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8" r:id="rId2"/>
    <p:sldId id="260" r:id="rId3"/>
    <p:sldId id="261" r:id="rId4"/>
    <p:sldId id="262" r:id="rId5"/>
    <p:sldId id="263" r:id="rId6"/>
    <p:sldId id="264" r:id="rId7"/>
    <p:sldId id="305" r:id="rId8"/>
    <p:sldId id="268" r:id="rId9"/>
    <p:sldId id="331" r:id="rId10"/>
    <p:sldId id="270" r:id="rId11"/>
    <p:sldId id="332" r:id="rId12"/>
    <p:sldId id="321" r:id="rId13"/>
    <p:sldId id="327" r:id="rId14"/>
    <p:sldId id="328" r:id="rId15"/>
    <p:sldId id="326" r:id="rId16"/>
    <p:sldId id="307" r:id="rId17"/>
    <p:sldId id="333" r:id="rId18"/>
    <p:sldId id="271" r:id="rId19"/>
    <p:sldId id="310" r:id="rId20"/>
    <p:sldId id="334" r:id="rId21"/>
    <p:sldId id="278" r:id="rId22"/>
    <p:sldId id="311" r:id="rId23"/>
    <p:sldId id="312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13" r:id="rId32"/>
    <p:sldId id="286" r:id="rId33"/>
    <p:sldId id="287" r:id="rId34"/>
    <p:sldId id="289" r:id="rId35"/>
    <p:sldId id="304" r:id="rId36"/>
    <p:sldId id="296" r:id="rId37"/>
    <p:sldId id="288" r:id="rId38"/>
    <p:sldId id="294" r:id="rId39"/>
    <p:sldId id="291" r:id="rId40"/>
    <p:sldId id="275" r:id="rId41"/>
    <p:sldId id="274" r:id="rId42"/>
    <p:sldId id="335" r:id="rId43"/>
    <p:sldId id="320" r:id="rId44"/>
    <p:sldId id="322" r:id="rId45"/>
    <p:sldId id="324" r:id="rId46"/>
    <p:sldId id="323" r:id="rId47"/>
    <p:sldId id="325" r:id="rId48"/>
    <p:sldId id="297" r:id="rId49"/>
    <p:sldId id="314" r:id="rId50"/>
    <p:sldId id="298" r:id="rId51"/>
    <p:sldId id="336" r:id="rId52"/>
    <p:sldId id="300" r:id="rId53"/>
    <p:sldId id="337" r:id="rId54"/>
    <p:sldId id="299" r:id="rId55"/>
    <p:sldId id="338" r:id="rId56"/>
    <p:sldId id="301" r:id="rId57"/>
    <p:sldId id="302" r:id="rId58"/>
    <p:sldId id="329" r:id="rId59"/>
    <p:sldId id="339" r:id="rId60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CDE5"/>
    <a:srgbClr val="E6B9B8"/>
    <a:srgbClr val="D7E4B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82" autoAdjust="0"/>
    <p:restoredTop sz="95314" autoAdjust="0"/>
  </p:normalViewPr>
  <p:slideViewPr>
    <p:cSldViewPr>
      <p:cViewPr varScale="1">
        <p:scale>
          <a:sx n="95" d="100"/>
          <a:sy n="95" d="100"/>
        </p:scale>
        <p:origin x="1282" y="5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4D739-3708-4551-A6CB-15174DA617E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DFD59-0F5A-4A4F-843F-4E5B8D5F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75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</a:t>
            </a:r>
            <a:r>
              <a:rPr lang="it-IT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graco</a:t>
            </a: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7d mostra l'andamento della log-</a:t>
            </a:r>
            <a:r>
              <a:rPr lang="it-IT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likelihood</a:t>
            </a: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le iterazioni, indicando come, </a:t>
            </a:r>
            <a:r>
              <a:rPr lang="it-IT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nonstante</a:t>
            </a:r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 raggiunga molto presto una sorta di plateau, in </a:t>
            </a:r>
            <a:r>
              <a:rPr lang="it-IT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realta</a:t>
            </a: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stima dell'immagine continua a cambiare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Ne consegue che in genere la log-</a:t>
            </a:r>
            <a:r>
              <a:rPr lang="it-IT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likelihood</a:t>
            </a: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non e un buon indice di </a:t>
            </a:r>
            <a:r>
              <a:rPr lang="it-IT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qualita</a:t>
            </a: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dell'immagine </a:t>
            </a:r>
            <a:r>
              <a:rPr lang="it-IT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nale</a:t>
            </a:r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 la stessa ragione per cui il criterio ML non e un buon criterio di convergenza. Inoltre immagini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caratterizzate dalla stessa log-likelihood possono in generale apparire estremamente diverse tra loro.</a:t>
            </a:r>
          </a:p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figura: (top) dati non rumorosi, (mid) dati rumorosi, (bot) dati rumorosi post-filtrati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22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93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38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82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36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27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88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86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87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73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56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22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2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21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22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4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22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22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22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t-IT" b="1" dirty="0">
                <a:solidFill>
                  <a:schemeClr val="tx2"/>
                </a:solidFill>
                <a:latin typeface="Arial" panose="020B0604020202020204" pitchFamily="34" charset="0"/>
              </a:rPr>
              <a:t>likelihood: </a:t>
            </a:r>
          </a:p>
          <a:p>
            <a:pPr>
              <a:buFontTx/>
              <a:buChar char="•"/>
            </a:pPr>
            <a:r>
              <a:rPr lang="en-US" altLang="it-IT" dirty="0">
                <a:latin typeface="Arial" panose="020B0604020202020204" pitchFamily="34" charset="0"/>
              </a:rPr>
              <a:t>agreement with data</a:t>
            </a:r>
          </a:p>
          <a:p>
            <a:endParaRPr lang="en-US" altLang="it-IT" dirty="0">
              <a:latin typeface="Arial" panose="020B0604020202020204" pitchFamily="34" charset="0"/>
            </a:endParaRPr>
          </a:p>
          <a:p>
            <a:r>
              <a:rPr lang="en-US" altLang="it-IT" b="1" dirty="0">
                <a:solidFill>
                  <a:schemeClr val="tx2"/>
                </a:solidFill>
                <a:latin typeface="Arial" panose="020B0604020202020204" pitchFamily="34" charset="0"/>
              </a:rPr>
              <a:t>prior:</a:t>
            </a:r>
          </a:p>
          <a:p>
            <a:pPr>
              <a:buFontTx/>
              <a:buChar char="•"/>
            </a:pPr>
            <a:r>
              <a:rPr lang="en-US" altLang="it-IT" dirty="0">
                <a:latin typeface="Arial" panose="020B0604020202020204" pitchFamily="34" charset="0"/>
              </a:rPr>
              <a:t>agreement with prior expectation:</a:t>
            </a:r>
          </a:p>
          <a:p>
            <a:pPr lvl="1">
              <a:buFontTx/>
              <a:buNone/>
            </a:pPr>
            <a:r>
              <a:rPr lang="en-US" altLang="it-IT" dirty="0">
                <a:latin typeface="Arial" panose="020B0604020202020204" pitchFamily="34" charset="0"/>
              </a:rPr>
              <a:t>image should be smooth</a:t>
            </a:r>
          </a:p>
          <a:p>
            <a:pPr lvl="1">
              <a:buFontTx/>
              <a:buChar char="•"/>
            </a:pPr>
            <a:r>
              <a:rPr lang="en-US" altLang="it-IT" dirty="0">
                <a:latin typeface="Arial" panose="020B0604020202020204" pitchFamily="34" charset="0"/>
              </a:rPr>
              <a:t>image should agree with anatomical information</a:t>
            </a:r>
          </a:p>
          <a:p>
            <a:pPr lvl="1">
              <a:buFontTx/>
              <a:buChar char="•"/>
            </a:pPr>
            <a:r>
              <a:rPr lang="en-US" altLang="it-IT" dirty="0">
                <a:latin typeface="Arial" panose="020B0604020202020204" pitchFamily="34" charset="0"/>
              </a:rPr>
              <a:t>image should ...</a:t>
            </a:r>
          </a:p>
          <a:p>
            <a:endParaRPr lang="en-US" altLang="it-IT" dirty="0">
              <a:latin typeface="Arial" panose="020B0604020202020204" pitchFamily="34" charset="0"/>
            </a:endParaRPr>
          </a:p>
          <a:p>
            <a:r>
              <a:rPr lang="en-US" altLang="it-IT" b="1" i="1" dirty="0">
                <a:solidFill>
                  <a:schemeClr val="tx2"/>
                </a:solidFill>
                <a:latin typeface="Arial" panose="020B0604020202020204" pitchFamily="34" charset="0"/>
              </a:rPr>
              <a:t>challenge:</a:t>
            </a:r>
          </a:p>
          <a:p>
            <a:r>
              <a:rPr lang="en-US" altLang="it-IT" dirty="0">
                <a:latin typeface="Arial" panose="020B0604020202020204" pitchFamily="34" charset="0"/>
              </a:rPr>
              <a:t>write the prior as a convenient</a:t>
            </a:r>
          </a:p>
          <a:p>
            <a:r>
              <a:rPr lang="en-US" altLang="it-IT" dirty="0">
                <a:latin typeface="Arial" panose="020B0604020202020204" pitchFamily="34" charset="0"/>
              </a:rPr>
              <a:t>mathematical function 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07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FD59-0F5A-4A4F-843F-4E5B8D5F181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5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CAFF-38BF-4521-AA3C-DDF4AEFE1C75}" type="datetime1">
              <a:rPr lang="en-US" smtClean="0"/>
              <a:t>11/10/2017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523D-50B4-4545-9EFB-B45464487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4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DB9F-CC4C-43E1-AF06-201FB17B32A3}" type="datetime1">
              <a:rPr lang="en-US" smtClean="0"/>
              <a:t>11/10/2017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523D-50B4-4545-9EFB-B45464487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A81C-BAE1-4893-B541-E2F4E00F87D3}" type="datetime1">
              <a:rPr lang="en-US" smtClean="0"/>
              <a:t>11/10/2017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523D-50B4-4545-9EFB-B45464487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57EE-F958-46AF-9B66-51F3D968CD3D}" type="datetime1">
              <a:rPr lang="en-US" smtClean="0"/>
              <a:t>11/10/2017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523D-50B4-4545-9EFB-B45464487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A700-AAE1-4E2F-B6EF-F1301942EF7F}" type="datetime1">
              <a:rPr lang="en-US" smtClean="0"/>
              <a:t>11/10/2017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523D-50B4-4545-9EFB-B45464487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6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7CFA-9322-440D-978A-AA7A5A311FA3}" type="datetime1">
              <a:rPr lang="en-US" smtClean="0"/>
              <a:t>11/10/2017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523D-50B4-4545-9EFB-B45464487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0F2-165D-40CE-825C-2CA1F4297658}" type="datetime1">
              <a:rPr lang="en-US" smtClean="0"/>
              <a:t>11/10/2017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523D-50B4-4545-9EFB-B45464487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7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6AE4-C8E4-4581-8513-1A0DF6DB65F8}" type="datetime1">
              <a:rPr lang="en-US" smtClean="0"/>
              <a:t>11/10/2017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523D-50B4-4545-9EFB-B45464487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9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B401-B977-4655-8EF3-F8D69FA601E1}" type="datetime1">
              <a:rPr lang="en-US" smtClean="0"/>
              <a:t>11/10/2017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523D-50B4-4545-9EFB-B45464487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75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487F-3D65-4B80-933F-8F0D43BA9B3F}" type="datetime1">
              <a:rPr lang="en-US" smtClean="0"/>
              <a:t>11/10/2017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523D-50B4-4545-9EFB-B45464487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8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BEF1-4B77-40E7-8231-A1B5E6C8B5E8}" type="datetime1">
              <a:rPr lang="en-US" smtClean="0"/>
              <a:t>11/10/2017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523D-50B4-4545-9EFB-B45464487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3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31B47-BDE1-4794-BEDC-E34222222A27}" type="datetime1">
              <a:rPr lang="en-US" smtClean="0"/>
              <a:t>11/10/2017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4523D-50B4-4545-9EFB-B45464487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4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pn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10.png"/><Relationship Id="rId10" Type="http://schemas.openxmlformats.org/officeDocument/2006/relationships/image" Target="../media/image13.wmf"/><Relationship Id="rId4" Type="http://schemas.openxmlformats.org/officeDocument/2006/relationships/image" Target="../media/image11.png"/><Relationship Id="rId9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23.wmf"/><Relationship Id="rId3" Type="http://schemas.openxmlformats.org/officeDocument/2006/relationships/image" Target="../media/image4.png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35.png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0.png"/><Relationship Id="rId7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.png"/><Relationship Id="rId4" Type="http://schemas.openxmlformats.org/officeDocument/2006/relationships/image" Target="../media/image3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80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0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10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42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3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44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46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9.png"/><Relationship Id="rId9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4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1.png"/><Relationship Id="rId11" Type="http://schemas.openxmlformats.org/officeDocument/2006/relationships/image" Target="../media/image59.png"/><Relationship Id="rId5" Type="http://schemas.openxmlformats.org/officeDocument/2006/relationships/image" Target="../media/image530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0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68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0.png"/><Relationship Id="rId4" Type="http://schemas.openxmlformats.org/officeDocument/2006/relationships/image" Target="../media/image66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gi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3.wmf"/><Relationship Id="rId11" Type="http://schemas.openxmlformats.org/officeDocument/2006/relationships/image" Target="../media/image70.gi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75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15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0.png"/><Relationship Id="rId4" Type="http://schemas.openxmlformats.org/officeDocument/2006/relationships/image" Target="../media/image7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oleObject" Target="../embeddings/oleObject19.bin"/><Relationship Id="rId3" Type="http://schemas.openxmlformats.org/officeDocument/2006/relationships/image" Target="../media/image4.png"/><Relationship Id="rId7" Type="http://schemas.openxmlformats.org/officeDocument/2006/relationships/image" Target="../media/image77.wmf"/><Relationship Id="rId12" Type="http://schemas.openxmlformats.org/officeDocument/2006/relationships/image" Target="../media/image84.png"/><Relationship Id="rId17" Type="http://schemas.openxmlformats.org/officeDocument/2006/relationships/image" Target="../media/image7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83.png"/><Relationship Id="rId5" Type="http://schemas.openxmlformats.org/officeDocument/2006/relationships/image" Target="../media/image76.wmf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19" Type="http://schemas.openxmlformats.org/officeDocument/2006/relationships/image" Target="../media/image79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image" Target="../media/image88.png"/><Relationship Id="rId7" Type="http://schemas.openxmlformats.org/officeDocument/2006/relationships/image" Target="../media/image9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emf"/><Relationship Id="rId5" Type="http://schemas.openxmlformats.org/officeDocument/2006/relationships/image" Target="../media/image90.emf"/><Relationship Id="rId4" Type="http://schemas.openxmlformats.org/officeDocument/2006/relationships/image" Target="../media/image89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0.png"/><Relationship Id="rId4" Type="http://schemas.openxmlformats.org/officeDocument/2006/relationships/image" Target="../media/image66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5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0.png"/><Relationship Id="rId4" Type="http://schemas.openxmlformats.org/officeDocument/2006/relationships/image" Target="../media/image66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0.png"/><Relationship Id="rId4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8255" cy="5748969"/>
          </a:xfrm>
        </p:spPr>
      </p:pic>
      <p:sp>
        <p:nvSpPr>
          <p:cNvPr id="5" name="CasellaDiTesto 4"/>
          <p:cNvSpPr txBox="1"/>
          <p:nvPr/>
        </p:nvSpPr>
        <p:spPr>
          <a:xfrm>
            <a:off x="685800" y="419100"/>
            <a:ext cx="4267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500" b="1" dirty="0">
                <a:solidFill>
                  <a:schemeClr val="bg1"/>
                </a:solidFill>
              </a:rPr>
              <a:t>Introduzione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it-IT" sz="2500" b="1" dirty="0">
                <a:solidFill>
                  <a:schemeClr val="bg1"/>
                </a:solidFill>
              </a:rPr>
              <a:t>alle</a:t>
            </a:r>
            <a:r>
              <a:rPr lang="en-US" sz="2500" b="1" dirty="0">
                <a:solidFill>
                  <a:schemeClr val="bg1"/>
                </a:solidFill>
              </a:rPr>
              <a:t> tecniche di ricostruzione iterativa per la tomografia ad emissione </a:t>
            </a:r>
          </a:p>
        </p:txBody>
      </p:sp>
      <p:sp>
        <p:nvSpPr>
          <p:cNvPr id="7" name="Rettangolo 6"/>
          <p:cNvSpPr/>
          <p:nvPr/>
        </p:nvSpPr>
        <p:spPr>
          <a:xfrm>
            <a:off x="685800" y="1714500"/>
            <a:ext cx="5486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Focus principale sugli algoritmi ML-EM e OS-EM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sz="1500" b="1" dirty="0">
                <a:solidFill>
                  <a:schemeClr val="bg1"/>
                </a:solidFill>
              </a:rPr>
              <a:t>Michele Scipioni</a:t>
            </a:r>
          </a:p>
          <a:p>
            <a:pPr algn="just"/>
            <a:r>
              <a:rPr lang="en-US" sz="1300" i="1" dirty="0">
                <a:solidFill>
                  <a:schemeClr val="bg1"/>
                </a:solidFill>
              </a:rPr>
              <a:t>Ph.D. Student</a:t>
            </a:r>
          </a:p>
          <a:p>
            <a:pPr algn="just"/>
            <a:r>
              <a:rPr lang="en-US" sz="1300" i="1" dirty="0">
                <a:solidFill>
                  <a:schemeClr val="bg1"/>
                </a:solidFill>
              </a:rPr>
              <a:t>Dip. Ingegneria dell’informazione</a:t>
            </a:r>
          </a:p>
          <a:p>
            <a:pPr algn="just"/>
            <a:r>
              <a:rPr lang="en-US" sz="1300" i="1" dirty="0">
                <a:solidFill>
                  <a:schemeClr val="bg1"/>
                </a:solidFill>
              </a:rPr>
              <a:t>Università di Pisa</a:t>
            </a:r>
          </a:p>
          <a:p>
            <a:pPr algn="just"/>
            <a:endParaRPr lang="en-US" sz="1500" i="1" dirty="0">
              <a:solidFill>
                <a:schemeClr val="bg1"/>
              </a:solidFill>
            </a:endParaRPr>
          </a:p>
          <a:p>
            <a:pPr algn="just"/>
            <a:r>
              <a:rPr lang="en-US" sz="1500" dirty="0">
                <a:solidFill>
                  <a:schemeClr val="bg1"/>
                </a:solidFill>
              </a:rPr>
              <a:t>Corso di Immagini Biomediche, 9 </a:t>
            </a:r>
            <a:r>
              <a:rPr lang="en-US" sz="1500" dirty="0" err="1">
                <a:solidFill>
                  <a:schemeClr val="bg1"/>
                </a:solidFill>
              </a:rPr>
              <a:t>Novembre</a:t>
            </a:r>
            <a:r>
              <a:rPr lang="en-US" sz="1500" dirty="0">
                <a:solidFill>
                  <a:schemeClr val="bg1"/>
                </a:solidFill>
              </a:rPr>
              <a:t> 2017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52999"/>
            <a:ext cx="838200" cy="619763"/>
          </a:xfrm>
          <a:prstGeom prst="rect">
            <a:avLst/>
          </a:prstGeom>
        </p:spPr>
      </p:pic>
      <p:pic>
        <p:nvPicPr>
          <p:cNvPr id="9218" name="Picture 2" descr="Y:\Documenti\INSEGNAMENTO\LezioneMLEM\presentazione\images\unipi_whi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66657"/>
            <a:ext cx="2571784" cy="137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38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10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Ottimizzazione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vincolata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(ART)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tangolo 17"/>
          <p:cNvSpPr/>
          <p:nvPr/>
        </p:nvSpPr>
        <p:spPr>
          <a:xfrm>
            <a:off x="1110718" y="1748016"/>
            <a:ext cx="7042682" cy="12618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endParaRPr lang="it-IT" sz="1600" i="1" dirty="0"/>
          </a:p>
          <a:p>
            <a:pPr algn="just"/>
            <a:r>
              <a:rPr lang="en-US" sz="1500" i="1" dirty="0" err="1"/>
              <a:t>Ricerca</a:t>
            </a:r>
            <a:r>
              <a:rPr lang="en-US" sz="1500" i="1" dirty="0"/>
              <a:t> di </a:t>
            </a:r>
            <a:r>
              <a:rPr lang="en-US" sz="1500" i="1" dirty="0" err="1"/>
              <a:t>un'immagine</a:t>
            </a:r>
            <a:r>
              <a:rPr lang="en-US" sz="1500" i="1" dirty="0"/>
              <a:t> </a:t>
            </a:r>
            <a:r>
              <a:rPr lang="it-IT" sz="1500" i="1" dirty="0"/>
              <a:t>che soddisfi una serie di </a:t>
            </a:r>
            <a:r>
              <a:rPr lang="it-IT" sz="1500" b="1" i="1" dirty="0">
                <a:solidFill>
                  <a:schemeClr val="tx2">
                    <a:lumMod val="75000"/>
                  </a:schemeClr>
                </a:solidFill>
              </a:rPr>
              <a:t>vincoli imposti dai dati misurati </a:t>
            </a:r>
            <a:r>
              <a:rPr lang="it-IT" sz="1500" i="1" dirty="0"/>
              <a:t>e da alcune </a:t>
            </a:r>
            <a:r>
              <a:rPr lang="it-IT" sz="1500" b="1" i="1" dirty="0">
                <a:solidFill>
                  <a:schemeClr val="tx2">
                    <a:lumMod val="75000"/>
                  </a:schemeClr>
                </a:solidFill>
              </a:rPr>
              <a:t>ipotesi a priori </a:t>
            </a:r>
            <a:r>
              <a:rPr lang="it-IT" sz="1500" i="1" dirty="0"/>
              <a:t>(ad esempio la non-</a:t>
            </a:r>
            <a:r>
              <a:rPr lang="it-IT" sz="1500" i="1" dirty="0" err="1"/>
              <a:t>negativita</a:t>
            </a:r>
            <a:r>
              <a:rPr lang="it-IT" sz="1500" i="1" dirty="0"/>
              <a:t> dei pixel). Questa via ha portato alla definizione di una serie di algoritmi che ricadono nella categoria delle </a:t>
            </a:r>
            <a:r>
              <a:rPr lang="it-IT" sz="1500" b="1" i="1" dirty="0">
                <a:solidFill>
                  <a:schemeClr val="tx2">
                    <a:lumMod val="75000"/>
                  </a:schemeClr>
                </a:solidFill>
              </a:rPr>
              <a:t>tecniche algebriche di ricostruzione </a:t>
            </a:r>
            <a:r>
              <a:rPr lang="it-IT" sz="1500" i="1" dirty="0"/>
              <a:t>(ART).</a:t>
            </a:r>
            <a:endParaRPr lang="en-US" sz="1500" i="1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1110718" y="1519416"/>
            <a:ext cx="7042682" cy="4086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Criterio</a:t>
            </a:r>
            <a:r>
              <a:rPr lang="en-US" b="1" dirty="0">
                <a:solidFill>
                  <a:schemeClr val="bg1"/>
                </a:solidFill>
              </a:rPr>
              <a:t> di </a:t>
            </a:r>
            <a:r>
              <a:rPr lang="en-US" b="1" dirty="0" err="1">
                <a:solidFill>
                  <a:schemeClr val="bg1"/>
                </a:solidFill>
              </a:rPr>
              <a:t>ottimizzazione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vincolata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631559" y="3582769"/>
            <a:ext cx="78266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/>
              <a:t>Il </a:t>
            </a: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punto debole </a:t>
            </a:r>
            <a:r>
              <a:rPr lang="it-IT" dirty="0"/>
              <a:t>di questi approcci e che </a:t>
            </a:r>
            <a:r>
              <a:rPr lang="it-IT" u="sng" dirty="0"/>
              <a:t>non</a:t>
            </a:r>
            <a:r>
              <a:rPr lang="it-IT" dirty="0"/>
              <a:t> offrono nessun meccanismo che consenta di incorporare un </a:t>
            </a:r>
            <a:r>
              <a:rPr lang="it-IT" u="sng" dirty="0"/>
              <a:t>modello statistico esplicito </a:t>
            </a:r>
            <a:r>
              <a:rPr lang="it-IT" dirty="0"/>
              <a:t>dei dati con cui abbiamo a che fare.</a:t>
            </a:r>
            <a:endParaRPr lang="en-US" dirty="0"/>
          </a:p>
        </p:txBody>
      </p:sp>
      <p:sp>
        <p:nvSpPr>
          <p:cNvPr id="14" name="CasellaDiTesto 6">
            <a:extLst>
              <a:ext uri="{FF2B5EF4-FFF2-40B4-BE49-F238E27FC236}">
                <a16:creationId xmlns:a16="http://schemas.microsoft.com/office/drawing/2014/main" id="{6D85C5D9-B27C-419D-AAAD-1B256EBA8950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381318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11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2" name="Picture 2" descr="Y:\Documenti\INSEGNAMENTO\LezioneMLEM\presentazione\images\diagramma_metodi_ricostruzi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4500"/>
            <a:ext cx="6633464" cy="475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tangolo 9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sellaDiTesto 6">
            <a:extLst>
              <a:ext uri="{FF2B5EF4-FFF2-40B4-BE49-F238E27FC236}">
                <a16:creationId xmlns:a16="http://schemas.microsoft.com/office/drawing/2014/main" id="{AD862958-2897-409A-9C91-E236B65AC433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  <p:pic>
        <p:nvPicPr>
          <p:cNvPr id="13" name="Immagine 5">
            <a:extLst>
              <a:ext uri="{FF2B5EF4-FFF2-40B4-BE49-F238E27FC236}">
                <a16:creationId xmlns:a16="http://schemas.microsoft.com/office/drawing/2014/main" id="{C74C8A93-A33A-4661-90E9-F5AB8480B2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16" name="Ovale 20">
            <a:extLst>
              <a:ext uri="{FF2B5EF4-FFF2-40B4-BE49-F238E27FC236}">
                <a16:creationId xmlns:a16="http://schemas.microsoft.com/office/drawing/2014/main" id="{625C1E72-D290-42CD-9228-A8D5AB683D81}"/>
              </a:ext>
            </a:extLst>
          </p:cNvPr>
          <p:cNvSpPr/>
          <p:nvPr/>
        </p:nvSpPr>
        <p:spPr>
          <a:xfrm>
            <a:off x="4648200" y="2143379"/>
            <a:ext cx="3352800" cy="2901787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sellaDiTesto 22">
            <a:extLst>
              <a:ext uri="{FF2B5EF4-FFF2-40B4-BE49-F238E27FC236}">
                <a16:creationId xmlns:a16="http://schemas.microsoft.com/office/drawing/2014/main" id="{A037A9D5-B05C-429D-8969-FBA3B537ACC8}"/>
              </a:ext>
            </a:extLst>
          </p:cNvPr>
          <p:cNvSpPr txBox="1"/>
          <p:nvPr/>
        </p:nvSpPr>
        <p:spPr>
          <a:xfrm>
            <a:off x="3429000" y="4583543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Criterio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 di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massima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verosimiglianza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52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1"/>
            <a:ext cx="9144000" cy="2693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12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0" y="1"/>
            <a:ext cx="914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chemeClr val="bg1">
                    <a:lumMod val="50000"/>
                  </a:schemeClr>
                </a:solidFill>
              </a:rPr>
              <a:t>Introduzione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sz="1500" dirty="0" err="1">
                <a:solidFill>
                  <a:schemeClr val="bg1"/>
                </a:solidFill>
              </a:rPr>
              <a:t>Problema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inverso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Teorema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di Bayes: idea di base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Box 5">
            <a:extLst>
              <a:ext uri="{FF2B5EF4-FFF2-40B4-BE49-F238E27FC236}">
                <a16:creationId xmlns:a16="http://schemas.microsoft.com/office/drawing/2014/main" id="{044691EE-C0EF-4683-A70F-40835D0A4A2D}"/>
              </a:ext>
            </a:extLst>
          </p:cNvPr>
          <p:cNvSpPr txBox="1">
            <a:spLocks noChangeArrowheads="1"/>
          </p:cNvSpPr>
          <p:nvPr/>
        </p:nvSpPr>
        <p:spPr bwMode="auto">
          <a:xfrm rot="1701648">
            <a:off x="6906118" y="778284"/>
            <a:ext cx="21639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to know...</a:t>
            </a:r>
            <a:endParaRPr lang="nl-NL" altLang="it-IT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Rettangolo 21">
            <a:extLst>
              <a:ext uri="{FF2B5EF4-FFF2-40B4-BE49-F238E27FC236}">
                <a16:creationId xmlns:a16="http://schemas.microsoft.com/office/drawing/2014/main" id="{899A6953-7456-4B46-864F-3C74611E4B20}"/>
              </a:ext>
            </a:extLst>
          </p:cNvPr>
          <p:cNvSpPr/>
          <p:nvPr/>
        </p:nvSpPr>
        <p:spPr>
          <a:xfrm>
            <a:off x="513366" y="1383278"/>
            <a:ext cx="4503133" cy="10772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it-IT" sz="1600" b="1" dirty="0">
                <a:solidFill>
                  <a:srgbClr val="C00000"/>
                </a:solidFill>
              </a:rPr>
              <a:t>PROBABILITA’ CONDIZIONATA</a:t>
            </a:r>
          </a:p>
          <a:p>
            <a:pPr algn="just"/>
            <a:r>
              <a:rPr lang="it-IT" sz="1600" dirty="0"/>
              <a:t>La probabilità che si verifichi un evento A, dato B, è uguale alla probabilità che A e B avvengano insieme, diviso la probabilità di B.</a:t>
            </a:r>
          </a:p>
        </p:txBody>
      </p:sp>
      <p:pic>
        <p:nvPicPr>
          <p:cNvPr id="8194" name="Picture 2" descr="1">
            <a:extLst>
              <a:ext uri="{FF2B5EF4-FFF2-40B4-BE49-F238E27FC236}">
                <a16:creationId xmlns:a16="http://schemas.microsoft.com/office/drawing/2014/main" id="{79419DA0-4095-48CE-918C-64C9B337F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666" y="1131736"/>
            <a:ext cx="2235608" cy="146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17AE9CC-0747-464C-92F1-88889086B4DB}"/>
                  </a:ext>
                </a:extLst>
              </p:cNvPr>
              <p:cNvSpPr txBox="1"/>
              <p:nvPr/>
            </p:nvSpPr>
            <p:spPr>
              <a:xfrm>
                <a:off x="1219200" y="2848615"/>
                <a:ext cx="3200400" cy="471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𝐵𝑙𝑢𝑒𝐴𝑟𝑒𝑎</m:t>
                          </m:r>
                        </m:num>
                        <m:den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𝐵𝑙𝑢𝑒𝐴𝑟𝑒𝑎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𝑅𝑒𝑑𝐴𝑟𝑒𝑎</m:t>
                          </m:r>
                        </m:den>
                      </m:f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17AE9CC-0747-464C-92F1-88889086B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848615"/>
                <a:ext cx="3200400" cy="471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ttangolo 21">
            <a:extLst>
              <a:ext uri="{FF2B5EF4-FFF2-40B4-BE49-F238E27FC236}">
                <a16:creationId xmlns:a16="http://schemas.microsoft.com/office/drawing/2014/main" id="{B5DADE87-82AB-4D47-AD5F-A6FFC8F9A4C9}"/>
              </a:ext>
            </a:extLst>
          </p:cNvPr>
          <p:cNvSpPr/>
          <p:nvPr/>
        </p:nvSpPr>
        <p:spPr>
          <a:xfrm>
            <a:off x="669659" y="3761482"/>
            <a:ext cx="4625433" cy="1077218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it-IT" sz="1600" b="1" dirty="0">
                <a:solidFill>
                  <a:schemeClr val="accent1">
                    <a:lumMod val="75000"/>
                  </a:schemeClr>
                </a:solidFill>
              </a:rPr>
              <a:t>Esempio: dato un risultato del lancio (B) qual’è la probabilità che la moneta sia truccata (A)?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b="1" dirty="0"/>
              <a:t>A</a:t>
            </a:r>
            <a:r>
              <a:rPr lang="it-IT" sz="1600" dirty="0"/>
              <a:t> = coeff di affidabilità della moneta (è truccata?)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b="1" dirty="0"/>
              <a:t>B</a:t>
            </a:r>
            <a:r>
              <a:rPr lang="it-IT" sz="1600" dirty="0"/>
              <a:t> = risultato del lancio (testa o croce?)</a:t>
            </a:r>
          </a:p>
        </p:txBody>
      </p:sp>
      <p:sp>
        <p:nvSpPr>
          <p:cNvPr id="12" name="Arrow: Circular 11">
            <a:extLst>
              <a:ext uri="{FF2B5EF4-FFF2-40B4-BE49-F238E27FC236}">
                <a16:creationId xmlns:a16="http://schemas.microsoft.com/office/drawing/2014/main" id="{24B34BAF-06B3-421D-8BAE-5AA6B44D685A}"/>
              </a:ext>
            </a:extLst>
          </p:cNvPr>
          <p:cNvSpPr/>
          <p:nvPr/>
        </p:nvSpPr>
        <p:spPr>
          <a:xfrm flipV="1">
            <a:off x="4255009" y="2556956"/>
            <a:ext cx="2331045" cy="1862599"/>
          </a:xfrm>
          <a:prstGeom prst="circularArrow">
            <a:avLst>
              <a:gd name="adj1" fmla="val 6204"/>
              <a:gd name="adj2" fmla="val 1142319"/>
              <a:gd name="adj3" fmla="val 20409198"/>
              <a:gd name="adj4" fmla="val 15862416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88BE01C-AFB6-4E5B-A278-CA6F9D46B725}"/>
                  </a:ext>
                </a:extLst>
              </p:cNvPr>
              <p:cNvSpPr/>
              <p:nvPr/>
            </p:nvSpPr>
            <p:spPr>
              <a:xfrm>
                <a:off x="4478436" y="2800687"/>
                <a:ext cx="1246239" cy="605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88BE01C-AFB6-4E5B-A278-CA6F9D46B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436" y="2800687"/>
                <a:ext cx="1246239" cy="6050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2936630-92CE-4B8C-83B8-EB5DC4F27A71}"/>
                  </a:ext>
                </a:extLst>
              </p:cNvPr>
              <p:cNvSpPr/>
              <p:nvPr/>
            </p:nvSpPr>
            <p:spPr>
              <a:xfrm>
                <a:off x="5724675" y="2795634"/>
                <a:ext cx="1514325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2936630-92CE-4B8C-83B8-EB5DC4F27A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675" y="2795634"/>
                <a:ext cx="1514325" cy="613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asellaDiTesto 6">
            <a:extLst>
              <a:ext uri="{FF2B5EF4-FFF2-40B4-BE49-F238E27FC236}">
                <a16:creationId xmlns:a16="http://schemas.microsoft.com/office/drawing/2014/main" id="{AF9C05A7-41FE-4094-AC5D-47CCE1E097B4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66363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12" grpId="0" animBg="1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A510C5-101A-40FF-A206-2D6C62950433}"/>
              </a:ext>
            </a:extLst>
          </p:cNvPr>
          <p:cNvSpPr/>
          <p:nvPr/>
        </p:nvSpPr>
        <p:spPr>
          <a:xfrm>
            <a:off x="381000" y="1181100"/>
            <a:ext cx="8305800" cy="974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tangolo 21">
                <a:extLst>
                  <a:ext uri="{FF2B5EF4-FFF2-40B4-BE49-F238E27FC236}">
                    <a16:creationId xmlns:a16="http://schemas.microsoft.com/office/drawing/2014/main" id="{A23A6751-C03D-4385-87A9-D1E2502C815D}"/>
                  </a:ext>
                </a:extLst>
              </p:cNvPr>
              <p:cNvSpPr/>
              <p:nvPr/>
            </p:nvSpPr>
            <p:spPr>
              <a:xfrm>
                <a:off x="533400" y="1257300"/>
                <a:ext cx="8153400" cy="389337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it-IT" sz="1600" b="1" dirty="0">
                    <a:solidFill>
                      <a:schemeClr val="accent1">
                        <a:lumMod val="75000"/>
                      </a:schemeClr>
                    </a:solidFill>
                  </a:rPr>
                  <a:t>Esempio: dato un risultato del lancio (B) qual’è la probabilità che la moneta sia truccata (A)?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sz="1600" b="1" dirty="0"/>
                  <a:t>A</a:t>
                </a:r>
                <a:r>
                  <a:rPr lang="it-IT" sz="1600" dirty="0"/>
                  <a:t> = coeff di affidabilità della moneta (è truccata?)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sz="1600" b="1" dirty="0"/>
                  <a:t>B</a:t>
                </a:r>
                <a:r>
                  <a:rPr lang="it-IT" sz="1600" dirty="0"/>
                  <a:t> = risultato del lancio (testa o croce?)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it-IT" sz="16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it-IT" sz="16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it-IT" sz="16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it-IT" sz="1600" dirty="0"/>
              </a:p>
              <a:p>
                <a:pPr marL="285750" indent="-2857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it-IT" sz="1600" b="1" dirty="0">
                    <a:solidFill>
                      <a:srgbClr val="C00000"/>
                    </a:solidFill>
                  </a:rPr>
                  <a:t>P(A) </a:t>
                </a:r>
                <a:r>
                  <a:rPr lang="it-IT" sz="1600" b="1" dirty="0">
                    <a:sym typeface="Wingdings" panose="05000000000000000000" pitchFamily="2" charset="2"/>
                  </a:rPr>
                  <a:t> prior knowledge: </a:t>
                </a:r>
                <a:r>
                  <a:rPr lang="it-IT" sz="1400" dirty="0">
                    <a:sym typeface="Wingdings" panose="05000000000000000000" pitchFamily="2" charset="2"/>
                  </a:rPr>
                  <a:t>ipotesi a priori circa l’affidabilità della moneta (potremmo    scegliere un valore tra 0 ed 1, dove 0.5 indica che la moneta non fa preferenze tra testa e croce</a:t>
                </a:r>
                <a:endParaRPr lang="it-IT" sz="1400" b="1" dirty="0"/>
              </a:p>
              <a:p>
                <a:pPr marL="285750" indent="-2857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it-IT" sz="16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P(B|A)</a:t>
                </a:r>
                <a:r>
                  <a:rPr lang="it-IT" sz="1600" b="1" dirty="0"/>
                  <a:t> </a:t>
                </a:r>
                <a:r>
                  <a:rPr lang="it-IT" sz="1600" b="1" dirty="0">
                    <a:sym typeface="Wingdings" panose="05000000000000000000" pitchFamily="2" charset="2"/>
                  </a:rPr>
                  <a:t> likelihood: </a:t>
                </a:r>
                <a:r>
                  <a:rPr lang="it-IT" sz="1400" dirty="0">
                    <a:sym typeface="Wingdings" panose="05000000000000000000" pitchFamily="2" charset="2"/>
                  </a:rPr>
                  <a:t>dato un campione di lanci misurati (B), è la probabilità di ottenere (es) quel numero di «teste», data l’ipotesi fatta su A</a:t>
                </a:r>
              </a:p>
              <a:p>
                <a:pPr marL="285750" indent="-2857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it-IT" sz="1600" b="1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P(B)</a:t>
                </a:r>
                <a:r>
                  <a:rPr lang="it-IT" sz="1600" b="1" dirty="0"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it-IT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it-IT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</m:sub>
                      <m:sup/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𝑷</m:t>
                        </m:r>
                        <m:r>
                          <a:rPr lang="it-IT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it-IT" sz="16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𝑩</m:t>
                        </m:r>
                        <m:r>
                          <a:rPr lang="it-IT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∩</m:t>
                        </m:r>
                        <m:sSub>
                          <m:sSubPr>
                            <m:ctrlPr>
                              <a:rPr lang="it-IT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it-IT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𝑨</m:t>
                            </m:r>
                          </m:e>
                          <m:sub>
                            <m:r>
                              <a:rPr lang="it-IT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𝒊</m:t>
                            </m:r>
                          </m:sub>
                        </m:sSub>
                        <m:r>
                          <a:rPr lang="it-IT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nary>
                  </m:oMath>
                </a14:m>
                <a:r>
                  <a:rPr lang="it-IT" sz="1600" b="1" dirty="0"/>
                  <a:t> </a:t>
                </a:r>
                <a:r>
                  <a:rPr lang="it-IT" sz="1600" b="1" dirty="0">
                    <a:sym typeface="Wingdings" panose="05000000000000000000" pitchFamily="2" charset="2"/>
                  </a:rPr>
                  <a:t> evidence</a:t>
                </a:r>
                <a:r>
                  <a:rPr lang="it-IT" sz="1600" dirty="0">
                    <a:sym typeface="Wingdings" panose="05000000000000000000" pitchFamily="2" charset="2"/>
                  </a:rPr>
                  <a:t>: </a:t>
                </a:r>
                <a:r>
                  <a:rPr lang="it-IT" sz="1400" dirty="0">
                    <a:sym typeface="Wingdings" panose="05000000000000000000" pitchFamily="2" charset="2"/>
                  </a:rPr>
                  <a:t>probabilità di ottenere il dato misurato dati tutti i possibili valori che può assumere A</a:t>
                </a:r>
              </a:p>
              <a:p>
                <a:pPr marL="285750" indent="-2857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it-IT" sz="16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P(A|B) </a:t>
                </a:r>
                <a:r>
                  <a:rPr lang="it-IT" sz="1600" b="1" dirty="0">
                    <a:sym typeface="Wingdings" panose="05000000000000000000" pitchFamily="2" charset="2"/>
                  </a:rPr>
                  <a:t> posterior belief: </a:t>
                </a:r>
                <a:r>
                  <a:rPr lang="it-IT" sz="1400" dirty="0">
                    <a:sym typeface="Wingdings" panose="05000000000000000000" pitchFamily="2" charset="2"/>
                  </a:rPr>
                  <a:t>come rivediamo le nostre convinzioni circa la moneta (</a:t>
                </a:r>
                <a:r>
                  <a:rPr lang="it-IT" sz="1400" b="1" i="1" dirty="0">
                    <a:sym typeface="Wingdings" panose="05000000000000000000" pitchFamily="2" charset="2"/>
                  </a:rPr>
                  <a:t>P(A)</a:t>
                </a:r>
                <a:r>
                  <a:rPr lang="it-IT" sz="1400" dirty="0">
                    <a:sym typeface="Wingdings" panose="05000000000000000000" pitchFamily="2" charset="2"/>
                  </a:rPr>
                  <a:t>), dopo aver effettuato una serie di misure</a:t>
                </a:r>
                <a:endParaRPr lang="it-IT" sz="1400" b="1" dirty="0"/>
              </a:p>
            </p:txBody>
          </p:sp>
        </mc:Choice>
        <mc:Fallback xmlns="">
          <p:sp>
            <p:nvSpPr>
              <p:cNvPr id="25" name="Rettangolo 21">
                <a:extLst>
                  <a:ext uri="{FF2B5EF4-FFF2-40B4-BE49-F238E27FC236}">
                    <a16:creationId xmlns:a16="http://schemas.microsoft.com/office/drawing/2014/main" id="{A23A6751-C03D-4385-87A9-D1E2502C81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57300"/>
                <a:ext cx="8153400" cy="3893374"/>
              </a:xfrm>
              <a:prstGeom prst="rect">
                <a:avLst/>
              </a:prstGeom>
              <a:blipFill>
                <a:blip r:embed="rId2"/>
                <a:stretch>
                  <a:fillRect l="-449" t="-469" r="-150" b="-7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/>
          <p:cNvSpPr/>
          <p:nvPr/>
        </p:nvSpPr>
        <p:spPr>
          <a:xfrm>
            <a:off x="0" y="1"/>
            <a:ext cx="9144000" cy="2693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13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0" y="1"/>
            <a:ext cx="914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chemeClr val="bg1">
                    <a:lumMod val="50000"/>
                  </a:schemeClr>
                </a:solidFill>
              </a:rPr>
              <a:t>Introduzione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sz="1500" dirty="0" err="1">
                <a:solidFill>
                  <a:schemeClr val="bg1"/>
                </a:solidFill>
              </a:rPr>
              <a:t>Problema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inverso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Teorema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di Bayes: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interpretazione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EC1048B-1828-4483-9C7B-EE5CDC1EF330}"/>
                  </a:ext>
                </a:extLst>
              </p:cNvPr>
              <p:cNvSpPr txBox="1"/>
              <p:nvPr/>
            </p:nvSpPr>
            <p:spPr>
              <a:xfrm>
                <a:off x="3242961" y="2331611"/>
                <a:ext cx="2762250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it-IT" sz="16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1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e>
                          <m:r>
                            <a:rPr lang="it-IT" sz="1600" b="1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  <m:r>
                            <a:rPr lang="it-IT" sz="1600" b="1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1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b="1" i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  <m:d>
                            <m:dPr>
                              <m:ctrlPr>
                                <a:rPr lang="it-IT" sz="16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b="1" i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  <m:e>
                              <m:r>
                                <a:rPr lang="it-IT" sz="1600" b="1" i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</m:d>
                          <m:r>
                            <a:rPr lang="it-IT" sz="16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it-IT" sz="16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6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it-IT" sz="16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sz="16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it-IT" sz="16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6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  <m:r>
                            <a:rPr lang="it-IT" sz="16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EC1048B-1828-4483-9C7B-EE5CDC1EF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961" y="2331611"/>
                <a:ext cx="2762250" cy="521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 Box 5">
            <a:extLst>
              <a:ext uri="{FF2B5EF4-FFF2-40B4-BE49-F238E27FC236}">
                <a16:creationId xmlns:a16="http://schemas.microsoft.com/office/drawing/2014/main" id="{C2AC39B4-1429-477C-AD83-7DCC6BD6DCA9}"/>
              </a:ext>
            </a:extLst>
          </p:cNvPr>
          <p:cNvSpPr txBox="1">
            <a:spLocks noChangeArrowheads="1"/>
          </p:cNvSpPr>
          <p:nvPr/>
        </p:nvSpPr>
        <p:spPr bwMode="auto">
          <a:xfrm rot="1701648">
            <a:off x="6906118" y="778284"/>
            <a:ext cx="21639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to know...</a:t>
            </a:r>
            <a:endParaRPr lang="nl-NL" altLang="it-IT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asellaDiTesto 6">
            <a:extLst>
              <a:ext uri="{FF2B5EF4-FFF2-40B4-BE49-F238E27FC236}">
                <a16:creationId xmlns:a16="http://schemas.microsoft.com/office/drawing/2014/main" id="{87501AC8-1589-4AF6-8C09-739CFB2B25A4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307908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1"/>
            <a:ext cx="9144000" cy="2693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14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0" y="1"/>
            <a:ext cx="914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chemeClr val="bg1">
                    <a:lumMod val="50000"/>
                  </a:schemeClr>
                </a:solidFill>
              </a:rPr>
              <a:t>Introduzione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sz="1500" dirty="0" err="1">
                <a:solidFill>
                  <a:schemeClr val="bg1"/>
                </a:solidFill>
              </a:rPr>
              <a:t>Problema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inverso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Teorema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di Bayes: come lo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usiamo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EC1048B-1828-4483-9C7B-EE5CDC1EF330}"/>
                  </a:ext>
                </a:extLst>
              </p:cNvPr>
              <p:cNvSpPr txBox="1"/>
              <p:nvPr/>
            </p:nvSpPr>
            <p:spPr>
              <a:xfrm>
                <a:off x="609600" y="1865206"/>
                <a:ext cx="2247900" cy="586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EC1048B-1828-4483-9C7B-EE5CDC1EF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65206"/>
                <a:ext cx="2247900" cy="586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Box 11">
            <a:extLst>
              <a:ext uri="{FF2B5EF4-FFF2-40B4-BE49-F238E27FC236}">
                <a16:creationId xmlns:a16="http://schemas.microsoft.com/office/drawing/2014/main" id="{FDCBB4C2-B776-48B5-AF1F-D9EAC357F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2931" y="1960513"/>
            <a:ext cx="189154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p(</a:t>
            </a:r>
            <a:r>
              <a:rPr lang="it-IT" sz="1600" b="1" dirty="0">
                <a:solidFill>
                  <a:srgbClr val="00B050"/>
                </a:solidFill>
              </a:rPr>
              <a:t>immagine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|</a:t>
            </a:r>
            <a:r>
              <a:rPr lang="it-IT" sz="1600" b="1" dirty="0">
                <a:solidFill>
                  <a:schemeClr val="accent6">
                    <a:lumMod val="75000"/>
                  </a:schemeClr>
                </a:solidFill>
              </a:rPr>
              <a:t>dati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)  =</a:t>
            </a:r>
          </a:p>
        </p:txBody>
      </p:sp>
      <p:sp>
        <p:nvSpPr>
          <p:cNvPr id="18" name="Line 12">
            <a:extLst>
              <a:ext uri="{FF2B5EF4-FFF2-40B4-BE49-F238E27FC236}">
                <a16:creationId xmlns:a16="http://schemas.microsoft.com/office/drawing/2014/main" id="{CF2275F5-0B52-431A-9E6C-040CC65523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4059" y="2103439"/>
            <a:ext cx="29130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0" name="Text Box 13">
            <a:extLst>
              <a:ext uri="{FF2B5EF4-FFF2-40B4-BE49-F238E27FC236}">
                <a16:creationId xmlns:a16="http://schemas.microsoft.com/office/drawing/2014/main" id="{73C16592-BFD9-4B1F-91B5-288AF77E2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4059" y="1731913"/>
            <a:ext cx="287258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p(</a:t>
            </a:r>
            <a:r>
              <a:rPr lang="it-IT" sz="1600" b="1" dirty="0">
                <a:solidFill>
                  <a:schemeClr val="accent6">
                    <a:lumMod val="75000"/>
                  </a:schemeClr>
                </a:solidFill>
              </a:rPr>
              <a:t>dati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|</a:t>
            </a:r>
            <a:r>
              <a:rPr lang="it-IT" sz="1600" b="1" dirty="0">
                <a:solidFill>
                  <a:srgbClr val="00B050"/>
                </a:solidFill>
              </a:rPr>
              <a:t>immagine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) p(</a:t>
            </a:r>
            <a:r>
              <a:rPr lang="it-IT" sz="1600" b="1" dirty="0">
                <a:solidFill>
                  <a:srgbClr val="00B050"/>
                </a:solidFill>
              </a:rPr>
              <a:t>immagine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lang="nl-NL" altLang="it-IT" sz="1600" i="1" dirty="0"/>
          </a:p>
        </p:txBody>
      </p:sp>
      <p:sp>
        <p:nvSpPr>
          <p:cNvPr id="21" name="Text Box 14">
            <a:extLst>
              <a:ext uri="{FF2B5EF4-FFF2-40B4-BE49-F238E27FC236}">
                <a16:creationId xmlns:a16="http://schemas.microsoft.com/office/drawing/2014/main" id="{D9CF0D12-A42D-4D72-817F-7BFEF37D1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863" y="2112913"/>
            <a:ext cx="7534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p(</a:t>
            </a:r>
            <a:r>
              <a:rPr lang="it-IT" sz="1600" b="1" dirty="0">
                <a:solidFill>
                  <a:schemeClr val="accent6">
                    <a:lumMod val="75000"/>
                  </a:schemeClr>
                </a:solidFill>
              </a:rPr>
              <a:t>dati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nl-NL" altLang="it-IT" sz="1600" i="1" dirty="0"/>
          </a:p>
        </p:txBody>
      </p:sp>
      <p:sp>
        <p:nvSpPr>
          <p:cNvPr id="32" name="Rettangolo 21">
            <a:extLst>
              <a:ext uri="{FF2B5EF4-FFF2-40B4-BE49-F238E27FC236}">
                <a16:creationId xmlns:a16="http://schemas.microsoft.com/office/drawing/2014/main" id="{8E4F127E-0A14-41B7-A312-8DF6BCAA3A32}"/>
              </a:ext>
            </a:extLst>
          </p:cNvPr>
          <p:cNvSpPr/>
          <p:nvPr/>
        </p:nvSpPr>
        <p:spPr>
          <a:xfrm>
            <a:off x="609600" y="3308309"/>
            <a:ext cx="3733800" cy="130805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it-IT" sz="1600" b="1" dirty="0">
                <a:solidFill>
                  <a:srgbClr val="C00000"/>
                </a:solidFill>
              </a:rPr>
              <a:t>OBIETTIVO</a:t>
            </a:r>
          </a:p>
          <a:p>
            <a:pPr algn="just"/>
            <a:r>
              <a:rPr lang="it-IT" sz="1600" dirty="0"/>
              <a:t>Vogliamo trovare una stima dell’</a:t>
            </a:r>
            <a:r>
              <a:rPr lang="it-IT" sz="1600" b="1" dirty="0">
                <a:solidFill>
                  <a:srgbClr val="00B050"/>
                </a:solidFill>
              </a:rPr>
              <a:t>immagine</a:t>
            </a:r>
            <a:r>
              <a:rPr lang="it-IT" sz="1600" dirty="0"/>
              <a:t> che massimizzi la probabilità a posteriori:</a:t>
            </a:r>
          </a:p>
          <a:p>
            <a:pPr algn="ctr"/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p(</a:t>
            </a:r>
            <a:r>
              <a:rPr lang="it-IT" sz="1600" b="1" dirty="0">
                <a:solidFill>
                  <a:srgbClr val="00B050"/>
                </a:solidFill>
              </a:rPr>
              <a:t>immagine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|</a:t>
            </a:r>
            <a:r>
              <a:rPr lang="it-IT" sz="1600" b="1" dirty="0">
                <a:solidFill>
                  <a:schemeClr val="accent6">
                    <a:lumMod val="75000"/>
                  </a:schemeClr>
                </a:solidFill>
              </a:rPr>
              <a:t>dati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285750" indent="-285750" algn="just">
              <a:spcAft>
                <a:spcPts val="1200"/>
              </a:spcAft>
              <a:buFont typeface="Arial" pitchFamily="34" charset="0"/>
              <a:buChar char="•"/>
            </a:pPr>
            <a:endParaRPr lang="en-US" sz="1500" dirty="0"/>
          </a:p>
        </p:txBody>
      </p:sp>
      <p:pic>
        <p:nvPicPr>
          <p:cNvPr id="33" name="Picture 16">
            <a:extLst>
              <a:ext uri="{FF2B5EF4-FFF2-40B4-BE49-F238E27FC236}">
                <a16:creationId xmlns:a16="http://schemas.microsoft.com/office/drawing/2014/main" id="{A8042699-891A-42BA-A175-B065133ED799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956" y="3113994"/>
            <a:ext cx="1212850" cy="1616075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4">
            <a:extLst>
              <a:ext uri="{FF2B5EF4-FFF2-40B4-BE49-F238E27FC236}">
                <a16:creationId xmlns:a16="http://schemas.microsoft.com/office/drawing/2014/main" id="{B8208E20-F288-4019-B15C-C08A1DAF5390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219" y="3285444"/>
            <a:ext cx="1212850" cy="1211262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 Box 27">
            <a:extLst>
              <a:ext uri="{FF2B5EF4-FFF2-40B4-BE49-F238E27FC236}">
                <a16:creationId xmlns:a16="http://schemas.microsoft.com/office/drawing/2014/main" id="{76736505-9BB5-4670-899D-4E9ED7A63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7781" y="4709431"/>
            <a:ext cx="5517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b="1" dirty="0" err="1">
                <a:solidFill>
                  <a:schemeClr val="accent6">
                    <a:lumMod val="75000"/>
                  </a:schemeClr>
                </a:solidFill>
              </a:rPr>
              <a:t>dati</a:t>
            </a:r>
            <a:endParaRPr lang="nl-NL" altLang="it-IT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 Box 28">
            <a:extLst>
              <a:ext uri="{FF2B5EF4-FFF2-40B4-BE49-F238E27FC236}">
                <a16:creationId xmlns:a16="http://schemas.microsoft.com/office/drawing/2014/main" id="{EFEADE6C-AC85-4F87-B6E8-0E29B8AE0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2998" y="4524828"/>
            <a:ext cx="11480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b="1" dirty="0" err="1">
                <a:solidFill>
                  <a:srgbClr val="00B050"/>
                </a:solidFill>
              </a:rPr>
              <a:t>immagine</a:t>
            </a:r>
            <a:endParaRPr lang="nl-NL" altLang="it-IT" b="1" dirty="0">
              <a:solidFill>
                <a:srgbClr val="00B050"/>
              </a:solidFill>
            </a:endParaRPr>
          </a:p>
        </p:txBody>
      </p:sp>
      <p:sp>
        <p:nvSpPr>
          <p:cNvPr id="37" name="AutoShape 29">
            <a:extLst>
              <a:ext uri="{FF2B5EF4-FFF2-40B4-BE49-F238E27FC236}">
                <a16:creationId xmlns:a16="http://schemas.microsoft.com/office/drawing/2014/main" id="{AA500C6E-A98D-4208-AFAC-E08C61C9E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006" y="3598181"/>
            <a:ext cx="784225" cy="393700"/>
          </a:xfrm>
          <a:prstGeom prst="rightArrow">
            <a:avLst>
              <a:gd name="adj1" fmla="val 50000"/>
              <a:gd name="adj2" fmla="val 49798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it-IT"/>
          </a:p>
        </p:txBody>
      </p:sp>
      <p:sp>
        <p:nvSpPr>
          <p:cNvPr id="38" name="AutoShape 30">
            <a:extLst>
              <a:ext uri="{FF2B5EF4-FFF2-40B4-BE49-F238E27FC236}">
                <a16:creationId xmlns:a16="http://schemas.microsoft.com/office/drawing/2014/main" id="{CFD46574-B771-46E7-8513-CF4374B5993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273006" y="4103006"/>
            <a:ext cx="784225" cy="393700"/>
          </a:xfrm>
          <a:prstGeom prst="rightArrow">
            <a:avLst>
              <a:gd name="adj1" fmla="val 50000"/>
              <a:gd name="adj2" fmla="val 49798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it-IT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294DBBB-D7B7-4209-BEEC-764D75D614F7}"/>
              </a:ext>
            </a:extLst>
          </p:cNvPr>
          <p:cNvSpPr/>
          <p:nvPr/>
        </p:nvSpPr>
        <p:spPr>
          <a:xfrm>
            <a:off x="3213008" y="1987888"/>
            <a:ext cx="515332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asellaDiTesto 6">
            <a:extLst>
              <a:ext uri="{FF2B5EF4-FFF2-40B4-BE49-F238E27FC236}">
                <a16:creationId xmlns:a16="http://schemas.microsoft.com/office/drawing/2014/main" id="{9860751E-F415-4A64-B111-C0A0BF08DC33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353517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20" grpId="0"/>
      <p:bldP spid="21" grpId="0"/>
      <p:bldP spid="32" grpId="0" animBg="1"/>
      <p:bldP spid="35" grpId="0"/>
      <p:bldP spid="36" grpId="0"/>
      <p:bldP spid="37" grpId="0" animBg="1"/>
      <p:bldP spid="38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1"/>
            <a:ext cx="9144000" cy="2693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15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0" y="1"/>
            <a:ext cx="914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chemeClr val="bg1">
                    <a:lumMod val="50000"/>
                  </a:schemeClr>
                </a:solidFill>
              </a:rPr>
              <a:t>Introduzione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sz="1500" dirty="0" err="1">
                <a:solidFill>
                  <a:schemeClr val="bg1"/>
                </a:solidFill>
              </a:rPr>
              <a:t>Problema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inverso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0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Maximum likelihood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ttangolo 21">
            <a:extLst>
              <a:ext uri="{FF2B5EF4-FFF2-40B4-BE49-F238E27FC236}">
                <a16:creationId xmlns:a16="http://schemas.microsoft.com/office/drawing/2014/main" id="{8E3741BC-CDF8-4002-A953-9D18B138BA3C}"/>
              </a:ext>
            </a:extLst>
          </p:cNvPr>
          <p:cNvSpPr/>
          <p:nvPr/>
        </p:nvSpPr>
        <p:spPr>
          <a:xfrm>
            <a:off x="633366" y="1447437"/>
            <a:ext cx="7924800" cy="1323439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it-IT" sz="1600" dirty="0"/>
              <a:t>Stima della distribuzione a posteriori     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     PROBLEMA INVERSO COMPLESSO</a:t>
            </a:r>
          </a:p>
          <a:p>
            <a:pPr algn="just"/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                     p(</a:t>
            </a:r>
            <a:r>
              <a:rPr lang="it-IT" sz="1600" b="1" dirty="0">
                <a:solidFill>
                  <a:srgbClr val="00B050"/>
                </a:solidFill>
              </a:rPr>
              <a:t>immagine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|</a:t>
            </a:r>
            <a:r>
              <a:rPr lang="it-IT" sz="1600" b="1" dirty="0">
                <a:solidFill>
                  <a:schemeClr val="accent6">
                    <a:lumMod val="75000"/>
                  </a:schemeClr>
                </a:solidFill>
              </a:rPr>
              <a:t>dati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algn="just"/>
            <a:endParaRPr lang="it-IT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it-IT" sz="1600" dirty="0"/>
              <a:t>Stima della likelihood dei dati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                  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     PROBLEMA DIRETTO (PROIEZIONE) «FACILE»</a:t>
            </a:r>
          </a:p>
          <a:p>
            <a:pPr algn="just"/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                     p(</a:t>
            </a:r>
            <a:r>
              <a:rPr lang="it-IT" sz="1600" b="1" dirty="0">
                <a:solidFill>
                  <a:schemeClr val="accent6">
                    <a:lumMod val="75000"/>
                  </a:schemeClr>
                </a:solidFill>
              </a:rPr>
              <a:t>dati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|</a:t>
            </a:r>
            <a:r>
              <a:rPr lang="it-IT" sz="1600" b="1" dirty="0">
                <a:solidFill>
                  <a:srgbClr val="00B050"/>
                </a:solidFill>
              </a:rPr>
              <a:t>immagine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1600" dirty="0"/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15F094CF-5197-41C4-A2BB-E801807CD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1247" y="3990292"/>
            <a:ext cx="11750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b="1" dirty="0">
                <a:solidFill>
                  <a:schemeClr val="accent1">
                    <a:lumMod val="75000"/>
                  </a:schemeClr>
                </a:solidFill>
              </a:rPr>
              <a:t>Bayes</a:t>
            </a:r>
            <a:r>
              <a:rPr lang="en-US" altLang="it-IT" dirty="0"/>
              <a:t>    </a:t>
            </a:r>
            <a:r>
              <a:rPr lang="en-US" altLang="it-IT" dirty="0">
                <a:sym typeface="Wingdings" panose="05000000000000000000" pitchFamily="2" charset="2"/>
              </a:rPr>
              <a:t></a:t>
            </a:r>
            <a:endParaRPr lang="nl-NL" altLang="it-IT" dirty="0"/>
          </a:p>
        </p:txBody>
      </p:sp>
      <p:sp>
        <p:nvSpPr>
          <p:cNvPr id="29" name="Text Box 11">
            <a:extLst>
              <a:ext uri="{FF2B5EF4-FFF2-40B4-BE49-F238E27FC236}">
                <a16:creationId xmlns:a16="http://schemas.microsoft.com/office/drawing/2014/main" id="{5FAAD8AA-7D9E-44AF-BF7B-8EDD2C7C5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214" y="3967730"/>
            <a:ext cx="189154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p(</a:t>
            </a:r>
            <a:r>
              <a:rPr lang="it-IT" sz="1600" b="1" dirty="0">
                <a:solidFill>
                  <a:srgbClr val="00B050"/>
                </a:solidFill>
              </a:rPr>
              <a:t>immagine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|</a:t>
            </a:r>
            <a:r>
              <a:rPr lang="it-IT" sz="1600" b="1" dirty="0">
                <a:solidFill>
                  <a:schemeClr val="accent6">
                    <a:lumMod val="75000"/>
                  </a:schemeClr>
                </a:solidFill>
              </a:rPr>
              <a:t>dati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)  =</a:t>
            </a:r>
          </a:p>
        </p:txBody>
      </p:sp>
      <p:sp>
        <p:nvSpPr>
          <p:cNvPr id="30" name="Line 12">
            <a:extLst>
              <a:ext uri="{FF2B5EF4-FFF2-40B4-BE49-F238E27FC236}">
                <a16:creationId xmlns:a16="http://schemas.microsoft.com/office/drawing/2014/main" id="{C4DD0662-AE5D-4D04-8D75-63F0D33237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9342" y="4110656"/>
            <a:ext cx="29130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" name="Text Box 13">
            <a:extLst>
              <a:ext uri="{FF2B5EF4-FFF2-40B4-BE49-F238E27FC236}">
                <a16:creationId xmlns:a16="http://schemas.microsoft.com/office/drawing/2014/main" id="{0C247C6E-589E-41A0-A525-7E1E34CA4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9342" y="3739130"/>
            <a:ext cx="287258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p(</a:t>
            </a:r>
            <a:r>
              <a:rPr lang="it-IT" sz="1600" b="1" dirty="0">
                <a:solidFill>
                  <a:schemeClr val="accent6">
                    <a:lumMod val="75000"/>
                  </a:schemeClr>
                </a:solidFill>
              </a:rPr>
              <a:t>dati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|</a:t>
            </a:r>
            <a:r>
              <a:rPr lang="it-IT" sz="1600" b="1" dirty="0">
                <a:solidFill>
                  <a:srgbClr val="00B050"/>
                </a:solidFill>
              </a:rPr>
              <a:t>immagine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) p(</a:t>
            </a:r>
            <a:r>
              <a:rPr lang="it-IT" sz="1600" b="1" dirty="0">
                <a:solidFill>
                  <a:srgbClr val="00B050"/>
                </a:solidFill>
              </a:rPr>
              <a:t>immagine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lang="nl-NL" altLang="it-IT" sz="1600" i="1" dirty="0"/>
          </a:p>
        </p:txBody>
      </p:sp>
      <p:sp>
        <p:nvSpPr>
          <p:cNvPr id="32" name="Text Box 14">
            <a:extLst>
              <a:ext uri="{FF2B5EF4-FFF2-40B4-BE49-F238E27FC236}">
                <a16:creationId xmlns:a16="http://schemas.microsoft.com/office/drawing/2014/main" id="{EB18B5FA-E0F5-4A48-AED6-A97115048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5146" y="4120130"/>
            <a:ext cx="7534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p(</a:t>
            </a:r>
            <a:r>
              <a:rPr lang="it-IT" sz="1600" b="1" dirty="0">
                <a:solidFill>
                  <a:schemeClr val="accent6">
                    <a:lumMod val="75000"/>
                  </a:schemeClr>
                </a:solidFill>
              </a:rPr>
              <a:t>dati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nl-NL" altLang="it-IT" sz="1600" i="1" dirty="0"/>
          </a:p>
        </p:txBody>
      </p:sp>
      <p:grpSp>
        <p:nvGrpSpPr>
          <p:cNvPr id="33" name="Group 31">
            <a:extLst>
              <a:ext uri="{FF2B5EF4-FFF2-40B4-BE49-F238E27FC236}">
                <a16:creationId xmlns:a16="http://schemas.microsoft.com/office/drawing/2014/main" id="{6C3A9465-BB38-49DE-B626-7C98793072E9}"/>
              </a:ext>
            </a:extLst>
          </p:cNvPr>
          <p:cNvGrpSpPr>
            <a:grpSpLocks/>
          </p:cNvGrpSpPr>
          <p:nvPr/>
        </p:nvGrpSpPr>
        <p:grpSpPr bwMode="auto">
          <a:xfrm>
            <a:off x="5788476" y="4150671"/>
            <a:ext cx="590233" cy="363862"/>
            <a:chOff x="3368" y="1899"/>
            <a:chExt cx="622" cy="332"/>
          </a:xfrm>
        </p:grpSpPr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AAD8882C-6E25-42C6-8CE5-36F146B9F9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8" y="1899"/>
              <a:ext cx="622" cy="3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B3D9121A-E342-4369-8025-4DAF7645E7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8" y="1899"/>
              <a:ext cx="622" cy="3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36" name="Group 34">
            <a:extLst>
              <a:ext uri="{FF2B5EF4-FFF2-40B4-BE49-F238E27FC236}">
                <a16:creationId xmlns:a16="http://schemas.microsoft.com/office/drawing/2014/main" id="{22CD649C-7ADF-4064-A251-A73B4B1982A5}"/>
              </a:ext>
            </a:extLst>
          </p:cNvPr>
          <p:cNvGrpSpPr>
            <a:grpSpLocks/>
          </p:cNvGrpSpPr>
          <p:nvPr/>
        </p:nvGrpSpPr>
        <p:grpSpPr bwMode="auto">
          <a:xfrm>
            <a:off x="6363525" y="3746041"/>
            <a:ext cx="963613" cy="388572"/>
            <a:chOff x="3368" y="1899"/>
            <a:chExt cx="622" cy="332"/>
          </a:xfrm>
        </p:grpSpPr>
        <p:sp>
          <p:nvSpPr>
            <p:cNvPr id="37" name="Line 35">
              <a:extLst>
                <a:ext uri="{FF2B5EF4-FFF2-40B4-BE49-F238E27FC236}">
                  <a16:creationId xmlns:a16="http://schemas.microsoft.com/office/drawing/2014/main" id="{CA73EEFC-26E7-4E49-B3BA-A0550C47A5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8" y="1899"/>
              <a:ext cx="622" cy="3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8" name="Line 36">
              <a:extLst>
                <a:ext uri="{FF2B5EF4-FFF2-40B4-BE49-F238E27FC236}">
                  <a16:creationId xmlns:a16="http://schemas.microsoft.com/office/drawing/2014/main" id="{CEBA8AFC-1C72-4F2B-8A67-CB61738081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8" y="1899"/>
              <a:ext cx="622" cy="3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39" name="Text Box 37">
            <a:extLst>
              <a:ext uri="{FF2B5EF4-FFF2-40B4-BE49-F238E27FC236}">
                <a16:creationId xmlns:a16="http://schemas.microsoft.com/office/drawing/2014/main" id="{855E15CF-3673-4836-AC41-705C4FF41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080" y="3955424"/>
            <a:ext cx="325730" cy="430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it-IT" sz="2200" dirty="0"/>
              <a:t>~</a:t>
            </a:r>
            <a:endParaRPr lang="nl-NL" altLang="it-IT" sz="2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D0012D-6CFE-4510-953E-43E1C480503B}"/>
              </a:ext>
            </a:extLst>
          </p:cNvPr>
          <p:cNvSpPr txBox="1"/>
          <p:nvPr/>
        </p:nvSpPr>
        <p:spPr>
          <a:xfrm>
            <a:off x="5158810" y="4581105"/>
            <a:ext cx="1874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latin typeface="Segoe Print" panose="02000600000000000000" pitchFamily="2" charset="0"/>
              </a:rPr>
              <a:t>i nostri dati sono costanti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38AC7C-65D6-4131-A7C8-AB0E55004416}"/>
              </a:ext>
            </a:extLst>
          </p:cNvPr>
          <p:cNvSpPr txBox="1"/>
          <p:nvPr/>
        </p:nvSpPr>
        <p:spPr>
          <a:xfrm>
            <a:off x="6979145" y="3031930"/>
            <a:ext cx="1936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000" dirty="0">
                <a:latin typeface="Segoe Print" panose="02000600000000000000" pitchFamily="2" charset="0"/>
              </a:rPr>
              <a:t>Ipotizziamo per ora che tutte le possibili immagini che possono aver generato i dati sono equiprobabili</a:t>
            </a:r>
          </a:p>
        </p:txBody>
      </p:sp>
      <p:sp>
        <p:nvSpPr>
          <p:cNvPr id="41" name="CasellaDiTesto 6">
            <a:extLst>
              <a:ext uri="{FF2B5EF4-FFF2-40B4-BE49-F238E27FC236}">
                <a16:creationId xmlns:a16="http://schemas.microsoft.com/office/drawing/2014/main" id="{EB5701AF-ED5F-4287-9C7E-A9CFDDC8F54C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21484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1" grpId="0"/>
      <p:bldP spid="32" grpId="0"/>
      <p:bldP spid="39" grpId="0" animBg="1"/>
      <p:bldP spid="2" grpId="0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1"/>
            <a:ext cx="9144000" cy="2693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16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0" y="1"/>
            <a:ext cx="914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chemeClr val="bg1">
                    <a:lumMod val="50000"/>
                  </a:schemeClr>
                </a:solidFill>
              </a:rPr>
              <a:t>Introduzione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sz="1500" dirty="0" err="1">
                <a:solidFill>
                  <a:schemeClr val="bg1"/>
                </a:solidFill>
              </a:rPr>
              <a:t>Problema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inverso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Maximum likelihood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Box 11">
            <a:extLst>
              <a:ext uri="{FF2B5EF4-FFF2-40B4-BE49-F238E27FC236}">
                <a16:creationId xmlns:a16="http://schemas.microsoft.com/office/drawing/2014/main" id="{5FAAD8AA-7D9E-44AF-BF7B-8EDD2C7C5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589" y="1269875"/>
            <a:ext cx="21991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p(</a:t>
            </a:r>
            <a:r>
              <a:rPr lang="it-IT" b="1" dirty="0">
                <a:solidFill>
                  <a:srgbClr val="00B050"/>
                </a:solidFill>
              </a:rPr>
              <a:t>immagine</a:t>
            </a: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|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</a:rPr>
              <a:t>dati</a:t>
            </a: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)      </a:t>
            </a:r>
          </a:p>
        </p:txBody>
      </p:sp>
      <p:sp>
        <p:nvSpPr>
          <p:cNvPr id="31" name="Text Box 13">
            <a:extLst>
              <a:ext uri="{FF2B5EF4-FFF2-40B4-BE49-F238E27FC236}">
                <a16:creationId xmlns:a16="http://schemas.microsoft.com/office/drawing/2014/main" id="{0C247C6E-589E-41A0-A525-7E1E34CA4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7666" y="1257300"/>
            <a:ext cx="1881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p(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</a:rPr>
              <a:t>dati</a:t>
            </a: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|</a:t>
            </a:r>
            <a:r>
              <a:rPr lang="it-IT" b="1" dirty="0">
                <a:solidFill>
                  <a:srgbClr val="00B050"/>
                </a:solidFill>
              </a:rPr>
              <a:t>immagine</a:t>
            </a: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nl-NL" altLang="it-IT" i="1" dirty="0"/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855E15CF-3673-4836-AC41-705C4FF41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4593" y="1265659"/>
            <a:ext cx="325730" cy="430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it-IT" sz="2200" dirty="0"/>
              <a:t>~</a:t>
            </a:r>
            <a:endParaRPr lang="nl-NL" altLang="it-IT" sz="2200" dirty="0"/>
          </a:p>
        </p:txBody>
      </p:sp>
      <p:pic>
        <p:nvPicPr>
          <p:cNvPr id="40" name="Picture 25">
            <a:extLst>
              <a:ext uri="{FF2B5EF4-FFF2-40B4-BE49-F238E27FC236}">
                <a16:creationId xmlns:a16="http://schemas.microsoft.com/office/drawing/2014/main" id="{E1DFB70D-DC96-4CD8-8020-D77798A2A2CC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59" y="2044662"/>
            <a:ext cx="1793875" cy="1792288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8">
            <a:extLst>
              <a:ext uri="{FF2B5EF4-FFF2-40B4-BE49-F238E27FC236}">
                <a16:creationId xmlns:a16="http://schemas.microsoft.com/office/drawing/2014/main" id="{3837EF14-AA78-4918-88FA-4114680AB269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346" y="1898612"/>
            <a:ext cx="1563688" cy="2084388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35">
            <a:extLst>
              <a:ext uri="{FF2B5EF4-FFF2-40B4-BE49-F238E27FC236}">
                <a16:creationId xmlns:a16="http://schemas.microsoft.com/office/drawing/2014/main" id="{F2136317-38D1-4FDC-B206-3D72DB9CFA7A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084" y="1897025"/>
            <a:ext cx="1563687" cy="2085975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AutoShape 39">
            <a:extLst>
              <a:ext uri="{FF2B5EF4-FFF2-40B4-BE49-F238E27FC236}">
                <a16:creationId xmlns:a16="http://schemas.microsoft.com/office/drawing/2014/main" id="{78462A36-D931-4ECE-BE32-7C68B0548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8484" y="2910822"/>
            <a:ext cx="784225" cy="393700"/>
          </a:xfrm>
          <a:prstGeom prst="rightArrow">
            <a:avLst>
              <a:gd name="adj1" fmla="val 50000"/>
              <a:gd name="adj2" fmla="val 49798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it-IT"/>
          </a:p>
        </p:txBody>
      </p:sp>
      <p:sp>
        <p:nvSpPr>
          <p:cNvPr id="45" name="AutoShape 40">
            <a:extLst>
              <a:ext uri="{FF2B5EF4-FFF2-40B4-BE49-F238E27FC236}">
                <a16:creationId xmlns:a16="http://schemas.microsoft.com/office/drawing/2014/main" id="{F7DEFA16-A63B-4CC4-86DB-66C0040B9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46" y="2944775"/>
            <a:ext cx="784225" cy="393700"/>
          </a:xfrm>
          <a:prstGeom prst="rightArrow">
            <a:avLst>
              <a:gd name="adj1" fmla="val 50000"/>
              <a:gd name="adj2" fmla="val 49798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it-IT"/>
          </a:p>
        </p:txBody>
      </p:sp>
      <p:sp>
        <p:nvSpPr>
          <p:cNvPr id="46" name="Text Box 41">
            <a:extLst>
              <a:ext uri="{FF2B5EF4-FFF2-40B4-BE49-F238E27FC236}">
                <a16:creationId xmlns:a16="http://schemas.microsoft.com/office/drawing/2014/main" id="{793A0C52-D711-4EDE-AE42-247C9672D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8729" y="2420766"/>
            <a:ext cx="11741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dirty="0" err="1"/>
              <a:t>proiezione</a:t>
            </a:r>
            <a:endParaRPr lang="nl-NL" altLang="it-IT" dirty="0"/>
          </a:p>
        </p:txBody>
      </p:sp>
      <p:sp>
        <p:nvSpPr>
          <p:cNvPr id="47" name="Text Box 42">
            <a:extLst>
              <a:ext uri="{FF2B5EF4-FFF2-40B4-BE49-F238E27FC236}">
                <a16:creationId xmlns:a16="http://schemas.microsoft.com/office/drawing/2014/main" id="{EEC91887-F519-4375-9283-9ECE0B7C4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949" y="2453139"/>
            <a:ext cx="8853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dirty="0" err="1"/>
              <a:t>rumore</a:t>
            </a:r>
            <a:endParaRPr lang="nl-NL" altLang="it-IT" dirty="0"/>
          </a:p>
        </p:txBody>
      </p:sp>
      <p:graphicFrame>
        <p:nvGraphicFramePr>
          <p:cNvPr id="49" name="Object 44">
            <a:extLst>
              <a:ext uri="{FF2B5EF4-FFF2-40B4-BE49-F238E27FC236}">
                <a16:creationId xmlns:a16="http://schemas.microsoft.com/office/drawing/2014/main" id="{F99FE7E0-1618-45A5-A6C2-36A9E0D0A5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911010"/>
              </p:ext>
            </p:extLst>
          </p:nvPr>
        </p:nvGraphicFramePr>
        <p:xfrm>
          <a:off x="3783550" y="4060787"/>
          <a:ext cx="1785946" cy="639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" name="Equation" r:id="rId7" imgW="1028520" imgH="368280" progId="Equation.3">
                  <p:embed/>
                </p:oleObj>
              </mc:Choice>
              <mc:Fallback>
                <p:oleObj name="Equation" r:id="rId7" imgW="1028520" imgH="368280" progId="Equation.3">
                  <p:embed/>
                  <p:pic>
                    <p:nvPicPr>
                      <p:cNvPr id="23596" name="Object 44">
                        <a:extLst>
                          <a:ext uri="{FF2B5EF4-FFF2-40B4-BE49-F238E27FC236}">
                            <a16:creationId xmlns:a16="http://schemas.microsoft.com/office/drawing/2014/main" id="{A611AD4A-F22F-48DE-93EE-B7298B74A8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550" y="4060787"/>
                        <a:ext cx="1785946" cy="639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1">
            <a:extLst>
              <a:ext uri="{FF2B5EF4-FFF2-40B4-BE49-F238E27FC236}">
                <a16:creationId xmlns:a16="http://schemas.microsoft.com/office/drawing/2014/main" id="{20BCE830-E0C2-474C-ABAD-6EB76D9F6D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910006"/>
              </p:ext>
            </p:extLst>
          </p:nvPr>
        </p:nvGraphicFramePr>
        <p:xfrm>
          <a:off x="7088189" y="4410838"/>
          <a:ext cx="1437230" cy="50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" name="Equation" r:id="rId9" imgW="977760" imgH="342720" progId="Equation.3">
                  <p:embed/>
                </p:oleObj>
              </mc:Choice>
              <mc:Fallback>
                <p:oleObj name="Equation" r:id="rId9" imgW="977760" imgH="342720" progId="Equation.3">
                  <p:embed/>
                  <p:pic>
                    <p:nvPicPr>
                      <p:cNvPr id="23603" name="Object 51">
                        <a:extLst>
                          <a:ext uri="{FF2B5EF4-FFF2-40B4-BE49-F238E27FC236}">
                            <a16:creationId xmlns:a16="http://schemas.microsoft.com/office/drawing/2014/main" id="{3D067847-D1A3-4C55-83D4-FD49997628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8189" y="4410838"/>
                        <a:ext cx="1437230" cy="50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44">
            <a:extLst>
              <a:ext uri="{FF2B5EF4-FFF2-40B4-BE49-F238E27FC236}">
                <a16:creationId xmlns:a16="http://schemas.microsoft.com/office/drawing/2014/main" id="{EFF43AC5-DB34-41EF-B744-862889534B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094794"/>
              </p:ext>
            </p:extLst>
          </p:nvPr>
        </p:nvGraphicFramePr>
        <p:xfrm>
          <a:off x="1157347" y="3966874"/>
          <a:ext cx="308521" cy="463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Equation" r:id="rId11" imgW="177480" imgH="266400" progId="Equation.3">
                  <p:embed/>
                </p:oleObj>
              </mc:Choice>
              <mc:Fallback>
                <p:oleObj name="Equation" r:id="rId11" imgW="177480" imgH="266400" progId="Equation.3">
                  <p:embed/>
                  <p:pic>
                    <p:nvPicPr>
                      <p:cNvPr id="49" name="Object 44">
                        <a:extLst>
                          <a:ext uri="{FF2B5EF4-FFF2-40B4-BE49-F238E27FC236}">
                            <a16:creationId xmlns:a16="http://schemas.microsoft.com/office/drawing/2014/main" id="{F99FE7E0-1618-45A5-A6C2-36A9E0D0A5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347" y="3966874"/>
                        <a:ext cx="308521" cy="463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13">
            <a:extLst>
              <a:ext uri="{FF2B5EF4-FFF2-40B4-BE49-F238E27FC236}">
                <a16:creationId xmlns:a16="http://schemas.microsoft.com/office/drawing/2014/main" id="{DCC5F2BE-0A54-4E44-BEDB-68FB20B17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5937" y="4041506"/>
            <a:ext cx="1881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p(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</a:rPr>
              <a:t>dati</a:t>
            </a: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|</a:t>
            </a:r>
            <a:r>
              <a:rPr lang="it-IT" b="1" dirty="0">
                <a:solidFill>
                  <a:srgbClr val="00B050"/>
                </a:solidFill>
              </a:rPr>
              <a:t>immagine</a:t>
            </a: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nl-NL" altLang="it-IT" i="1" dirty="0"/>
          </a:p>
        </p:txBody>
      </p:sp>
      <p:sp>
        <p:nvSpPr>
          <p:cNvPr id="54" name="CasellaDiTesto 9">
            <a:extLst>
              <a:ext uri="{FF2B5EF4-FFF2-40B4-BE49-F238E27FC236}">
                <a16:creationId xmlns:a16="http://schemas.microsoft.com/office/drawing/2014/main" id="{25E9F01F-D353-4F21-8920-BE73D0F0FB09}"/>
              </a:ext>
            </a:extLst>
          </p:cNvPr>
          <p:cNvSpPr txBox="1"/>
          <p:nvPr/>
        </p:nvSpPr>
        <p:spPr>
          <a:xfrm>
            <a:off x="4519944" y="4865489"/>
            <a:ext cx="434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MODELLO DI RUMORE: </a:t>
            </a:r>
            <a:r>
              <a:rPr lang="en-US" sz="1600" b="1" dirty="0" err="1">
                <a:solidFill>
                  <a:srgbClr val="C00000"/>
                </a:solidFill>
              </a:rPr>
              <a:t>gaussiano</a:t>
            </a:r>
            <a:r>
              <a:rPr lang="en-US" sz="1600" b="1" dirty="0">
                <a:solidFill>
                  <a:srgbClr val="C00000"/>
                </a:solidFill>
              </a:rPr>
              <a:t>, </a:t>
            </a:r>
            <a:r>
              <a:rPr lang="en-US" sz="1600" b="1" dirty="0" err="1">
                <a:solidFill>
                  <a:srgbClr val="C00000"/>
                </a:solidFill>
              </a:rPr>
              <a:t>poisson</a:t>
            </a:r>
            <a:r>
              <a:rPr lang="en-US" sz="1600" b="1" dirty="0">
                <a:solidFill>
                  <a:srgbClr val="C00000"/>
                </a:solidFill>
              </a:rPr>
              <a:t>, …</a:t>
            </a:r>
          </a:p>
        </p:txBody>
      </p:sp>
      <p:sp>
        <p:nvSpPr>
          <p:cNvPr id="27" name="CasellaDiTesto 6">
            <a:extLst>
              <a:ext uri="{FF2B5EF4-FFF2-40B4-BE49-F238E27FC236}">
                <a16:creationId xmlns:a16="http://schemas.microsoft.com/office/drawing/2014/main" id="{844EDD8B-E98D-4900-B3A0-AD83A1F6C9CF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28127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/>
      <p:bldP spid="47" grpId="0"/>
      <p:bldP spid="53" grpId="0"/>
      <p:bldP spid="5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17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2" name="Picture 2" descr="Y:\Documenti\INSEGNAMENTO\LezioneMLEM\presentazione\images\diagramma_metodi_ricostruzi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4500"/>
            <a:ext cx="6633464" cy="475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tangolo 9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sellaDiTesto 6">
            <a:extLst>
              <a:ext uri="{FF2B5EF4-FFF2-40B4-BE49-F238E27FC236}">
                <a16:creationId xmlns:a16="http://schemas.microsoft.com/office/drawing/2014/main" id="{AD862958-2897-409A-9C91-E236B65AC433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  <p:pic>
        <p:nvPicPr>
          <p:cNvPr id="13" name="Immagine 5">
            <a:extLst>
              <a:ext uri="{FF2B5EF4-FFF2-40B4-BE49-F238E27FC236}">
                <a16:creationId xmlns:a16="http://schemas.microsoft.com/office/drawing/2014/main" id="{C74C8A93-A33A-4661-90E9-F5AB8480B2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14" name="Ovale 16">
            <a:extLst>
              <a:ext uri="{FF2B5EF4-FFF2-40B4-BE49-F238E27FC236}">
                <a16:creationId xmlns:a16="http://schemas.microsoft.com/office/drawing/2014/main" id="{B91FC3A5-A3A9-4657-B036-91AE49E95A5B}"/>
              </a:ext>
            </a:extLst>
          </p:cNvPr>
          <p:cNvSpPr/>
          <p:nvPr/>
        </p:nvSpPr>
        <p:spPr>
          <a:xfrm>
            <a:off x="4800600" y="2857499"/>
            <a:ext cx="1447800" cy="176784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sellaDiTesto 21">
            <a:extLst>
              <a:ext uri="{FF2B5EF4-FFF2-40B4-BE49-F238E27FC236}">
                <a16:creationId xmlns:a16="http://schemas.microsoft.com/office/drawing/2014/main" id="{16C24086-C77A-4308-885D-378F968930FB}"/>
              </a:ext>
            </a:extLst>
          </p:cNvPr>
          <p:cNvSpPr txBox="1"/>
          <p:nvPr/>
        </p:nvSpPr>
        <p:spPr>
          <a:xfrm>
            <a:off x="3657600" y="4519371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err="1">
                <a:solidFill>
                  <a:srgbClr val="00B050"/>
                </a:solidFill>
              </a:rPr>
              <a:t>Criterio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dei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minimi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quadrati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0D2D5E7-4936-4985-A51C-2B47BE30C2C5}"/>
              </a:ext>
            </a:extLst>
          </p:cNvPr>
          <p:cNvSpPr/>
          <p:nvPr/>
        </p:nvSpPr>
        <p:spPr>
          <a:xfrm flipH="1">
            <a:off x="7924800" y="3006447"/>
            <a:ext cx="609600" cy="34289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654ADD-9262-4807-937B-9965B882E2AF}"/>
              </a:ext>
            </a:extLst>
          </p:cNvPr>
          <p:cNvSpPr/>
          <p:nvPr/>
        </p:nvSpPr>
        <p:spPr>
          <a:xfrm>
            <a:off x="4762500" y="2838808"/>
            <a:ext cx="3009900" cy="678179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601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18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Criterio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dei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minimi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quadrati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: likelihood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gaussiana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tangolo 17"/>
          <p:cNvSpPr/>
          <p:nvPr/>
        </p:nvSpPr>
        <p:spPr>
          <a:xfrm>
            <a:off x="882118" y="1485900"/>
            <a:ext cx="7499882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endParaRPr lang="it-IT" sz="1600" i="1" dirty="0"/>
          </a:p>
          <a:p>
            <a:pPr algn="just"/>
            <a:r>
              <a:rPr lang="it-IT" sz="1600" i="1" dirty="0"/>
              <a:t>Scegliere il valore di </a:t>
            </a:r>
            <a:r>
              <a:rPr lang="it-IT" sz="1600" b="1" i="1" dirty="0"/>
              <a:t>f</a:t>
            </a:r>
            <a:r>
              <a:rPr lang="it-IT" sz="1600" i="1" dirty="0"/>
              <a:t> che, se osservato attraverso la matrice di sistema </a:t>
            </a:r>
            <a:r>
              <a:rPr lang="it-IT" sz="1600" b="1" i="1" dirty="0"/>
              <a:t>H</a:t>
            </a:r>
            <a:r>
              <a:rPr lang="it-IT" sz="1600" i="1" dirty="0"/>
              <a:t>, garantirebbe delle proiezioni </a:t>
            </a:r>
            <a:r>
              <a:rPr lang="it-IT" sz="1600" b="1" i="1" dirty="0"/>
              <a:t>Hf</a:t>
            </a:r>
            <a:r>
              <a:rPr lang="it-IT" sz="1600" i="1" dirty="0"/>
              <a:t> più possibile simili alle proiezioni osservate </a:t>
            </a:r>
            <a:r>
              <a:rPr lang="it-IT" sz="1600" b="1" i="1" dirty="0"/>
              <a:t>g</a:t>
            </a:r>
            <a:r>
              <a:rPr lang="it-IT" sz="1600" i="1" dirty="0"/>
              <a:t> (</a:t>
            </a:r>
            <a:r>
              <a:rPr lang="en-US" sz="1600" i="1" dirty="0" err="1"/>
              <a:t>distanza</a:t>
            </a:r>
            <a:r>
              <a:rPr lang="en-US" sz="1600" i="1" dirty="0"/>
              <a:t> </a:t>
            </a:r>
            <a:r>
              <a:rPr lang="en-US" sz="1600" i="1" dirty="0" err="1"/>
              <a:t>Euclidea</a:t>
            </a:r>
            <a:r>
              <a:rPr lang="en-US" sz="1600" i="1" dirty="0"/>
              <a:t>).</a:t>
            </a:r>
            <a:endParaRPr lang="en-US" sz="1500" i="1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882118" y="1257300"/>
            <a:ext cx="7499882" cy="4086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Criterio</a:t>
            </a:r>
            <a:r>
              <a:rPr lang="en-US" b="1" dirty="0">
                <a:solidFill>
                  <a:schemeClr val="bg1"/>
                </a:solidFill>
              </a:rPr>
              <a:t> LS</a:t>
            </a:r>
          </a:p>
        </p:txBody>
      </p:sp>
      <p:grpSp>
        <p:nvGrpSpPr>
          <p:cNvPr id="23" name="Group 58">
            <a:extLst>
              <a:ext uri="{FF2B5EF4-FFF2-40B4-BE49-F238E27FC236}">
                <a16:creationId xmlns:a16="http://schemas.microsoft.com/office/drawing/2014/main" id="{E611FD9A-9DA4-4AD0-BCE1-BCE1B47F3F37}"/>
              </a:ext>
            </a:extLst>
          </p:cNvPr>
          <p:cNvGrpSpPr>
            <a:grpSpLocks/>
          </p:cNvGrpSpPr>
          <p:nvPr/>
        </p:nvGrpSpPr>
        <p:grpSpPr bwMode="auto">
          <a:xfrm>
            <a:off x="6775450" y="3701132"/>
            <a:ext cx="2063750" cy="1366837"/>
            <a:chOff x="9455" y="4083"/>
            <a:chExt cx="1300" cy="861"/>
          </a:xfrm>
        </p:grpSpPr>
        <p:graphicFrame>
          <p:nvGraphicFramePr>
            <p:cNvPr id="26" name="Object 45">
              <a:extLst>
                <a:ext uri="{FF2B5EF4-FFF2-40B4-BE49-F238E27FC236}">
                  <a16:creationId xmlns:a16="http://schemas.microsoft.com/office/drawing/2014/main" id="{77CAB2A0-BA29-4039-A49B-E0C397C0BDF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1432451"/>
                </p:ext>
              </p:extLst>
            </p:nvPr>
          </p:nvGraphicFramePr>
          <p:xfrm>
            <a:off x="9879" y="4083"/>
            <a:ext cx="576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0" name="Equation" r:id="rId4" imgW="482400" imgH="444240" progId="Equation.3">
                    <p:embed/>
                  </p:oleObj>
                </mc:Choice>
                <mc:Fallback>
                  <p:oleObj name="Equation" r:id="rId4" imgW="482400" imgH="444240" progId="Equation.3">
                    <p:embed/>
                    <p:pic>
                      <p:nvPicPr>
                        <p:cNvPr id="279597" name="Object 45">
                          <a:extLst>
                            <a:ext uri="{FF2B5EF4-FFF2-40B4-BE49-F238E27FC236}">
                              <a16:creationId xmlns:a16="http://schemas.microsoft.com/office/drawing/2014/main" id="{7C725142-649E-4771-8329-97B769C036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79" y="4083"/>
                          <a:ext cx="576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47">
              <a:extLst>
                <a:ext uri="{FF2B5EF4-FFF2-40B4-BE49-F238E27FC236}">
                  <a16:creationId xmlns:a16="http://schemas.microsoft.com/office/drawing/2014/main" id="{0A901118-47CB-4250-938F-F7B70CDE7B0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7414187"/>
                </p:ext>
              </p:extLst>
            </p:nvPr>
          </p:nvGraphicFramePr>
          <p:xfrm>
            <a:off x="9455" y="4654"/>
            <a:ext cx="1300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1" name="Equation" r:id="rId6" imgW="1079280" imgH="241200" progId="Equation.3">
                    <p:embed/>
                  </p:oleObj>
                </mc:Choice>
                <mc:Fallback>
                  <p:oleObj name="Equation" r:id="rId6" imgW="1079280" imgH="241200" progId="Equation.3">
                    <p:embed/>
                    <p:pic>
                      <p:nvPicPr>
                        <p:cNvPr id="279599" name="Object 47">
                          <a:extLst>
                            <a:ext uri="{FF2B5EF4-FFF2-40B4-BE49-F238E27FC236}">
                              <a16:creationId xmlns:a16="http://schemas.microsoft.com/office/drawing/2014/main" id="{1A3B4DC7-8FE5-4298-B6B1-D1C5C6F8C8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55" y="4654"/>
                          <a:ext cx="1300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56">
            <a:extLst>
              <a:ext uri="{FF2B5EF4-FFF2-40B4-BE49-F238E27FC236}">
                <a16:creationId xmlns:a16="http://schemas.microsoft.com/office/drawing/2014/main" id="{FE4D5854-2605-4097-888D-7DBF345C5C5C}"/>
              </a:ext>
            </a:extLst>
          </p:cNvPr>
          <p:cNvGrpSpPr>
            <a:grpSpLocks/>
          </p:cNvGrpSpPr>
          <p:nvPr/>
        </p:nvGrpSpPr>
        <p:grpSpPr bwMode="auto">
          <a:xfrm>
            <a:off x="618808" y="3540417"/>
            <a:ext cx="4462463" cy="731838"/>
            <a:chOff x="374" y="1598"/>
            <a:chExt cx="2811" cy="461"/>
          </a:xfrm>
        </p:grpSpPr>
        <p:sp>
          <p:nvSpPr>
            <p:cNvPr id="30" name="Text Box 49">
              <a:extLst>
                <a:ext uri="{FF2B5EF4-FFF2-40B4-BE49-F238E27FC236}">
                  <a16:creationId xmlns:a16="http://schemas.microsoft.com/office/drawing/2014/main" id="{D99D9321-6F6A-4B06-9297-B7BCA4BA9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" y="1718"/>
              <a:ext cx="156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t-IT" dirty="0">
                  <a:solidFill>
                    <a:schemeClr val="tx2"/>
                  </a:solidFill>
                </a:rPr>
                <a:t>or maximize</a:t>
              </a:r>
              <a:r>
                <a:rPr lang="en-US" altLang="it-IT" dirty="0"/>
                <a:t>  </a:t>
              </a:r>
              <a:r>
                <a:rPr lang="en-US" altLang="it-IT" b="1" dirty="0"/>
                <a:t>ln p (</a:t>
              </a:r>
              <a:r>
                <a:rPr lang="en-US" altLang="it-IT" b="1" dirty="0" err="1"/>
                <a:t>g|Hf</a:t>
              </a:r>
              <a:r>
                <a:rPr lang="en-US" altLang="it-IT" b="1" dirty="0"/>
                <a:t>) </a:t>
              </a:r>
              <a:endParaRPr lang="nl-NL" altLang="it-IT" b="1" dirty="0"/>
            </a:p>
          </p:txBody>
        </p:sp>
        <p:graphicFrame>
          <p:nvGraphicFramePr>
            <p:cNvPr id="31" name="Object 50">
              <a:extLst>
                <a:ext uri="{FF2B5EF4-FFF2-40B4-BE49-F238E27FC236}">
                  <a16:creationId xmlns:a16="http://schemas.microsoft.com/office/drawing/2014/main" id="{5CB57A92-1373-4D34-8DA0-1729A031A8B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9928104"/>
                </p:ext>
              </p:extLst>
            </p:nvPr>
          </p:nvGraphicFramePr>
          <p:xfrm>
            <a:off x="1945" y="1598"/>
            <a:ext cx="1240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2" name="Equation" r:id="rId8" imgW="1231560" imgH="457200" progId="Equation.3">
                    <p:embed/>
                  </p:oleObj>
                </mc:Choice>
                <mc:Fallback>
                  <p:oleObj name="Equation" r:id="rId8" imgW="1231560" imgH="457200" progId="Equation.3">
                    <p:embed/>
                    <p:pic>
                      <p:nvPicPr>
                        <p:cNvPr id="279602" name="Object 50">
                          <a:extLst>
                            <a:ext uri="{FF2B5EF4-FFF2-40B4-BE49-F238E27FC236}">
                              <a16:creationId xmlns:a16="http://schemas.microsoft.com/office/drawing/2014/main" id="{21AE13C3-86CE-49AD-9845-F0F73ECF46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5" y="1598"/>
                          <a:ext cx="1240" cy="4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Group 55">
            <a:extLst>
              <a:ext uri="{FF2B5EF4-FFF2-40B4-BE49-F238E27FC236}">
                <a16:creationId xmlns:a16="http://schemas.microsoft.com/office/drawing/2014/main" id="{091B9E9B-B04D-4B5C-A86E-A3ECE781290E}"/>
              </a:ext>
            </a:extLst>
          </p:cNvPr>
          <p:cNvGrpSpPr>
            <a:grpSpLocks/>
          </p:cNvGrpSpPr>
          <p:nvPr/>
        </p:nvGrpSpPr>
        <p:grpSpPr bwMode="auto">
          <a:xfrm>
            <a:off x="641719" y="2625633"/>
            <a:ext cx="7156450" cy="766763"/>
            <a:chOff x="800" y="846"/>
            <a:chExt cx="4508" cy="483"/>
          </a:xfrm>
        </p:grpSpPr>
        <p:sp>
          <p:nvSpPr>
            <p:cNvPr id="33" name="Text Box 41">
              <a:extLst>
                <a:ext uri="{FF2B5EF4-FFF2-40B4-BE49-F238E27FC236}">
                  <a16:creationId xmlns:a16="http://schemas.microsoft.com/office/drawing/2014/main" id="{88590234-EE1C-496F-869B-41311D2D7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2" y="966"/>
              <a:ext cx="4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t-IT" dirty="0"/>
                <a:t>with</a:t>
              </a:r>
              <a:endParaRPr lang="nl-NL" altLang="it-IT" dirty="0"/>
            </a:p>
          </p:txBody>
        </p:sp>
        <p:graphicFrame>
          <p:nvGraphicFramePr>
            <p:cNvPr id="34" name="Object 42">
              <a:extLst>
                <a:ext uri="{FF2B5EF4-FFF2-40B4-BE49-F238E27FC236}">
                  <a16:creationId xmlns:a16="http://schemas.microsoft.com/office/drawing/2014/main" id="{BB31E005-9417-42EC-B057-DE39D8AD407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3403411"/>
                </p:ext>
              </p:extLst>
            </p:nvPr>
          </p:nvGraphicFramePr>
          <p:xfrm>
            <a:off x="4250" y="938"/>
            <a:ext cx="1058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3" name="Equation" r:id="rId10" imgW="990360" imgH="355320" progId="Equation.3">
                    <p:embed/>
                  </p:oleObj>
                </mc:Choice>
                <mc:Fallback>
                  <p:oleObj name="Equation" r:id="rId10" imgW="990360" imgH="355320" progId="Equation.3">
                    <p:embed/>
                    <p:pic>
                      <p:nvPicPr>
                        <p:cNvPr id="279594" name="Object 42">
                          <a:extLst>
                            <a:ext uri="{FF2B5EF4-FFF2-40B4-BE49-F238E27FC236}">
                              <a16:creationId xmlns:a16="http://schemas.microsoft.com/office/drawing/2014/main" id="{EA69924B-4C19-4B57-BF26-412BCC7707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0" y="938"/>
                          <a:ext cx="1058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" name="Group 54">
              <a:extLst>
                <a:ext uri="{FF2B5EF4-FFF2-40B4-BE49-F238E27FC236}">
                  <a16:creationId xmlns:a16="http://schemas.microsoft.com/office/drawing/2014/main" id="{E2926E0B-1E81-466C-8A2F-0B1D1E74F6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0" y="846"/>
              <a:ext cx="2804" cy="483"/>
              <a:chOff x="800" y="846"/>
              <a:chExt cx="2804" cy="483"/>
            </a:xfrm>
          </p:grpSpPr>
          <p:graphicFrame>
            <p:nvGraphicFramePr>
              <p:cNvPr id="36" name="Object 48">
                <a:extLst>
                  <a:ext uri="{FF2B5EF4-FFF2-40B4-BE49-F238E27FC236}">
                    <a16:creationId xmlns:a16="http://schemas.microsoft.com/office/drawing/2014/main" id="{48E28C9D-24AE-47A7-9461-15B788A549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32059433"/>
                  </p:ext>
                </p:extLst>
              </p:nvPr>
            </p:nvGraphicFramePr>
            <p:xfrm>
              <a:off x="2061" y="846"/>
              <a:ext cx="1543" cy="4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84" name="Equation" r:id="rId12" imgW="1625400" imgH="507960" progId="Equation.3">
                      <p:embed/>
                    </p:oleObj>
                  </mc:Choice>
                  <mc:Fallback>
                    <p:oleObj name="Equation" r:id="rId12" imgW="1625400" imgH="507960" progId="Equation.3">
                      <p:embed/>
                      <p:pic>
                        <p:nvPicPr>
                          <p:cNvPr id="279600" name="Object 48">
                            <a:extLst>
                              <a:ext uri="{FF2B5EF4-FFF2-40B4-BE49-F238E27FC236}">
                                <a16:creationId xmlns:a16="http://schemas.microsoft.com/office/drawing/2014/main" id="{313EAEEE-D013-4F77-9E88-E100FDB8738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1" y="846"/>
                            <a:ext cx="1543" cy="4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" name="Text Box 51">
                <a:extLst>
                  <a:ext uri="{FF2B5EF4-FFF2-40B4-BE49-F238E27FC236}">
                    <a16:creationId xmlns:a16="http://schemas.microsoft.com/office/drawing/2014/main" id="{D4C83991-91F0-4EF7-A56C-429799C4BC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0" y="983"/>
                <a:ext cx="122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it-IT" dirty="0">
                    <a:solidFill>
                      <a:schemeClr val="tx2"/>
                    </a:solidFill>
                  </a:rPr>
                  <a:t>maximize</a:t>
                </a:r>
                <a:r>
                  <a:rPr lang="en-US" altLang="it-IT" b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 </a:t>
                </a:r>
                <a:r>
                  <a:rPr lang="en-US" altLang="it-IT" b="1" dirty="0"/>
                  <a:t>p (</a:t>
                </a:r>
                <a:r>
                  <a:rPr lang="en-US" altLang="it-IT" b="1" dirty="0" err="1"/>
                  <a:t>g|Hf</a:t>
                </a:r>
                <a:r>
                  <a:rPr lang="en-US" altLang="it-IT" b="1" dirty="0"/>
                  <a:t>)</a:t>
                </a:r>
                <a:endParaRPr lang="nl-NL" altLang="it-IT" b="1" dirty="0"/>
              </a:p>
            </p:txBody>
          </p:sp>
        </p:grpSp>
      </p:grpSp>
      <p:grpSp>
        <p:nvGrpSpPr>
          <p:cNvPr id="38" name="Group 57">
            <a:extLst>
              <a:ext uri="{FF2B5EF4-FFF2-40B4-BE49-F238E27FC236}">
                <a16:creationId xmlns:a16="http://schemas.microsoft.com/office/drawing/2014/main" id="{671EFDD7-9CF0-46C8-AB13-B761682AB841}"/>
              </a:ext>
            </a:extLst>
          </p:cNvPr>
          <p:cNvGrpSpPr>
            <a:grpSpLocks/>
          </p:cNvGrpSpPr>
          <p:nvPr/>
        </p:nvGrpSpPr>
        <p:grpSpPr bwMode="auto">
          <a:xfrm>
            <a:off x="641719" y="4447015"/>
            <a:ext cx="5548313" cy="604838"/>
            <a:chOff x="413" y="2232"/>
            <a:chExt cx="3495" cy="381"/>
          </a:xfrm>
        </p:grpSpPr>
        <p:graphicFrame>
          <p:nvGraphicFramePr>
            <p:cNvPr id="39" name="Object 52">
              <a:extLst>
                <a:ext uri="{FF2B5EF4-FFF2-40B4-BE49-F238E27FC236}">
                  <a16:creationId xmlns:a16="http://schemas.microsoft.com/office/drawing/2014/main" id="{15D6F710-51A2-43BF-A042-3EEE6DED3B4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8449204"/>
                </p:ext>
              </p:extLst>
            </p:nvPr>
          </p:nvGraphicFramePr>
          <p:xfrm>
            <a:off x="1306" y="2232"/>
            <a:ext cx="2602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5" name="Equation" r:id="rId14" imgW="2425680" imgH="355320" progId="Equation.3">
                    <p:embed/>
                  </p:oleObj>
                </mc:Choice>
                <mc:Fallback>
                  <p:oleObj name="Equation" r:id="rId14" imgW="2425680" imgH="355320" progId="Equation.3">
                    <p:embed/>
                    <p:pic>
                      <p:nvPicPr>
                        <p:cNvPr id="279604" name="Object 52">
                          <a:extLst>
                            <a:ext uri="{FF2B5EF4-FFF2-40B4-BE49-F238E27FC236}">
                              <a16:creationId xmlns:a16="http://schemas.microsoft.com/office/drawing/2014/main" id="{1486FF5C-5130-447C-80E1-2710374666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6" y="2232"/>
                          <a:ext cx="2602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 Box 53">
              <a:extLst>
                <a:ext uri="{FF2B5EF4-FFF2-40B4-BE49-F238E27FC236}">
                  <a16:creationId xmlns:a16="http://schemas.microsoft.com/office/drawing/2014/main" id="{26496162-FF74-4DCF-94B0-60246114D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2239"/>
              <a:ext cx="9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t-IT">
                  <a:solidFill>
                    <a:schemeClr val="tx2"/>
                  </a:solidFill>
                </a:rPr>
                <a:t>or minimize</a:t>
              </a:r>
              <a:endParaRPr lang="nl-NL" altLang="it-IT">
                <a:solidFill>
                  <a:schemeClr val="tx2"/>
                </a:solidFill>
              </a:endParaRP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01EAF1-446F-463C-B069-4C6815C05E91}"/>
              </a:ext>
            </a:extLst>
          </p:cNvPr>
          <p:cNvSpPr/>
          <p:nvPr/>
        </p:nvSpPr>
        <p:spPr>
          <a:xfrm>
            <a:off x="6553200" y="3619500"/>
            <a:ext cx="2361935" cy="152400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6">
            <a:extLst>
              <a:ext uri="{FF2B5EF4-FFF2-40B4-BE49-F238E27FC236}">
                <a16:creationId xmlns:a16="http://schemas.microsoft.com/office/drawing/2014/main" id="{567E23D1-87C3-45B3-8583-FDB75017513A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71033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19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Criterio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dei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minimi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quadrati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: likelihood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gaussiana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5">
            <a:extLst>
              <a:ext uri="{FF2B5EF4-FFF2-40B4-BE49-F238E27FC236}">
                <a16:creationId xmlns:a16="http://schemas.microsoft.com/office/drawing/2014/main" id="{618FBB00-8A8E-4835-94D7-4BCE6DBD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455" y="1186797"/>
            <a:ext cx="62904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sz="2000" b="1" dirty="0"/>
              <a:t>H’H</a:t>
            </a:r>
            <a:r>
              <a:rPr lang="en-US" altLang="it-IT" sz="1600" dirty="0"/>
              <a:t> è un </a:t>
            </a:r>
            <a:r>
              <a:rPr lang="en-US" altLang="it-IT" sz="1600" dirty="0" err="1"/>
              <a:t>operatore</a:t>
            </a:r>
            <a:r>
              <a:rPr lang="en-US" altLang="it-IT" sz="1600" dirty="0"/>
              <a:t> </a:t>
            </a:r>
            <a:r>
              <a:rPr lang="en-US" altLang="it-IT" sz="1600" dirty="0" err="1"/>
              <a:t>lineare</a:t>
            </a:r>
            <a:r>
              <a:rPr lang="en-US" altLang="it-IT" sz="1600" dirty="0"/>
              <a:t> </a:t>
            </a:r>
            <a:r>
              <a:rPr lang="en-US" altLang="it-IT" sz="1600" dirty="0" err="1"/>
              <a:t>che</a:t>
            </a:r>
            <a:r>
              <a:rPr lang="en-US" altLang="it-IT" sz="1600" dirty="0"/>
              <a:t> </a:t>
            </a:r>
            <a:r>
              <a:rPr lang="en-US" altLang="it-IT" sz="1600" dirty="0" err="1"/>
              <a:t>calcola</a:t>
            </a:r>
            <a:r>
              <a:rPr lang="en-US" altLang="it-IT" sz="1600" dirty="0"/>
              <a:t> la </a:t>
            </a:r>
            <a:r>
              <a:rPr lang="en-US" altLang="it-IT" sz="1600" dirty="0" err="1"/>
              <a:t>retroproiezione</a:t>
            </a:r>
            <a:r>
              <a:rPr lang="en-US" altLang="it-IT" sz="1600" dirty="0"/>
              <a:t> </a:t>
            </a:r>
            <a:r>
              <a:rPr lang="en-US" altLang="it-IT" sz="1600" dirty="0" err="1"/>
              <a:t>della</a:t>
            </a:r>
            <a:r>
              <a:rPr lang="en-US" altLang="it-IT" sz="1600" dirty="0"/>
              <a:t> </a:t>
            </a:r>
            <a:r>
              <a:rPr lang="en-US" altLang="it-IT" sz="1600" dirty="0" err="1"/>
              <a:t>proiezione</a:t>
            </a:r>
            <a:endParaRPr lang="nl-NL" altLang="it-IT" sz="1600" dirty="0"/>
          </a:p>
        </p:txBody>
      </p:sp>
      <p:sp>
        <p:nvSpPr>
          <p:cNvPr id="25" name="Text Box 15">
            <a:extLst>
              <a:ext uri="{FF2B5EF4-FFF2-40B4-BE49-F238E27FC236}">
                <a16:creationId xmlns:a16="http://schemas.microsoft.com/office/drawing/2014/main" id="{9A42364D-52C0-4A0C-B8F6-5008F7D32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055" y="3739883"/>
            <a:ext cx="81638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it-IT" sz="2000" b="1" dirty="0"/>
              <a:t>H’H</a:t>
            </a:r>
            <a:r>
              <a:rPr lang="en-US" altLang="it-IT" sz="1600" dirty="0"/>
              <a:t> è </a:t>
            </a:r>
            <a:r>
              <a:rPr lang="en-US" altLang="it-IT" sz="1600" dirty="0" err="1"/>
              <a:t>una</a:t>
            </a:r>
            <a:r>
              <a:rPr lang="en-US" altLang="it-IT" sz="1600" dirty="0"/>
              <a:t> </a:t>
            </a:r>
            <a:r>
              <a:rPr lang="en-US" altLang="it-IT" sz="1600" dirty="0" err="1"/>
              <a:t>matrice</a:t>
            </a:r>
            <a:r>
              <a:rPr lang="en-US" altLang="it-IT" sz="1600" dirty="0"/>
              <a:t> </a:t>
            </a:r>
            <a:r>
              <a:rPr lang="en-US" altLang="it-IT" sz="1600" dirty="0" err="1"/>
              <a:t>gigante</a:t>
            </a:r>
            <a:r>
              <a:rPr lang="en-US" altLang="it-IT" sz="1600" dirty="0"/>
              <a:t> </a:t>
            </a:r>
            <a:r>
              <a:rPr lang="en-US" altLang="it-IT" sz="1600" dirty="0" err="1"/>
              <a:t>che</a:t>
            </a:r>
            <a:r>
              <a:rPr lang="en-US" altLang="it-IT" sz="1600" dirty="0"/>
              <a:t> </a:t>
            </a:r>
            <a:r>
              <a:rPr lang="en-US" altLang="it-IT" sz="1600" dirty="0" err="1"/>
              <a:t>però</a:t>
            </a:r>
            <a:r>
              <a:rPr lang="en-US" altLang="it-IT" sz="1600" dirty="0"/>
              <a:t> non </a:t>
            </a:r>
            <a:r>
              <a:rPr lang="en-US" altLang="it-IT" sz="1600" dirty="0" err="1"/>
              <a:t>modella</a:t>
            </a:r>
            <a:r>
              <a:rPr lang="en-US" altLang="it-IT" sz="1600" dirty="0"/>
              <a:t> </a:t>
            </a:r>
            <a:r>
              <a:rPr lang="en-US" altLang="it-IT" sz="1600" dirty="0" err="1"/>
              <a:t>altro</a:t>
            </a:r>
            <a:r>
              <a:rPr lang="en-US" altLang="it-IT" sz="1600" dirty="0"/>
              <a:t> </a:t>
            </a:r>
            <a:r>
              <a:rPr lang="en-US" altLang="it-IT" sz="1600" dirty="0" err="1"/>
              <a:t>che</a:t>
            </a:r>
            <a:r>
              <a:rPr lang="en-US" altLang="it-IT" sz="1600" dirty="0"/>
              <a:t> </a:t>
            </a:r>
            <a:r>
              <a:rPr lang="en-US" altLang="it-IT" sz="1600" dirty="0" err="1"/>
              <a:t>l’effetto</a:t>
            </a:r>
            <a:r>
              <a:rPr lang="en-US" altLang="it-IT" sz="1600" dirty="0"/>
              <a:t> di blurring del </a:t>
            </a:r>
            <a:r>
              <a:rPr lang="en-US" altLang="it-IT" sz="1600" dirty="0" err="1"/>
              <a:t>sistema</a:t>
            </a:r>
            <a:r>
              <a:rPr lang="en-US" altLang="it-IT" sz="1600" dirty="0"/>
              <a:t>.</a:t>
            </a:r>
          </a:p>
          <a:p>
            <a:r>
              <a:rPr lang="en-US" altLang="it-IT" sz="2000" b="1" dirty="0"/>
              <a:t>[H’H]</a:t>
            </a:r>
            <a:r>
              <a:rPr lang="en-US" altLang="it-IT" sz="2000" b="1" baseline="30000" dirty="0"/>
              <a:t>-1 </a:t>
            </a:r>
            <a:r>
              <a:rPr lang="en-US" altLang="it-IT" sz="1600" dirty="0"/>
              <a:t>di </a:t>
            </a:r>
            <a:r>
              <a:rPr lang="en-US" altLang="it-IT" sz="1600" dirty="0" err="1"/>
              <a:t>conseguenza</a:t>
            </a:r>
            <a:r>
              <a:rPr lang="en-US" altLang="it-IT" sz="1600" dirty="0"/>
              <a:t> </a:t>
            </a:r>
            <a:r>
              <a:rPr lang="en-US" altLang="it-IT" sz="1600" dirty="0" err="1"/>
              <a:t>cerca</a:t>
            </a:r>
            <a:r>
              <a:rPr lang="en-US" altLang="it-IT" sz="1600" dirty="0"/>
              <a:t> di fare deblurring in un </a:t>
            </a:r>
            <a:r>
              <a:rPr lang="en-US" altLang="it-IT" sz="1600" dirty="0" err="1"/>
              <a:t>modo</a:t>
            </a:r>
            <a:r>
              <a:rPr lang="en-US" altLang="it-IT" sz="1600" dirty="0"/>
              <a:t> </a:t>
            </a:r>
            <a:r>
              <a:rPr lang="en-US" altLang="it-IT" sz="1600" dirty="0" err="1"/>
              <a:t>equivalente</a:t>
            </a:r>
            <a:r>
              <a:rPr lang="en-US" altLang="it-IT" sz="1600" dirty="0"/>
              <a:t> al </a:t>
            </a:r>
            <a:r>
              <a:rPr lang="en-US" altLang="it-IT" sz="2000" b="1" dirty="0" err="1">
                <a:solidFill>
                  <a:schemeClr val="tx2">
                    <a:lumMod val="75000"/>
                  </a:schemeClr>
                </a:solidFill>
              </a:rPr>
              <a:t>filtro</a:t>
            </a:r>
            <a:r>
              <a:rPr lang="en-US" altLang="it-IT" sz="2000" b="1" dirty="0">
                <a:solidFill>
                  <a:schemeClr val="tx2">
                    <a:lumMod val="75000"/>
                  </a:schemeClr>
                </a:solidFill>
              </a:rPr>
              <a:t> a rampa</a:t>
            </a:r>
            <a:r>
              <a:rPr lang="en-US" altLang="it-IT" sz="1600" dirty="0"/>
              <a:t>.</a:t>
            </a:r>
          </a:p>
        </p:txBody>
      </p:sp>
      <p:grpSp>
        <p:nvGrpSpPr>
          <p:cNvPr id="26" name="Group 29">
            <a:extLst>
              <a:ext uri="{FF2B5EF4-FFF2-40B4-BE49-F238E27FC236}">
                <a16:creationId xmlns:a16="http://schemas.microsoft.com/office/drawing/2014/main" id="{BA43E81A-617D-4A7C-A873-374DD10BC10B}"/>
              </a:ext>
            </a:extLst>
          </p:cNvPr>
          <p:cNvGrpSpPr>
            <a:grpSpLocks/>
          </p:cNvGrpSpPr>
          <p:nvPr/>
        </p:nvGrpSpPr>
        <p:grpSpPr bwMode="auto">
          <a:xfrm>
            <a:off x="1958161" y="4549409"/>
            <a:ext cx="6146812" cy="536575"/>
            <a:chOff x="187" y="3794"/>
            <a:chExt cx="3872" cy="338"/>
          </a:xfrm>
        </p:grpSpPr>
        <p:graphicFrame>
          <p:nvGraphicFramePr>
            <p:cNvPr id="27" name="Object 16">
              <a:extLst>
                <a:ext uri="{FF2B5EF4-FFF2-40B4-BE49-F238E27FC236}">
                  <a16:creationId xmlns:a16="http://schemas.microsoft.com/office/drawing/2014/main" id="{AC10CA87-ED22-4746-8EFC-FCAF7BB6DC6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802032"/>
                </p:ext>
              </p:extLst>
            </p:nvPr>
          </p:nvGraphicFramePr>
          <p:xfrm>
            <a:off x="187" y="3794"/>
            <a:ext cx="1511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Equation" r:id="rId4" imgW="1079280" imgH="241200" progId="Equation.3">
                    <p:embed/>
                  </p:oleObj>
                </mc:Choice>
                <mc:Fallback>
                  <p:oleObj name="Equation" r:id="rId4" imgW="1079280" imgH="241200" progId="Equation.3">
                    <p:embed/>
                    <p:pic>
                      <p:nvPicPr>
                        <p:cNvPr id="281616" name="Object 16">
                          <a:extLst>
                            <a:ext uri="{FF2B5EF4-FFF2-40B4-BE49-F238E27FC236}">
                              <a16:creationId xmlns:a16="http://schemas.microsoft.com/office/drawing/2014/main" id="{199553B4-2A3F-4C59-A056-F4B66380FD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" y="3794"/>
                          <a:ext cx="1511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Text Box 17">
              <a:extLst>
                <a:ext uri="{FF2B5EF4-FFF2-40B4-BE49-F238E27FC236}">
                  <a16:creationId xmlns:a16="http://schemas.microsoft.com/office/drawing/2014/main" id="{D37E632A-C15D-428A-8A07-AB350CFD5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7" y="3854"/>
              <a:ext cx="22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t-IT" b="1" dirty="0">
                  <a:solidFill>
                    <a:srgbClr val="C00000"/>
                  </a:solidFill>
                </a:rPr>
                <a:t>è </a:t>
              </a:r>
              <a:r>
                <a:rPr lang="en-US" altLang="it-IT" b="1" dirty="0" err="1">
                  <a:solidFill>
                    <a:srgbClr val="C00000"/>
                  </a:solidFill>
                </a:rPr>
                <a:t>una</a:t>
              </a:r>
              <a:r>
                <a:rPr lang="en-US" altLang="it-IT" b="1" dirty="0">
                  <a:solidFill>
                    <a:srgbClr val="C00000"/>
                  </a:solidFill>
                </a:rPr>
                <a:t> </a:t>
              </a:r>
              <a:r>
                <a:rPr lang="en-US" altLang="it-IT" b="1" dirty="0" err="1">
                  <a:solidFill>
                    <a:srgbClr val="C00000"/>
                  </a:solidFill>
                </a:rPr>
                <a:t>backprojection</a:t>
              </a:r>
              <a:r>
                <a:rPr lang="en-US" altLang="it-IT" b="1" dirty="0">
                  <a:solidFill>
                    <a:srgbClr val="C00000"/>
                  </a:solidFill>
                </a:rPr>
                <a:t> filtered (BPF)</a:t>
              </a:r>
              <a:endParaRPr lang="nl-NL" altLang="it-IT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9" name="Group 26">
            <a:extLst>
              <a:ext uri="{FF2B5EF4-FFF2-40B4-BE49-F238E27FC236}">
                <a16:creationId xmlns:a16="http://schemas.microsoft.com/office/drawing/2014/main" id="{5C3E35E2-72E0-4EB8-847A-404422E1E48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612535"/>
            <a:ext cx="1967635" cy="1930766"/>
            <a:chOff x="110" y="1451"/>
            <a:chExt cx="1715" cy="1720"/>
          </a:xfrm>
        </p:grpSpPr>
        <p:pic>
          <p:nvPicPr>
            <p:cNvPr id="30" name="Picture 18">
              <a:extLst>
                <a:ext uri="{FF2B5EF4-FFF2-40B4-BE49-F238E27FC236}">
                  <a16:creationId xmlns:a16="http://schemas.microsoft.com/office/drawing/2014/main" id="{D4225B62-256A-49CA-BDC5-AE1EDE02F5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" y="1451"/>
              <a:ext cx="1715" cy="1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Text Box 21">
              <a:extLst>
                <a:ext uri="{FF2B5EF4-FFF2-40B4-BE49-F238E27FC236}">
                  <a16:creationId xmlns:a16="http://schemas.microsoft.com/office/drawing/2014/main" id="{F9272853-A591-43C9-9478-EB0F8D800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" y="1600"/>
              <a:ext cx="22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t-IT" dirty="0">
                  <a:solidFill>
                    <a:schemeClr val="bg1"/>
                  </a:solidFill>
                </a:rPr>
                <a:t>f</a:t>
              </a:r>
              <a:endParaRPr lang="nl-NL" altLang="it-IT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27">
            <a:extLst>
              <a:ext uri="{FF2B5EF4-FFF2-40B4-BE49-F238E27FC236}">
                <a16:creationId xmlns:a16="http://schemas.microsoft.com/office/drawing/2014/main" id="{924562C2-5390-4252-902A-EE2493531A2A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612535"/>
            <a:ext cx="1974518" cy="1944236"/>
            <a:chOff x="1965" y="1451"/>
            <a:chExt cx="1721" cy="1732"/>
          </a:xfrm>
        </p:grpSpPr>
        <p:pic>
          <p:nvPicPr>
            <p:cNvPr id="33" name="Picture 19">
              <a:extLst>
                <a:ext uri="{FF2B5EF4-FFF2-40B4-BE49-F238E27FC236}">
                  <a16:creationId xmlns:a16="http://schemas.microsoft.com/office/drawing/2014/main" id="{C2FDC6A2-A0A2-47E7-9F11-85FCC4FA46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" y="1451"/>
              <a:ext cx="1721" cy="1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 Box 22">
              <a:extLst>
                <a:ext uri="{FF2B5EF4-FFF2-40B4-BE49-F238E27FC236}">
                  <a16:creationId xmlns:a16="http://schemas.microsoft.com/office/drawing/2014/main" id="{6F378083-2E95-41F6-A11A-79B425020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9" y="1610"/>
              <a:ext cx="34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t-IT" dirty="0" err="1">
                  <a:solidFill>
                    <a:schemeClr val="bg1"/>
                  </a:solidFill>
                </a:rPr>
                <a:t>Hf</a:t>
              </a:r>
              <a:endParaRPr lang="nl-NL" altLang="it-IT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28">
            <a:extLst>
              <a:ext uri="{FF2B5EF4-FFF2-40B4-BE49-F238E27FC236}">
                <a16:creationId xmlns:a16="http://schemas.microsoft.com/office/drawing/2014/main" id="{4C5ACF02-16CD-40BD-B961-D46425AB6A8C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1612535"/>
            <a:ext cx="1974518" cy="1944236"/>
            <a:chOff x="3845" y="1451"/>
            <a:chExt cx="1721" cy="1732"/>
          </a:xfrm>
        </p:grpSpPr>
        <p:pic>
          <p:nvPicPr>
            <p:cNvPr id="36" name="Picture 20">
              <a:extLst>
                <a:ext uri="{FF2B5EF4-FFF2-40B4-BE49-F238E27FC236}">
                  <a16:creationId xmlns:a16="http://schemas.microsoft.com/office/drawing/2014/main" id="{035322B8-F7AE-4941-94EC-BB61B35C29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5" y="1451"/>
              <a:ext cx="1721" cy="1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Text Box 23">
              <a:extLst>
                <a:ext uri="{FF2B5EF4-FFF2-40B4-BE49-F238E27FC236}">
                  <a16:creationId xmlns:a16="http://schemas.microsoft.com/office/drawing/2014/main" id="{281D076E-2563-4945-B6DC-342854696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1610"/>
              <a:ext cx="52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t-IT" dirty="0" err="1">
                  <a:solidFill>
                    <a:schemeClr val="bg1"/>
                  </a:solidFill>
                </a:rPr>
                <a:t>H’Hf</a:t>
              </a:r>
              <a:endParaRPr lang="nl-NL" altLang="it-IT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CasellaDiTesto 6">
            <a:extLst>
              <a:ext uri="{FF2B5EF4-FFF2-40B4-BE49-F238E27FC236}">
                <a16:creationId xmlns:a16="http://schemas.microsoft.com/office/drawing/2014/main" id="{7FF5C2E5-4354-48A9-9E6D-147D665EF90D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212518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2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Outline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533400" y="1269980"/>
            <a:ext cx="746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tomografica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: un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problema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lineare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inverso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Elementi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di un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algoritmo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iterativo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Criteri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di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ottimizzazione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Algoritmi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di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Esercitazione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9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20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2" name="Picture 2" descr="Y:\Documenti\INSEGNAMENTO\LezioneMLEM\presentazione\images\diagramma_metodi_ricostruzi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4500"/>
            <a:ext cx="6633464" cy="475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tangolo 9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sellaDiTesto 6">
            <a:extLst>
              <a:ext uri="{FF2B5EF4-FFF2-40B4-BE49-F238E27FC236}">
                <a16:creationId xmlns:a16="http://schemas.microsoft.com/office/drawing/2014/main" id="{AD862958-2897-409A-9C91-E236B65AC433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  <p:pic>
        <p:nvPicPr>
          <p:cNvPr id="13" name="Immagine 5">
            <a:extLst>
              <a:ext uri="{FF2B5EF4-FFF2-40B4-BE49-F238E27FC236}">
                <a16:creationId xmlns:a16="http://schemas.microsoft.com/office/drawing/2014/main" id="{C74C8A93-A33A-4661-90E9-F5AB8480B2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16" name="Ovale 20">
            <a:extLst>
              <a:ext uri="{FF2B5EF4-FFF2-40B4-BE49-F238E27FC236}">
                <a16:creationId xmlns:a16="http://schemas.microsoft.com/office/drawing/2014/main" id="{81E7A5CB-A598-4CC9-BEB9-92A8E2FEE042}"/>
              </a:ext>
            </a:extLst>
          </p:cNvPr>
          <p:cNvSpPr/>
          <p:nvPr/>
        </p:nvSpPr>
        <p:spPr>
          <a:xfrm>
            <a:off x="6248400" y="2857500"/>
            <a:ext cx="1447800" cy="2160099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sellaDiTesto 22">
            <a:extLst>
              <a:ext uri="{FF2B5EF4-FFF2-40B4-BE49-F238E27FC236}">
                <a16:creationId xmlns:a16="http://schemas.microsoft.com/office/drawing/2014/main" id="{2EB498A0-73DC-4031-80B5-0538B40411E6}"/>
              </a:ext>
            </a:extLst>
          </p:cNvPr>
          <p:cNvSpPr txBox="1"/>
          <p:nvPr/>
        </p:nvSpPr>
        <p:spPr>
          <a:xfrm>
            <a:off x="7479284" y="4823581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Criterio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 ML+ EM</a:t>
            </a:r>
          </a:p>
        </p:txBody>
      </p:sp>
    </p:spTree>
    <p:extLst>
      <p:ext uri="{BB962C8B-B14F-4D97-AF65-F5344CB8AC3E}">
        <p14:creationId xmlns:p14="http://schemas.microsoft.com/office/powerpoint/2010/main" val="19727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21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Maximum Likelihood (ML): </a:t>
            </a:r>
            <a:r>
              <a:rPr lang="en-US" sz="3000" b="1" i="1" dirty="0" err="1">
                <a:solidFill>
                  <a:schemeClr val="tx2">
                    <a:lumMod val="75000"/>
                  </a:schemeClr>
                </a:solidFill>
              </a:rPr>
              <a:t>dati</a:t>
            </a:r>
            <a:r>
              <a:rPr lang="en-US" sz="3000" b="1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tx2">
                    <a:lumMod val="75000"/>
                  </a:schemeClr>
                </a:solidFill>
              </a:rPr>
              <a:t>poissoniani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tangolo 1">
                <a:extLst>
                  <a:ext uri="{FF2B5EF4-FFF2-40B4-BE49-F238E27FC236}">
                    <a16:creationId xmlns:a16="http://schemas.microsoft.com/office/drawing/2014/main" id="{01EAA6BD-B751-43B0-982B-8CA66E0877EF}"/>
                  </a:ext>
                </a:extLst>
              </p:cNvPr>
              <p:cNvSpPr/>
              <p:nvPr/>
            </p:nvSpPr>
            <p:spPr>
              <a:xfrm>
                <a:off x="685800" y="1377196"/>
                <a:ext cx="7543800" cy="1785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it-IT" b="1" dirty="0">
                    <a:solidFill>
                      <a:srgbClr val="C00000"/>
                    </a:solidFill>
                  </a:rPr>
                  <a:t>Metodi algebrici</a:t>
                </a:r>
                <a:r>
                  <a:rPr lang="it-IT" sz="1600" dirty="0"/>
                  <a:t>:   interessati al </a:t>
                </a:r>
                <a:r>
                  <a:rPr lang="it-IT" sz="1600" b="1" dirty="0">
                    <a:solidFill>
                      <a:schemeClr val="tx2">
                        <a:lumMod val="75000"/>
                      </a:schemeClr>
                    </a:solidFill>
                  </a:rPr>
                  <a:t>comportamento medio</a:t>
                </a:r>
                <a:r>
                  <a:rPr lang="it-IT" sz="1600" dirty="0"/>
                  <a:t> del sistema</a:t>
                </a:r>
              </a:p>
              <a:p>
                <a:pPr marL="1770063" indent="-1770063" algn="just"/>
                <a:r>
                  <a:rPr lang="it-IT" b="1" dirty="0">
                    <a:solidFill>
                      <a:srgbClr val="C00000"/>
                    </a:solidFill>
                  </a:rPr>
                  <a:t>Metodi statistici</a:t>
                </a:r>
                <a:r>
                  <a:rPr lang="it-IT" sz="1600" dirty="0"/>
                  <a:t>: le misure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1600" dirty="0"/>
                  <a:t> sono trattate come </a:t>
                </a:r>
                <a:r>
                  <a:rPr lang="it-IT" sz="1600" b="1" dirty="0">
                    <a:solidFill>
                      <a:schemeClr val="tx2">
                        <a:lumMod val="75000"/>
                      </a:schemeClr>
                    </a:solidFill>
                  </a:rPr>
                  <a:t>variabili aleatorie </a:t>
                </a:r>
                <a:r>
                  <a:rPr lang="it-IT" sz="1600" dirty="0"/>
                  <a:t>descritte da distribuzione di probabilità di </a:t>
                </a:r>
                <a:r>
                  <a:rPr lang="it-IT" sz="1600" b="1" dirty="0" err="1">
                    <a:solidFill>
                      <a:schemeClr val="tx2">
                        <a:lumMod val="75000"/>
                      </a:schemeClr>
                    </a:solidFill>
                  </a:rPr>
                  <a:t>Poisson</a:t>
                </a:r>
                <a:r>
                  <a:rPr lang="it-IT" sz="16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it-IT" sz="1600" dirty="0"/>
                  <a:t>(distribuzione tipica di fenomeni di conteggio)</a:t>
                </a:r>
              </a:p>
              <a:p>
                <a:pPr algn="just"/>
                <a:endParaRPr lang="it-IT" sz="1600" dirty="0"/>
              </a:p>
              <a:p>
                <a:pPr algn="just"/>
                <a:r>
                  <a:rPr lang="it-IT" sz="1600" dirty="0"/>
                  <a:t>Una riformulazione più corretta della dovrebbe </a:t>
                </a:r>
                <a:r>
                  <a:rPr lang="en-US" sz="1600" dirty="0" err="1"/>
                  <a:t>infatti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essere</a:t>
                </a:r>
                <a:r>
                  <a:rPr lang="en-US" sz="1600" dirty="0"/>
                  <a:t>:</a:t>
                </a:r>
              </a:p>
            </p:txBody>
          </p:sp>
        </mc:Choice>
        <mc:Fallback xmlns="">
          <p:sp>
            <p:nvSpPr>
              <p:cNvPr id="20" name="Rettangolo 1">
                <a:extLst>
                  <a:ext uri="{FF2B5EF4-FFF2-40B4-BE49-F238E27FC236}">
                    <a16:creationId xmlns:a16="http://schemas.microsoft.com/office/drawing/2014/main" id="{01EAA6BD-B751-43B0-982B-8CA66E0877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377196"/>
                <a:ext cx="7543800" cy="1785104"/>
              </a:xfrm>
              <a:prstGeom prst="rect">
                <a:avLst/>
              </a:prstGeom>
              <a:blipFill>
                <a:blip r:embed="rId3"/>
                <a:stretch>
                  <a:fillRect l="-728" t="-2048" r="-404" b="-34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3">
                <a:extLst>
                  <a:ext uri="{FF2B5EF4-FFF2-40B4-BE49-F238E27FC236}">
                    <a16:creationId xmlns:a16="http://schemas.microsoft.com/office/drawing/2014/main" id="{2F862B93-7585-4299-806C-81A5611D8956}"/>
                  </a:ext>
                </a:extLst>
              </p:cNvPr>
              <p:cNvSpPr txBox="1"/>
              <p:nvPr/>
            </p:nvSpPr>
            <p:spPr>
              <a:xfrm>
                <a:off x="1143000" y="3453244"/>
                <a:ext cx="2771720" cy="575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/>
                                </a:rPr>
                                <m:t>𝒈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3" name="CasellaDiTesto 3">
                <a:extLst>
                  <a:ext uri="{FF2B5EF4-FFF2-40B4-BE49-F238E27FC236}">
                    <a16:creationId xmlns:a16="http://schemas.microsoft.com/office/drawing/2014/main" id="{2F862B93-7585-4299-806C-81A5611D8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453244"/>
                <a:ext cx="2771720" cy="575350"/>
              </a:xfrm>
              <a:prstGeom prst="rect">
                <a:avLst/>
              </a:prstGeom>
              <a:blipFill>
                <a:blip r:embed="rId4"/>
                <a:stretch>
                  <a:fillRect t="-151579" r="-9251" b="-21368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sellaDiTesto 9">
            <a:extLst>
              <a:ext uri="{FF2B5EF4-FFF2-40B4-BE49-F238E27FC236}">
                <a16:creationId xmlns:a16="http://schemas.microsoft.com/office/drawing/2014/main" id="{EF8C0D78-B8E8-4398-AF94-340E5FB7ABEB}"/>
              </a:ext>
            </a:extLst>
          </p:cNvPr>
          <p:cNvSpPr txBox="1"/>
          <p:nvPr/>
        </p:nvSpPr>
        <p:spPr>
          <a:xfrm>
            <a:off x="5715000" y="3586453"/>
            <a:ext cx="2386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err="1"/>
              <a:t>Valore</a:t>
            </a:r>
            <a:r>
              <a:rPr lang="en-US" sz="1600" b="1" i="1" dirty="0"/>
              <a:t> </a:t>
            </a:r>
            <a:r>
              <a:rPr lang="en-US" sz="1600" b="1" i="1" dirty="0" err="1"/>
              <a:t>atteso</a:t>
            </a:r>
            <a:r>
              <a:rPr lang="en-US" sz="1600" b="1" i="1" dirty="0"/>
              <a:t> (</a:t>
            </a:r>
            <a:r>
              <a:rPr lang="en-US" sz="1600" b="1" i="1" dirty="0" err="1"/>
              <a:t>medio</a:t>
            </a:r>
            <a:r>
              <a:rPr lang="en-US" sz="1600" b="1" i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10">
                <a:extLst>
                  <a:ext uri="{FF2B5EF4-FFF2-40B4-BE49-F238E27FC236}">
                    <a16:creationId xmlns:a16="http://schemas.microsoft.com/office/drawing/2014/main" id="{38D877E1-63CE-4BA2-815F-9FBD1E2CBA52}"/>
                  </a:ext>
                </a:extLst>
              </p:cNvPr>
              <p:cNvSpPr txBox="1"/>
              <p:nvPr/>
            </p:nvSpPr>
            <p:spPr>
              <a:xfrm>
                <a:off x="1155151" y="4194190"/>
                <a:ext cx="3874907" cy="720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𝒈</m:t>
                          </m:r>
                        </m:e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𝒇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1" i="1" smtClean="0">
                                  <a:latin typeface="Cambria Math"/>
                                </a:rPr>
                                <m:t>𝒇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>
                                              <a:latin typeface="Cambria Math"/>
                                            </a:rPr>
                                            <m:t>𝑯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600" b="1" i="1">
                                          <a:latin typeface="Cambria Math"/>
                                        </a:rPr>
                                        <m:t>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 smtClean="0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600" b="1" i="1">
                                              <a:latin typeface="Cambria Math"/>
                                            </a:rPr>
                                            <m:t>𝑯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600" b="1" i="1">
                                          <a:latin typeface="Cambria Math"/>
                                        </a:rPr>
                                        <m:t>𝒇</m:t>
                                      </m:r>
                                      <m:r>
                                        <a:rPr lang="en-US" sz="1600" b="1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CasellaDiTesto 10">
                <a:extLst>
                  <a:ext uri="{FF2B5EF4-FFF2-40B4-BE49-F238E27FC236}">
                    <a16:creationId xmlns:a16="http://schemas.microsoft.com/office/drawing/2014/main" id="{38D877E1-63CE-4BA2-815F-9FBD1E2CB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51" y="4194190"/>
                <a:ext cx="3874907" cy="7207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sellaDiTesto 17">
            <a:extLst>
              <a:ext uri="{FF2B5EF4-FFF2-40B4-BE49-F238E27FC236}">
                <a16:creationId xmlns:a16="http://schemas.microsoft.com/office/drawing/2014/main" id="{61AA8779-7112-4F60-8DC2-2FB7F1A4DC28}"/>
              </a:ext>
            </a:extLst>
          </p:cNvPr>
          <p:cNvSpPr txBox="1"/>
          <p:nvPr/>
        </p:nvSpPr>
        <p:spPr>
          <a:xfrm>
            <a:off x="5715000" y="4194190"/>
            <a:ext cx="261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err="1"/>
              <a:t>Probabilità</a:t>
            </a:r>
            <a:r>
              <a:rPr lang="en-US" sz="1600" b="1" i="1" dirty="0"/>
              <a:t> di </a:t>
            </a:r>
            <a:r>
              <a:rPr lang="en-US" sz="1600" b="1" i="1" dirty="0" err="1"/>
              <a:t>misurare</a:t>
            </a:r>
            <a:r>
              <a:rPr lang="en-US" sz="1600" b="1" i="1" dirty="0"/>
              <a:t> g, data </a:t>
            </a:r>
            <a:r>
              <a:rPr lang="en-US" sz="1600" b="1" i="1" dirty="0" err="1"/>
              <a:t>un’immagine</a:t>
            </a:r>
            <a:r>
              <a:rPr lang="en-US" sz="1600" b="1" i="1" dirty="0"/>
              <a:t> </a:t>
            </a:r>
            <a:r>
              <a:rPr lang="en-US" sz="1600" b="1" i="1" dirty="0" err="1"/>
              <a:t>vera</a:t>
            </a:r>
            <a:r>
              <a:rPr lang="en-US" sz="1600" b="1" i="1" dirty="0"/>
              <a:t> f</a:t>
            </a:r>
          </a:p>
        </p:txBody>
      </p:sp>
      <p:sp>
        <p:nvSpPr>
          <p:cNvPr id="28" name="Rettangolo 20">
            <a:extLst>
              <a:ext uri="{FF2B5EF4-FFF2-40B4-BE49-F238E27FC236}">
                <a16:creationId xmlns:a16="http://schemas.microsoft.com/office/drawing/2014/main" id="{18ED4F1A-217D-4178-B7CC-FDDA5B07A9A0}"/>
              </a:ext>
            </a:extLst>
          </p:cNvPr>
          <p:cNvSpPr/>
          <p:nvPr/>
        </p:nvSpPr>
        <p:spPr>
          <a:xfrm>
            <a:off x="631560" y="1300996"/>
            <a:ext cx="7698538" cy="13716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sellaDiTesto 6">
            <a:extLst>
              <a:ext uri="{FF2B5EF4-FFF2-40B4-BE49-F238E27FC236}">
                <a16:creationId xmlns:a16="http://schemas.microsoft.com/office/drawing/2014/main" id="{BE57806E-8F97-4C13-B61A-38A3CF3E5BD5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3850799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22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Derivazione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ML-EM: </a:t>
            </a:r>
            <a:r>
              <a:rPr lang="en-US" sz="3000" b="1" i="1" dirty="0">
                <a:solidFill>
                  <a:schemeClr val="tx2">
                    <a:lumMod val="75000"/>
                  </a:schemeClr>
                </a:solidFill>
              </a:rPr>
              <a:t>missing data</a:t>
            </a:r>
          </a:p>
        </p:txBody>
      </p:sp>
      <p:sp>
        <p:nvSpPr>
          <p:cNvPr id="19" name="Rettangolo 18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/>
          <p:cNvSpPr txBox="1"/>
          <p:nvPr/>
        </p:nvSpPr>
        <p:spPr>
          <a:xfrm>
            <a:off x="533400" y="13335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/>
              <a:t>L’approccio</a:t>
            </a:r>
            <a:r>
              <a:rPr lang="en-US" sz="1600" dirty="0"/>
              <a:t> EM è standard per la </a:t>
            </a:r>
            <a:r>
              <a:rPr lang="en-US" sz="1600" dirty="0" err="1"/>
              <a:t>soluzione</a:t>
            </a:r>
            <a:r>
              <a:rPr lang="en-US" sz="1600" dirty="0"/>
              <a:t> di </a:t>
            </a:r>
            <a:r>
              <a:rPr lang="en-US" sz="1600" dirty="0" err="1"/>
              <a:t>problemi</a:t>
            </a:r>
            <a:r>
              <a:rPr lang="en-US" sz="1600" dirty="0"/>
              <a:t> ML in cui non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hanno</a:t>
            </a:r>
            <a:r>
              <a:rPr lang="en-US" sz="1600" dirty="0"/>
              <a:t> a </a:t>
            </a:r>
            <a:r>
              <a:rPr lang="en-US" sz="1600" dirty="0" err="1"/>
              <a:t>disposizione</a:t>
            </a:r>
            <a:r>
              <a:rPr lang="en-US" sz="1600" dirty="0"/>
              <a:t> </a:t>
            </a:r>
            <a:r>
              <a:rPr lang="en-US" sz="1600" i="1" dirty="0" err="1"/>
              <a:t>tutti</a:t>
            </a:r>
            <a:r>
              <a:rPr lang="en-US" sz="1600" i="1" dirty="0"/>
              <a:t> </a:t>
            </a:r>
            <a:r>
              <a:rPr lang="en-US" sz="1600" dirty="0"/>
              <a:t>i </a:t>
            </a:r>
            <a:r>
              <a:rPr lang="en-US" sz="1600" dirty="0" err="1"/>
              <a:t>dati</a:t>
            </a:r>
            <a:r>
              <a:rPr lang="en-US" sz="1600" dirty="0"/>
              <a:t> </a:t>
            </a:r>
            <a:r>
              <a:rPr lang="en-US" sz="1600" dirty="0" err="1"/>
              <a:t>che</a:t>
            </a:r>
            <a:r>
              <a:rPr lang="en-US" sz="1600" dirty="0"/>
              <a:t> </a:t>
            </a:r>
            <a:r>
              <a:rPr lang="en-US" sz="1600" dirty="0" err="1"/>
              <a:t>renderebbero</a:t>
            </a:r>
            <a:r>
              <a:rPr lang="en-US" sz="1600" dirty="0"/>
              <a:t> </a:t>
            </a:r>
            <a:r>
              <a:rPr lang="en-US" sz="1600" dirty="0" err="1"/>
              <a:t>semplice</a:t>
            </a:r>
            <a:r>
              <a:rPr lang="en-US" sz="1600" dirty="0"/>
              <a:t> la </a:t>
            </a:r>
            <a:r>
              <a:rPr lang="en-US" sz="1600" dirty="0" err="1"/>
              <a:t>soluzione</a:t>
            </a:r>
            <a:r>
              <a:rPr lang="en-US" sz="1600" dirty="0"/>
              <a:t> (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</a:rPr>
              <a:t>problema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</a:rPr>
              <a:t>dei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</a:rPr>
              <a:t>dati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</a:rPr>
              <a:t>mancanti</a:t>
            </a:r>
            <a:r>
              <a:rPr lang="en-US" sz="1600" dirty="0"/>
              <a:t>)</a:t>
            </a:r>
          </a:p>
        </p:txBody>
      </p:sp>
      <p:sp>
        <p:nvSpPr>
          <p:cNvPr id="10" name="Freccia angolare in su 9"/>
          <p:cNvSpPr/>
          <p:nvPr/>
        </p:nvSpPr>
        <p:spPr>
          <a:xfrm rot="5400000">
            <a:off x="1066800" y="1981200"/>
            <a:ext cx="457200" cy="685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sellaDiTesto 10"/>
          <p:cNvSpPr txBox="1"/>
          <p:nvPr/>
        </p:nvSpPr>
        <p:spPr>
          <a:xfrm>
            <a:off x="1905000" y="2247900"/>
            <a:ext cx="6705600" cy="98488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err="1">
                <a:solidFill>
                  <a:srgbClr val="C00000"/>
                </a:solidFill>
              </a:rPr>
              <a:t>Astrazione</a:t>
            </a:r>
            <a:endParaRPr lang="en-US" sz="1600" dirty="0"/>
          </a:p>
          <a:p>
            <a:pPr algn="just"/>
            <a:r>
              <a:rPr lang="en-US" sz="1600" dirty="0" err="1"/>
              <a:t>ipotizziamo</a:t>
            </a:r>
            <a:r>
              <a:rPr lang="en-US" sz="1600" dirty="0"/>
              <a:t> </a:t>
            </a:r>
            <a:r>
              <a:rPr lang="en-US" sz="1600" dirty="0" err="1"/>
              <a:t>l’esistenza</a:t>
            </a:r>
            <a:r>
              <a:rPr lang="en-US" sz="1600" dirty="0"/>
              <a:t> di un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set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</a:rPr>
              <a:t>completo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 di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</a:rPr>
              <a:t>dati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 S </a:t>
            </a:r>
            <a:r>
              <a:rPr lang="en-US" sz="1600" dirty="0"/>
              <a:t>in cui </a:t>
            </a:r>
            <a:r>
              <a:rPr lang="en-US" sz="1600" dirty="0" err="1"/>
              <a:t>conosciamo</a:t>
            </a:r>
            <a:r>
              <a:rPr lang="en-US" sz="1600" dirty="0"/>
              <a:t> </a:t>
            </a:r>
            <a:r>
              <a:rPr lang="en-US" sz="1600" dirty="0" err="1"/>
              <a:t>sia</a:t>
            </a:r>
            <a:r>
              <a:rPr lang="en-US" sz="1600" dirty="0"/>
              <a:t> </a:t>
            </a:r>
            <a:r>
              <a:rPr lang="en-US" sz="1600" dirty="0" err="1"/>
              <a:t>il</a:t>
            </a:r>
            <a:r>
              <a:rPr lang="en-US" sz="1600" dirty="0"/>
              <a:t> </a:t>
            </a:r>
            <a:r>
              <a:rPr lang="en-US" sz="1600" dirty="0" err="1"/>
              <a:t>numero</a:t>
            </a:r>
            <a:r>
              <a:rPr lang="en-US" sz="1600" dirty="0"/>
              <a:t> di </a:t>
            </a:r>
            <a:r>
              <a:rPr lang="en-US" sz="1600" dirty="0" err="1"/>
              <a:t>fotoni</a:t>
            </a:r>
            <a:r>
              <a:rPr lang="en-US" sz="1600" dirty="0"/>
              <a:t> </a:t>
            </a:r>
            <a:r>
              <a:rPr lang="en-US" sz="1600" dirty="0" err="1"/>
              <a:t>misurati</a:t>
            </a:r>
            <a:r>
              <a:rPr lang="en-US" sz="1600" dirty="0"/>
              <a:t> </a:t>
            </a:r>
            <a:r>
              <a:rPr lang="en-US" sz="1600" dirty="0" err="1"/>
              <a:t>nel</a:t>
            </a:r>
            <a:r>
              <a:rPr lang="en-US" sz="1600" dirty="0"/>
              <a:t> bin </a:t>
            </a:r>
            <a:r>
              <a:rPr lang="en-US" sz="1600" i="1" dirty="0"/>
              <a:t>j, </a:t>
            </a:r>
            <a:r>
              <a:rPr lang="en-US" sz="1600" dirty="0"/>
              <a:t> </a:t>
            </a:r>
            <a:r>
              <a:rPr lang="en-US" sz="1600" dirty="0" err="1"/>
              <a:t>sia</a:t>
            </a:r>
            <a:r>
              <a:rPr lang="en-US" sz="1600" dirty="0"/>
              <a:t> </a:t>
            </a:r>
            <a:r>
              <a:rPr lang="en-US" sz="1600" dirty="0" err="1"/>
              <a:t>quanti</a:t>
            </a:r>
            <a:r>
              <a:rPr lang="en-US" sz="1600" dirty="0"/>
              <a:t>, di </a:t>
            </a:r>
            <a:r>
              <a:rPr lang="en-US" sz="1600" dirty="0" err="1"/>
              <a:t>questi</a:t>
            </a:r>
            <a:r>
              <a:rPr lang="en-US" sz="1600" dirty="0"/>
              <a:t>, </a:t>
            </a:r>
            <a:r>
              <a:rPr lang="en-US" sz="1600" dirty="0" err="1"/>
              <a:t>provengono</a:t>
            </a:r>
            <a:r>
              <a:rPr lang="en-US" sz="1600" dirty="0"/>
              <a:t> dal pixel </a:t>
            </a:r>
            <a:r>
              <a:rPr lang="en-US" sz="1600" i="1" dirty="0"/>
              <a:t>k</a:t>
            </a:r>
          </a:p>
          <a:p>
            <a:pPr algn="just"/>
            <a:endParaRPr lang="en-US" sz="1000" b="1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685800" y="34671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E-step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/>
              <p:cNvSpPr txBox="1"/>
              <p:nvPr/>
            </p:nvSpPr>
            <p:spPr>
              <a:xfrm>
                <a:off x="1066800" y="3836432"/>
                <a:ext cx="3412344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𝒇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𝒇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𝒇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𝒈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</m:e>
                          </m:func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𝒇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asellaDiTes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836432"/>
                <a:ext cx="3412344" cy="410177"/>
              </a:xfrm>
              <a:prstGeom prst="rect">
                <a:avLst/>
              </a:prstGeom>
              <a:blipFill rotWithShape="1"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/>
          <p:cNvSpPr txBox="1"/>
          <p:nvPr/>
        </p:nvSpPr>
        <p:spPr>
          <a:xfrm>
            <a:off x="685800" y="4246609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M-step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/>
              <p:cNvSpPr txBox="1"/>
              <p:nvPr/>
            </p:nvSpPr>
            <p:spPr>
              <a:xfrm>
                <a:off x="1064375" y="4610100"/>
                <a:ext cx="3126625" cy="416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𝒇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𝒇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𝒇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CasellaDiTes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375" y="4610100"/>
                <a:ext cx="3126625" cy="416524"/>
              </a:xfrm>
              <a:prstGeom prst="rect">
                <a:avLst/>
              </a:prstGeom>
              <a:blipFill rotWithShape="1">
                <a:blip r:embed="rId4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/>
          <p:cNvSpPr txBox="1"/>
          <p:nvPr/>
        </p:nvSpPr>
        <p:spPr>
          <a:xfrm>
            <a:off x="4686300" y="3867210"/>
            <a:ext cx="384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6400" indent="-406400"/>
            <a:r>
              <a:rPr lang="en-US" sz="1600" b="1" i="1" dirty="0">
                <a:sym typeface="Wingdings" pitchFamily="2" charset="2"/>
              </a:rPr>
              <a:t>    </a:t>
            </a:r>
            <a:r>
              <a:rPr lang="en-US" sz="1600" b="1" i="1" dirty="0" err="1">
                <a:sym typeface="Wingdings" pitchFamily="2" charset="2"/>
              </a:rPr>
              <a:t>Aspettazione</a:t>
            </a:r>
            <a:r>
              <a:rPr lang="en-US" sz="1600" b="1" i="1" dirty="0">
                <a:sym typeface="Wingdings" pitchFamily="2" charset="2"/>
              </a:rPr>
              <a:t> </a:t>
            </a:r>
            <a:r>
              <a:rPr lang="en-US" sz="1600" b="1" i="1" dirty="0" err="1">
                <a:sym typeface="Wingdings" pitchFamily="2" charset="2"/>
              </a:rPr>
              <a:t>della</a:t>
            </a:r>
            <a:r>
              <a:rPr lang="en-US" sz="1600" b="1" i="1" dirty="0">
                <a:sym typeface="Wingdings" pitchFamily="2" charset="2"/>
              </a:rPr>
              <a:t> log-likelihood del set </a:t>
            </a:r>
            <a:r>
              <a:rPr lang="en-US" sz="1600" b="1" i="1" dirty="0" err="1">
                <a:sym typeface="Wingdings" pitchFamily="2" charset="2"/>
              </a:rPr>
              <a:t>completo</a:t>
            </a:r>
            <a:endParaRPr lang="en-US" sz="1600" b="1" i="1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4686300" y="4652546"/>
            <a:ext cx="384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0513" indent="-290513"/>
            <a:r>
              <a:rPr lang="en-US" sz="1600" b="1" i="1" dirty="0">
                <a:sym typeface="Wingdings" pitchFamily="2" charset="2"/>
              </a:rPr>
              <a:t>    </a:t>
            </a:r>
            <a:r>
              <a:rPr lang="en-US" sz="1600" b="1" i="1" dirty="0" err="1">
                <a:sym typeface="Wingdings" pitchFamily="2" charset="2"/>
              </a:rPr>
              <a:t>Massimizzazione</a:t>
            </a:r>
            <a:r>
              <a:rPr lang="en-US" sz="1600" b="1" i="1" dirty="0">
                <a:sym typeface="Wingdings" pitchFamily="2" charset="2"/>
              </a:rPr>
              <a:t> </a:t>
            </a:r>
            <a:r>
              <a:rPr lang="en-US" sz="1600" b="1" i="1" dirty="0" err="1">
                <a:sym typeface="Wingdings" pitchFamily="2" charset="2"/>
              </a:rPr>
              <a:t>della</a:t>
            </a:r>
            <a:r>
              <a:rPr lang="en-US" sz="1600" b="1" i="1" dirty="0">
                <a:sym typeface="Wingdings" pitchFamily="2" charset="2"/>
              </a:rPr>
              <a:t> </a:t>
            </a:r>
            <a:r>
              <a:rPr lang="en-US" sz="1600" b="1" i="1" dirty="0" err="1">
                <a:sym typeface="Wingdings" pitchFamily="2" charset="2"/>
              </a:rPr>
              <a:t>stessa</a:t>
            </a:r>
            <a:endParaRPr lang="en-US" sz="1600" b="1" i="1" dirty="0"/>
          </a:p>
        </p:txBody>
      </p:sp>
      <p:sp>
        <p:nvSpPr>
          <p:cNvPr id="20" name="CasellaDiTesto 6">
            <a:extLst>
              <a:ext uri="{FF2B5EF4-FFF2-40B4-BE49-F238E27FC236}">
                <a16:creationId xmlns:a16="http://schemas.microsoft.com/office/drawing/2014/main" id="{A9B7E24D-0428-4446-9546-436CB7E2CD5D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21251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8" grpId="0"/>
      <p:bldP spid="21" grpId="0"/>
      <p:bldP spid="14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23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Derivazione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ML-EM: </a:t>
            </a:r>
            <a:r>
              <a:rPr lang="en-US" sz="3000" b="1" i="1" dirty="0">
                <a:solidFill>
                  <a:schemeClr val="tx2">
                    <a:lumMod val="75000"/>
                  </a:schemeClr>
                </a:solidFill>
              </a:rPr>
              <a:t>dataset </a:t>
            </a:r>
            <a:r>
              <a:rPr lang="en-US" sz="3000" b="1" i="1" dirty="0" err="1">
                <a:solidFill>
                  <a:schemeClr val="tx2">
                    <a:lumMod val="75000"/>
                  </a:schemeClr>
                </a:solidFill>
              </a:rPr>
              <a:t>completo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D5E3809C-B56D-459E-B268-E58810270D23}"/>
              </a:ext>
            </a:extLst>
          </p:cNvPr>
          <p:cNvSpPr txBox="1">
            <a:spLocks noChangeArrowheads="1"/>
          </p:cNvSpPr>
          <p:nvPr/>
        </p:nvSpPr>
        <p:spPr bwMode="auto">
          <a:xfrm rot="1701648">
            <a:off x="6906118" y="778284"/>
            <a:ext cx="21639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to know...</a:t>
            </a:r>
            <a:endParaRPr lang="nl-NL" altLang="it-IT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" name="Group 27">
            <a:extLst>
              <a:ext uri="{FF2B5EF4-FFF2-40B4-BE49-F238E27FC236}">
                <a16:creationId xmlns:a16="http://schemas.microsoft.com/office/drawing/2014/main" id="{087D2324-C016-4D39-98EB-7A4942D617C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409700"/>
            <a:ext cx="2114550" cy="3408363"/>
            <a:chOff x="361" y="1234"/>
            <a:chExt cx="1332" cy="2147"/>
          </a:xfrm>
        </p:grpSpPr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5F069CDC-FCA1-46E7-9FE0-5C73DC20E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" y="1234"/>
              <a:ext cx="437" cy="436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it-IT" b="1" dirty="0"/>
                <a:t>f</a:t>
              </a:r>
              <a:r>
                <a:rPr lang="en-US" altLang="it-IT" b="1" baseline="-25000" dirty="0"/>
                <a:t>1</a:t>
              </a:r>
              <a:endParaRPr lang="nl-NL" altLang="it-IT" b="1" baseline="-25000" dirty="0"/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DDF1A2F4-9FCA-4651-B062-B85110E90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" y="1234"/>
              <a:ext cx="446" cy="436"/>
            </a:xfrm>
            <a:prstGeom prst="rect">
              <a:avLst/>
            </a:prstGeom>
            <a:ln>
              <a:solidFill>
                <a:srgbClr val="0070C0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it-IT" b="1" dirty="0"/>
                <a:t>f</a:t>
              </a:r>
              <a:r>
                <a:rPr lang="en-US" altLang="it-IT" b="1" baseline="-25000" dirty="0"/>
                <a:t>2</a:t>
              </a:r>
              <a:endParaRPr lang="nl-NL" altLang="it-IT" b="1" baseline="-25000" dirty="0"/>
            </a:p>
          </p:txBody>
        </p:sp>
        <p:sp>
          <p:nvSpPr>
            <p:cNvPr id="29" name="Rectangle 8">
              <a:extLst>
                <a:ext uri="{FF2B5EF4-FFF2-40B4-BE49-F238E27FC236}">
                  <a16:creationId xmlns:a16="http://schemas.microsoft.com/office/drawing/2014/main" id="{930671D0-3DC3-4971-B20F-0A102255E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" y="2643"/>
              <a:ext cx="941" cy="738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it-IT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detector</a:t>
              </a:r>
            </a:p>
            <a:p>
              <a:pPr algn="ctr"/>
              <a:r>
                <a:rPr lang="en-US" altLang="it-IT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measures</a:t>
              </a:r>
            </a:p>
            <a:p>
              <a:pPr algn="ctr"/>
              <a:r>
                <a:rPr lang="nl-NL" altLang="it-IT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</a:t>
              </a:r>
            </a:p>
          </p:txBody>
        </p:sp>
        <p:sp>
          <p:nvSpPr>
            <p:cNvPr id="31" name="AutoShape 10">
              <a:extLst>
                <a:ext uri="{FF2B5EF4-FFF2-40B4-BE49-F238E27FC236}">
                  <a16:creationId xmlns:a16="http://schemas.microsoft.com/office/drawing/2014/main" id="{E3377AFE-2FB5-4659-A8FA-1007765C0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1785"/>
              <a:ext cx="163" cy="475"/>
            </a:xfrm>
            <a:prstGeom prst="downArrow">
              <a:avLst>
                <a:gd name="adj1" fmla="val 50000"/>
                <a:gd name="adj2" fmla="val 72853"/>
              </a:avLst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it-IT" b="1"/>
            </a:p>
          </p:txBody>
        </p:sp>
        <p:sp>
          <p:nvSpPr>
            <p:cNvPr id="32" name="AutoShape 11">
              <a:extLst>
                <a:ext uri="{FF2B5EF4-FFF2-40B4-BE49-F238E27FC236}">
                  <a16:creationId xmlns:a16="http://schemas.microsoft.com/office/drawing/2014/main" id="{78564C27-A02D-4D7F-8F39-BE36DF6E2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" y="1785"/>
              <a:ext cx="163" cy="475"/>
            </a:xfrm>
            <a:prstGeom prst="downArrow">
              <a:avLst>
                <a:gd name="adj1" fmla="val 50000"/>
                <a:gd name="adj2" fmla="val 72853"/>
              </a:avLst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it-IT" b="1"/>
            </a:p>
          </p:txBody>
        </p:sp>
        <p:sp>
          <p:nvSpPr>
            <p:cNvPr id="33" name="Text Box 14">
              <a:extLst>
                <a:ext uri="{FF2B5EF4-FFF2-40B4-BE49-F238E27FC236}">
                  <a16:creationId xmlns:a16="http://schemas.microsoft.com/office/drawing/2014/main" id="{F9F1B824-CE8F-4574-A8DD-120FEE132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" y="1835"/>
              <a:ext cx="24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t-IT" b="1" dirty="0"/>
                <a:t>h</a:t>
              </a:r>
              <a:r>
                <a:rPr lang="en-US" altLang="it-IT" b="1" baseline="-25000" dirty="0"/>
                <a:t>1</a:t>
              </a:r>
              <a:endParaRPr lang="nl-NL" altLang="it-IT" b="1" baseline="-25000" dirty="0"/>
            </a:p>
          </p:txBody>
        </p:sp>
        <p:sp>
          <p:nvSpPr>
            <p:cNvPr id="34" name="Text Box 15">
              <a:extLst>
                <a:ext uri="{FF2B5EF4-FFF2-40B4-BE49-F238E27FC236}">
                  <a16:creationId xmlns:a16="http://schemas.microsoft.com/office/drawing/2014/main" id="{28A99323-80FE-4436-86B7-ED680A379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0" y="1846"/>
              <a:ext cx="24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t-IT" b="1" dirty="0"/>
                <a:t>h</a:t>
              </a:r>
              <a:r>
                <a:rPr lang="en-US" altLang="it-IT" b="1" baseline="-25000" dirty="0"/>
                <a:t>2</a:t>
              </a:r>
              <a:endParaRPr lang="nl-NL" altLang="it-IT" b="1" baseline="-25000" dirty="0"/>
            </a:p>
          </p:txBody>
        </p:sp>
      </p:grpSp>
      <p:sp>
        <p:nvSpPr>
          <p:cNvPr id="35" name="Text Box 16">
            <a:extLst>
              <a:ext uri="{FF2B5EF4-FFF2-40B4-BE49-F238E27FC236}">
                <a16:creationId xmlns:a16="http://schemas.microsoft.com/office/drawing/2014/main" id="{7C64FA83-3045-4906-81BD-D213CEB0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0247" y="1323987"/>
            <a:ext cx="52023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it-IT" sz="1600" dirty="0">
                <a:latin typeface="+mj-lt"/>
              </a:rPr>
              <a:t>due </a:t>
            </a:r>
            <a:r>
              <a:rPr lang="en-US" altLang="it-IT" sz="1600" dirty="0" err="1">
                <a:latin typeface="+mj-lt"/>
              </a:rPr>
              <a:t>fiale</a:t>
            </a:r>
            <a:r>
              <a:rPr lang="en-US" altLang="it-IT" sz="1600" dirty="0">
                <a:latin typeface="+mj-lt"/>
              </a:rPr>
              <a:t> con </a:t>
            </a:r>
            <a:r>
              <a:rPr lang="en-US" altLang="it-IT" sz="1600" dirty="0" err="1">
                <a:latin typeface="+mj-lt"/>
              </a:rPr>
              <a:t>attività</a:t>
            </a:r>
            <a:r>
              <a:rPr lang="en-US" altLang="it-IT" sz="1600" dirty="0">
                <a:latin typeface="+mj-lt"/>
              </a:rPr>
              <a:t> </a:t>
            </a:r>
            <a:r>
              <a:rPr lang="en-US" altLang="it-IT" sz="1600" b="1" dirty="0"/>
              <a:t>f</a:t>
            </a:r>
            <a:r>
              <a:rPr lang="en-US" altLang="it-IT" sz="1600" b="1" baseline="-25000" dirty="0"/>
              <a:t>1</a:t>
            </a:r>
            <a:r>
              <a:rPr lang="en-US" altLang="it-IT" sz="1600" dirty="0">
                <a:latin typeface="+mj-lt"/>
              </a:rPr>
              <a:t> e </a:t>
            </a:r>
            <a:r>
              <a:rPr lang="en-US" altLang="it-IT" sz="1600" b="1" dirty="0"/>
              <a:t>f</a:t>
            </a:r>
            <a:r>
              <a:rPr lang="en-US" altLang="it-IT" sz="1600" b="1" baseline="-25000" dirty="0"/>
              <a:t>2</a:t>
            </a:r>
            <a:endParaRPr lang="en-US" altLang="it-IT" sz="1600" b="1" baseline="-25000" dirty="0">
              <a:latin typeface="+mj-lt"/>
            </a:endParaRPr>
          </a:p>
          <a:p>
            <a:pPr>
              <a:buFontTx/>
              <a:buChar char="•"/>
            </a:pPr>
            <a:r>
              <a:rPr lang="en-US" altLang="it-IT" sz="1600" dirty="0" err="1">
                <a:latin typeface="+mj-lt"/>
              </a:rPr>
              <a:t>detettore</a:t>
            </a:r>
            <a:r>
              <a:rPr lang="en-US" altLang="it-IT" sz="1600" dirty="0">
                <a:latin typeface="+mj-lt"/>
              </a:rPr>
              <a:t> con </a:t>
            </a:r>
            <a:r>
              <a:rPr lang="en-US" altLang="it-IT" sz="1600" dirty="0" err="1">
                <a:latin typeface="+mj-lt"/>
              </a:rPr>
              <a:t>sensibilità</a:t>
            </a:r>
            <a:r>
              <a:rPr lang="en-US" altLang="it-IT" sz="1600" dirty="0">
                <a:latin typeface="+mj-lt"/>
              </a:rPr>
              <a:t> </a:t>
            </a:r>
            <a:r>
              <a:rPr lang="en-US" altLang="it-IT" sz="1600" b="1" dirty="0">
                <a:latin typeface="+mj-lt"/>
              </a:rPr>
              <a:t>h</a:t>
            </a:r>
            <a:r>
              <a:rPr lang="en-US" altLang="it-IT" sz="1600" b="1" baseline="-25000" dirty="0"/>
              <a:t>1</a:t>
            </a:r>
            <a:r>
              <a:rPr lang="en-US" altLang="it-IT" sz="1600" dirty="0">
                <a:latin typeface="+mj-lt"/>
              </a:rPr>
              <a:t> </a:t>
            </a:r>
            <a:r>
              <a:rPr lang="en-US" altLang="it-IT" sz="1600" dirty="0" err="1">
                <a:latin typeface="+mj-lt"/>
              </a:rPr>
              <a:t>ed</a:t>
            </a:r>
            <a:r>
              <a:rPr lang="en-US" altLang="it-IT" sz="1600" dirty="0">
                <a:latin typeface="+mj-lt"/>
              </a:rPr>
              <a:t> </a:t>
            </a:r>
            <a:r>
              <a:rPr lang="en-US" altLang="it-IT" sz="1600" b="1" dirty="0"/>
              <a:t>h</a:t>
            </a:r>
            <a:r>
              <a:rPr lang="en-US" altLang="it-IT" sz="1600" b="1" baseline="-25000" dirty="0"/>
              <a:t>2</a:t>
            </a:r>
            <a:r>
              <a:rPr lang="en-US" altLang="it-IT" sz="1600" dirty="0">
                <a:latin typeface="+mj-lt"/>
              </a:rPr>
              <a:t> </a:t>
            </a:r>
            <a:r>
              <a:rPr lang="en-US" altLang="it-IT" sz="1600" dirty="0" err="1">
                <a:latin typeface="+mj-lt"/>
              </a:rPr>
              <a:t>rispetto</a:t>
            </a:r>
            <a:r>
              <a:rPr lang="en-US" altLang="it-IT" sz="1600" dirty="0">
                <a:latin typeface="+mj-lt"/>
              </a:rPr>
              <a:t> </a:t>
            </a:r>
            <a:r>
              <a:rPr lang="en-US" altLang="it-IT" sz="1600" dirty="0" err="1">
                <a:latin typeface="+mj-lt"/>
              </a:rPr>
              <a:t>alle</a:t>
            </a:r>
            <a:r>
              <a:rPr lang="en-US" altLang="it-IT" sz="1600" dirty="0">
                <a:latin typeface="+mj-lt"/>
              </a:rPr>
              <a:t> due </a:t>
            </a:r>
            <a:r>
              <a:rPr lang="en-US" altLang="it-IT" sz="1600" dirty="0" err="1">
                <a:latin typeface="+mj-lt"/>
              </a:rPr>
              <a:t>sorgenti</a:t>
            </a:r>
            <a:endParaRPr lang="nl-NL" altLang="it-IT" sz="1600" baseline="-25000" dirty="0">
              <a:latin typeface="+mj-lt"/>
            </a:endParaRPr>
          </a:p>
        </p:txBody>
      </p:sp>
      <p:sp>
        <p:nvSpPr>
          <p:cNvPr id="36" name="Text Box 17">
            <a:extLst>
              <a:ext uri="{FF2B5EF4-FFF2-40B4-BE49-F238E27FC236}">
                <a16:creationId xmlns:a16="http://schemas.microsoft.com/office/drawing/2014/main" id="{5A014088-6B34-4A76-9CB9-C0868DCC1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9713" y="2041059"/>
            <a:ext cx="41024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b="1" dirty="0">
                <a:solidFill>
                  <a:schemeClr val="tx2">
                    <a:lumMod val="75000"/>
                  </a:schemeClr>
                </a:solidFill>
              </a:rPr>
              <a:t>CASO REALE: </a:t>
            </a:r>
            <a:r>
              <a:rPr lang="en-US" altLang="it-IT" b="1" dirty="0" err="1">
                <a:solidFill>
                  <a:schemeClr val="tx2">
                    <a:lumMod val="75000"/>
                  </a:schemeClr>
                </a:solidFill>
              </a:rPr>
              <a:t>il</a:t>
            </a:r>
            <a:r>
              <a:rPr lang="en-US" altLang="it-IT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it-IT" b="1" dirty="0" err="1">
                <a:solidFill>
                  <a:schemeClr val="tx2">
                    <a:lumMod val="75000"/>
                  </a:schemeClr>
                </a:solidFill>
              </a:rPr>
              <a:t>sensore</a:t>
            </a:r>
            <a:r>
              <a:rPr lang="en-US" altLang="it-IT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it-IT" b="1" dirty="0" err="1">
                <a:solidFill>
                  <a:schemeClr val="tx2">
                    <a:lumMod val="75000"/>
                  </a:schemeClr>
                </a:solidFill>
              </a:rPr>
              <a:t>misure</a:t>
            </a:r>
            <a:r>
              <a:rPr lang="en-US" altLang="it-IT" b="1" dirty="0">
                <a:solidFill>
                  <a:schemeClr val="tx2">
                    <a:lumMod val="75000"/>
                  </a:schemeClr>
                </a:solidFill>
              </a:rPr>
              <a:t> g = s</a:t>
            </a:r>
            <a:r>
              <a:rPr lang="en-US" altLang="it-IT" baseline="-25000" dirty="0"/>
              <a:t>1</a:t>
            </a:r>
            <a:r>
              <a:rPr lang="en-US" altLang="it-IT" b="1" dirty="0">
                <a:solidFill>
                  <a:schemeClr val="tx2">
                    <a:lumMod val="75000"/>
                  </a:schemeClr>
                </a:solidFill>
              </a:rPr>
              <a:t> + s</a:t>
            </a:r>
            <a:r>
              <a:rPr lang="en-US" altLang="it-IT" baseline="-25000" dirty="0"/>
              <a:t>2</a:t>
            </a:r>
            <a:endParaRPr lang="nl-NL" altLang="it-IT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" name="Text Box 20">
            <a:extLst>
              <a:ext uri="{FF2B5EF4-FFF2-40B4-BE49-F238E27FC236}">
                <a16:creationId xmlns:a16="http://schemas.microsoft.com/office/drawing/2014/main" id="{AE6F0256-BDC5-4665-BFA4-4D80D1085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6950" y="3238500"/>
            <a:ext cx="31870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b="1" dirty="0"/>
              <a:t>1.    </a:t>
            </a:r>
            <a:r>
              <a:rPr lang="en-US" altLang="it-IT" b="1" dirty="0">
                <a:solidFill>
                  <a:schemeClr val="tx2"/>
                </a:solidFill>
              </a:rPr>
              <a:t>E(s</a:t>
            </a:r>
            <a:r>
              <a:rPr lang="en-US" altLang="it-IT" b="1" baseline="-25000" dirty="0">
                <a:solidFill>
                  <a:schemeClr val="tx2"/>
                </a:solidFill>
              </a:rPr>
              <a:t>1</a:t>
            </a:r>
            <a:r>
              <a:rPr lang="en-US" altLang="it-IT" b="1" dirty="0">
                <a:solidFill>
                  <a:schemeClr val="tx2"/>
                </a:solidFill>
              </a:rPr>
              <a:t>) = h</a:t>
            </a:r>
            <a:r>
              <a:rPr lang="en-US" altLang="it-IT" b="1" baseline="-25000" dirty="0">
                <a:solidFill>
                  <a:schemeClr val="tx2"/>
                </a:solidFill>
              </a:rPr>
              <a:t>1</a:t>
            </a:r>
            <a:r>
              <a:rPr lang="en-US" altLang="it-IT" b="1" dirty="0">
                <a:solidFill>
                  <a:schemeClr val="tx2"/>
                </a:solidFill>
              </a:rPr>
              <a:t> f</a:t>
            </a:r>
            <a:r>
              <a:rPr lang="en-US" altLang="it-IT" b="1" baseline="-25000" dirty="0">
                <a:solidFill>
                  <a:schemeClr val="tx2"/>
                </a:solidFill>
              </a:rPr>
              <a:t>1</a:t>
            </a:r>
            <a:r>
              <a:rPr lang="en-US" altLang="it-IT" b="1" baseline="-25000" dirty="0"/>
              <a:t>     </a:t>
            </a:r>
            <a:r>
              <a:rPr lang="en-US" altLang="it-IT" sz="1800" dirty="0"/>
              <a:t>e</a:t>
            </a:r>
            <a:r>
              <a:rPr lang="en-US" altLang="it-IT" b="1" dirty="0"/>
              <a:t>    </a:t>
            </a:r>
            <a:r>
              <a:rPr lang="en-US" altLang="it-IT" b="1" dirty="0">
                <a:solidFill>
                  <a:schemeClr val="tx2"/>
                </a:solidFill>
              </a:rPr>
              <a:t>E(s</a:t>
            </a:r>
            <a:r>
              <a:rPr lang="en-US" altLang="it-IT" b="1" baseline="-25000" dirty="0">
                <a:solidFill>
                  <a:schemeClr val="tx2"/>
                </a:solidFill>
              </a:rPr>
              <a:t>2</a:t>
            </a:r>
            <a:r>
              <a:rPr lang="en-US" altLang="it-IT" b="1" dirty="0">
                <a:solidFill>
                  <a:schemeClr val="tx2"/>
                </a:solidFill>
              </a:rPr>
              <a:t>) = h</a:t>
            </a:r>
            <a:r>
              <a:rPr lang="en-US" altLang="it-IT" b="1" baseline="-25000" dirty="0">
                <a:solidFill>
                  <a:schemeClr val="tx2"/>
                </a:solidFill>
              </a:rPr>
              <a:t>2</a:t>
            </a:r>
            <a:r>
              <a:rPr lang="en-US" altLang="it-IT" b="1" dirty="0">
                <a:solidFill>
                  <a:schemeClr val="tx2"/>
                </a:solidFill>
              </a:rPr>
              <a:t> f</a:t>
            </a:r>
            <a:r>
              <a:rPr lang="en-US" altLang="it-IT" b="1" baseline="-25000" dirty="0">
                <a:solidFill>
                  <a:schemeClr val="tx2"/>
                </a:solidFill>
              </a:rPr>
              <a:t>2</a:t>
            </a:r>
            <a:endParaRPr lang="nl-NL" altLang="it-IT" b="1" baseline="-25000" dirty="0">
              <a:solidFill>
                <a:schemeClr val="tx2"/>
              </a:solidFill>
            </a:endParaRPr>
          </a:p>
        </p:txBody>
      </p:sp>
      <p:grpSp>
        <p:nvGrpSpPr>
          <p:cNvPr id="41" name="Group 28">
            <a:extLst>
              <a:ext uri="{FF2B5EF4-FFF2-40B4-BE49-F238E27FC236}">
                <a16:creationId xmlns:a16="http://schemas.microsoft.com/office/drawing/2014/main" id="{A6F7B4B3-36EE-40CB-BFF6-91E4BDD46268}"/>
              </a:ext>
            </a:extLst>
          </p:cNvPr>
          <p:cNvGrpSpPr>
            <a:grpSpLocks/>
          </p:cNvGrpSpPr>
          <p:nvPr/>
        </p:nvGrpSpPr>
        <p:grpSpPr bwMode="auto">
          <a:xfrm>
            <a:off x="825500" y="2101850"/>
            <a:ext cx="1501775" cy="1544638"/>
            <a:chOff x="497" y="1670"/>
            <a:chExt cx="946" cy="973"/>
          </a:xfrm>
        </p:grpSpPr>
        <p:sp>
          <p:nvSpPr>
            <p:cNvPr id="42" name="Line 23">
              <a:extLst>
                <a:ext uri="{FF2B5EF4-FFF2-40B4-BE49-F238E27FC236}">
                  <a16:creationId xmlns:a16="http://schemas.microsoft.com/office/drawing/2014/main" id="{2CAE4584-B6E2-4987-97AA-A96F8EAC2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1682"/>
              <a:ext cx="0" cy="961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3" name="Line 24">
              <a:extLst>
                <a:ext uri="{FF2B5EF4-FFF2-40B4-BE49-F238E27FC236}">
                  <a16:creationId xmlns:a16="http://schemas.microsoft.com/office/drawing/2014/main" id="{942DAA1E-B76F-442E-AF2D-D14A2F432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1670"/>
              <a:ext cx="0" cy="973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4" name="Text Box 25">
              <a:extLst>
                <a:ext uri="{FF2B5EF4-FFF2-40B4-BE49-F238E27FC236}">
                  <a16:creationId xmlns:a16="http://schemas.microsoft.com/office/drawing/2014/main" id="{401CE722-1167-42DA-AC2F-6EDE28CA3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" y="2348"/>
              <a:ext cx="2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t-IT" b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  <a:r>
                <a:rPr lang="en-US" altLang="it-IT" b="1" baseline="-250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nl-NL" altLang="it-IT" b="1" baseline="-25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" name="Text Box 26">
              <a:extLst>
                <a:ext uri="{FF2B5EF4-FFF2-40B4-BE49-F238E27FC236}">
                  <a16:creationId xmlns:a16="http://schemas.microsoft.com/office/drawing/2014/main" id="{93FF7A8B-9AB8-4FE4-8DD0-17F64E28A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0" y="2348"/>
              <a:ext cx="2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t-IT" b="1" dirty="0">
                  <a:solidFill>
                    <a:schemeClr val="tx2"/>
                  </a:solidFill>
                </a:rPr>
                <a:t>s</a:t>
              </a:r>
              <a:r>
                <a:rPr lang="en-US" altLang="it-IT" b="1" baseline="-25000" dirty="0">
                  <a:solidFill>
                    <a:schemeClr val="tx2"/>
                  </a:solidFill>
                </a:rPr>
                <a:t>2</a:t>
              </a:r>
              <a:endParaRPr lang="nl-NL" altLang="it-IT" b="1" baseline="-25000" dirty="0">
                <a:solidFill>
                  <a:schemeClr val="tx2"/>
                </a:solidFill>
              </a:endParaRPr>
            </a:p>
          </p:txBody>
        </p:sp>
      </p:grpSp>
      <p:sp>
        <p:nvSpPr>
          <p:cNvPr id="46" name="Text Box 29">
            <a:extLst>
              <a:ext uri="{FF2B5EF4-FFF2-40B4-BE49-F238E27FC236}">
                <a16:creationId xmlns:a16="http://schemas.microsoft.com/office/drawing/2014/main" id="{8A3937DB-0F48-4D6D-820A-92CE701FE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190" y="3612056"/>
            <a:ext cx="14350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800" b="1" dirty="0">
                <a:latin typeface="+mn-lt"/>
              </a:rPr>
              <a:t>2.	</a:t>
            </a:r>
            <a:r>
              <a:rPr lang="en-US" altLang="it-IT" sz="1800" b="1" dirty="0">
                <a:solidFill>
                  <a:schemeClr val="tx2"/>
                </a:solidFill>
                <a:latin typeface="+mn-lt"/>
              </a:rPr>
              <a:t>g = s</a:t>
            </a:r>
            <a:r>
              <a:rPr lang="en-US" altLang="it-IT" sz="1800" b="1" baseline="-25000" dirty="0">
                <a:solidFill>
                  <a:schemeClr val="tx2"/>
                </a:solidFill>
                <a:latin typeface="+mn-lt"/>
              </a:rPr>
              <a:t>1</a:t>
            </a:r>
            <a:r>
              <a:rPr lang="en-US" altLang="it-IT" sz="1800" b="1" dirty="0">
                <a:solidFill>
                  <a:schemeClr val="tx2"/>
                </a:solidFill>
                <a:latin typeface="+mn-lt"/>
              </a:rPr>
              <a:t> + s</a:t>
            </a:r>
            <a:r>
              <a:rPr lang="en-US" altLang="it-IT" sz="1800" b="1" baseline="-25000" dirty="0">
                <a:solidFill>
                  <a:schemeClr val="tx2"/>
                </a:solidFill>
                <a:latin typeface="+mn-lt"/>
              </a:rPr>
              <a:t>2</a:t>
            </a:r>
          </a:p>
        </p:txBody>
      </p:sp>
      <p:grpSp>
        <p:nvGrpSpPr>
          <p:cNvPr id="47" name="Group 33">
            <a:extLst>
              <a:ext uri="{FF2B5EF4-FFF2-40B4-BE49-F238E27FC236}">
                <a16:creationId xmlns:a16="http://schemas.microsoft.com/office/drawing/2014/main" id="{7EFD31A9-737B-4A37-ACBE-228F3860EAAD}"/>
              </a:ext>
            </a:extLst>
          </p:cNvPr>
          <p:cNvGrpSpPr>
            <a:grpSpLocks/>
          </p:cNvGrpSpPr>
          <p:nvPr/>
        </p:nvGrpSpPr>
        <p:grpSpPr bwMode="auto">
          <a:xfrm>
            <a:off x="3345185" y="4091669"/>
            <a:ext cx="4535488" cy="857250"/>
            <a:chOff x="2146" y="3276"/>
            <a:chExt cx="2857" cy="540"/>
          </a:xfrm>
        </p:grpSpPr>
        <p:sp>
          <p:nvSpPr>
            <p:cNvPr id="48" name="Text Box 30">
              <a:extLst>
                <a:ext uri="{FF2B5EF4-FFF2-40B4-BE49-F238E27FC236}">
                  <a16:creationId xmlns:a16="http://schemas.microsoft.com/office/drawing/2014/main" id="{F5B7E6F8-E462-47A9-BEED-B1C4F169C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6" y="3383"/>
              <a:ext cx="88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t-IT" b="1" dirty="0">
                  <a:solidFill>
                    <a:srgbClr val="00B050"/>
                  </a:solidFill>
                </a:rPr>
                <a:t>SOLUZIONE: </a:t>
              </a:r>
            </a:p>
          </p:txBody>
        </p:sp>
        <p:graphicFrame>
          <p:nvGraphicFramePr>
            <p:cNvPr id="49" name="Object 31">
              <a:extLst>
                <a:ext uri="{FF2B5EF4-FFF2-40B4-BE49-F238E27FC236}">
                  <a16:creationId xmlns:a16="http://schemas.microsoft.com/office/drawing/2014/main" id="{46D71F32-EE07-4715-A2A8-EF997BE61A2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9998342"/>
                </p:ext>
              </p:extLst>
            </p:nvPr>
          </p:nvGraphicFramePr>
          <p:xfrm>
            <a:off x="3180" y="3276"/>
            <a:ext cx="1823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9" name="Equation" r:id="rId4" imgW="1460160" imgH="431640" progId="Equation.3">
                    <p:embed/>
                  </p:oleObj>
                </mc:Choice>
                <mc:Fallback>
                  <p:oleObj name="Equation" r:id="rId4" imgW="1460160" imgH="431640" progId="Equation.3">
                    <p:embed/>
                    <p:pic>
                      <p:nvPicPr>
                        <p:cNvPr id="401439" name="Object 31">
                          <a:extLst>
                            <a:ext uri="{FF2B5EF4-FFF2-40B4-BE49-F238E27FC236}">
                              <a16:creationId xmlns:a16="http://schemas.microsoft.com/office/drawing/2014/main" id="{DE09578F-9CF0-4536-958A-AF393A2DFF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0" y="3276"/>
                          <a:ext cx="1823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" name="Text Box 17">
            <a:extLst>
              <a:ext uri="{FF2B5EF4-FFF2-40B4-BE49-F238E27FC236}">
                <a16:creationId xmlns:a16="http://schemas.microsoft.com/office/drawing/2014/main" id="{51E6E48B-8FFE-4567-B336-5BDD702BC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5185" y="2664244"/>
            <a:ext cx="5074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b="1" dirty="0">
                <a:solidFill>
                  <a:srgbClr val="C00000"/>
                </a:solidFill>
              </a:rPr>
              <a:t>DOMANDA: </a:t>
            </a:r>
            <a:r>
              <a:rPr lang="en-US" altLang="it-IT" dirty="0" err="1"/>
              <a:t>quanti</a:t>
            </a:r>
            <a:r>
              <a:rPr lang="en-US" altLang="it-IT" dirty="0"/>
              <a:t> </a:t>
            </a:r>
            <a:r>
              <a:rPr lang="en-US" altLang="it-IT" dirty="0" err="1"/>
              <a:t>fotoni</a:t>
            </a:r>
            <a:r>
              <a:rPr lang="en-US" altLang="it-IT" dirty="0"/>
              <a:t> ha </a:t>
            </a:r>
            <a:r>
              <a:rPr lang="en-US" altLang="it-IT" dirty="0" err="1"/>
              <a:t>inviato</a:t>
            </a:r>
            <a:r>
              <a:rPr lang="en-US" altLang="it-IT" dirty="0"/>
              <a:t> </a:t>
            </a:r>
            <a:r>
              <a:rPr lang="en-US" altLang="it-IT" dirty="0" err="1"/>
              <a:t>ogni</a:t>
            </a:r>
            <a:r>
              <a:rPr lang="en-US" altLang="it-IT" dirty="0"/>
              <a:t> </a:t>
            </a:r>
            <a:r>
              <a:rPr lang="en-US" altLang="it-IT" dirty="0" err="1"/>
              <a:t>sorgente</a:t>
            </a:r>
            <a:r>
              <a:rPr lang="en-US" altLang="it-IT" dirty="0"/>
              <a:t>?</a:t>
            </a:r>
            <a:endParaRPr lang="nl-NL" altLang="it-IT" dirty="0"/>
          </a:p>
        </p:txBody>
      </p:sp>
      <p:sp>
        <p:nvSpPr>
          <p:cNvPr id="37" name="CasellaDiTesto 6">
            <a:extLst>
              <a:ext uri="{FF2B5EF4-FFF2-40B4-BE49-F238E27FC236}">
                <a16:creationId xmlns:a16="http://schemas.microsoft.com/office/drawing/2014/main" id="{E7D33EF7-A343-49CD-99F9-6D9FB17735D0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324593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46" grpId="0"/>
      <p:bldP spid="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24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Derivazione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ML-EM: </a:t>
            </a:r>
            <a:r>
              <a:rPr lang="en-US" sz="3000" b="1" i="1" dirty="0">
                <a:solidFill>
                  <a:schemeClr val="tx2">
                    <a:lumMod val="75000"/>
                  </a:schemeClr>
                </a:solidFill>
              </a:rPr>
              <a:t>E-step</a:t>
            </a:r>
          </a:p>
        </p:txBody>
      </p:sp>
      <p:sp>
        <p:nvSpPr>
          <p:cNvPr id="19" name="Rettangolo 18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997808" y="1222202"/>
                <a:ext cx="7072184" cy="36933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𝒊𝒎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=  </a:t>
                </a:r>
                <a:r>
                  <a:rPr lang="en-US" dirty="0" err="1"/>
                  <a:t>elemento</a:t>
                </a:r>
                <a:r>
                  <a:rPr lang="en-US" dirty="0"/>
                  <a:t> del set </a:t>
                </a:r>
                <a:r>
                  <a:rPr lang="en-US" dirty="0" err="1"/>
                  <a:t>completo</a:t>
                </a:r>
                <a:r>
                  <a:rPr lang="en-US" dirty="0"/>
                  <a:t> di </a:t>
                </a:r>
                <a:r>
                  <a:rPr lang="en-US" dirty="0" err="1"/>
                  <a:t>dati</a:t>
                </a:r>
                <a:r>
                  <a:rPr lang="en-US" dirty="0"/>
                  <a:t> (</a:t>
                </a:r>
                <a:r>
                  <a:rPr lang="en-US" i="1" dirty="0" err="1">
                    <a:solidFill>
                      <a:schemeClr val="tx2">
                        <a:lumMod val="75000"/>
                      </a:schemeClr>
                    </a:solidFill>
                  </a:rPr>
                  <a:t>variabile</a:t>
                </a:r>
                <a:r>
                  <a:rPr lang="en-US" i="1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i="1" dirty="0" err="1">
                    <a:solidFill>
                      <a:schemeClr val="tx2">
                        <a:lumMod val="75000"/>
                      </a:schemeClr>
                    </a:solidFill>
                  </a:rPr>
                  <a:t>aleatoria</a:t>
                </a:r>
                <a:r>
                  <a:rPr lang="en-US" i="1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i="1" dirty="0" err="1">
                    <a:solidFill>
                      <a:schemeClr val="tx2">
                        <a:lumMod val="75000"/>
                      </a:schemeClr>
                    </a:solidFill>
                  </a:rPr>
                  <a:t>Poissoniana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08" y="1222202"/>
                <a:ext cx="7072184" cy="369332"/>
              </a:xfrm>
              <a:prstGeom prst="rect">
                <a:avLst/>
              </a:prstGeom>
              <a:blipFill>
                <a:blip r:embed="rId3"/>
                <a:stretch>
                  <a:fillRect t="-6349" b="-22222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/>
              <p:cNvSpPr txBox="1"/>
              <p:nvPr/>
            </p:nvSpPr>
            <p:spPr>
              <a:xfrm>
                <a:off x="1594498" y="2366546"/>
                <a:ext cx="17583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𝑖𝑚</m:t>
                                  </m:r>
                                </m:sub>
                              </m:sSub>
                            </m:e>
                          </m:d>
                        </m:e>
                        <m:sub/>
                      </m:sSub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3" name="CasellaDiTes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498" y="2366546"/>
                <a:ext cx="1758302" cy="338554"/>
              </a:xfrm>
              <a:prstGeom prst="rect">
                <a:avLst/>
              </a:prstGeom>
              <a:blipFill rotWithShape="1"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/>
              <p:cNvSpPr txBox="1"/>
              <p:nvPr/>
            </p:nvSpPr>
            <p:spPr>
              <a:xfrm>
                <a:off x="4038600" y="1900816"/>
                <a:ext cx="3265766" cy="72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𝒔</m:t>
                          </m:r>
                        </m:e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𝒇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𝑖𝑚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16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 smtClean="0">
                                              <a:latin typeface="Cambria Math"/>
                                            </a:rPr>
                                            <m:t>𝒔</m:t>
                                          </m:r>
                                        </m:e>
                                        <m:sub>
                                          <m:r>
                                            <a:rPr lang="en-US" sz="1600" b="1" i="1" smtClean="0">
                                              <a:latin typeface="Cambria Math"/>
                                            </a:rPr>
                                            <m:t>𝒊𝒎</m:t>
                                          </m:r>
                                        </m:sub>
                                      </m:sSub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𝑖𝑚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CasellaDiTes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900816"/>
                <a:ext cx="3265766" cy="7280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/>
              <p:cNvSpPr txBox="1"/>
              <p:nvPr/>
            </p:nvSpPr>
            <p:spPr>
              <a:xfrm>
                <a:off x="1657298" y="1730829"/>
                <a:ext cx="1390702" cy="5474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𝑚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𝑖𝑚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5" name="CasellaDiTes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298" y="1730829"/>
                <a:ext cx="1390702" cy="547458"/>
              </a:xfrm>
              <a:prstGeom prst="rect">
                <a:avLst/>
              </a:prstGeom>
              <a:blipFill rotWithShape="1">
                <a:blip r:embed="rId6"/>
                <a:stretch>
                  <a:fillRect l="-14912" t="-160000" r="-67982" b="-2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2162431" y="3158296"/>
                <a:ext cx="4924169" cy="689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  <m:e>
                              <m:r>
                                <a:rPr lang="en-US" sz="1600" b="1" i="1" smtClean="0">
                                  <a:latin typeface="Cambria Math"/>
                                </a:rPr>
                                <m:t>𝒇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6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b="0" i="0" smtClean="0">
                                              <a:latin typeface="Cambria Math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i="1">
                                                      <a:latin typeface="Cambria Math"/>
                                                    </a:rPr>
                                                    <m:t>𝑖𝑚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i="1">
                                                      <a:latin typeface="Cambria Math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/>
                                        </a:rPr>
                                        <m:t>ln</m:t>
                                      </m:r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⁡(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!</m:t>
                                      </m:r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431" y="3158296"/>
                <a:ext cx="4924169" cy="68980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/>
              <p:cNvSpPr txBox="1"/>
              <p:nvPr/>
            </p:nvSpPr>
            <p:spPr>
              <a:xfrm>
                <a:off x="1341521" y="3920383"/>
                <a:ext cx="6507079" cy="1222899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262063" indent="-1262063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1600" b="0" i="1" smtClean="0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/>
                          </a:rPr>
                          <m:t>𝒇</m:t>
                        </m:r>
                      </m:e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/>
                                  </a:rPr>
                                  <m:t>𝒇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/>
                                  </a:rPr>
                                  <m:t>𝒔</m:t>
                                </m:r>
                              </m:e>
                              <m:e>
                                <m:r>
                                  <a:rPr lang="en-US" sz="1600" b="1" i="1" smtClean="0">
                                    <a:latin typeface="Cambria Math"/>
                                  </a:rPr>
                                  <m:t>𝒇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sz="1600" b="1" i="1" smtClean="0">
                                <a:latin typeface="Cambria Math"/>
                              </a:rPr>
                              <m:t>𝒈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,</m:t>
                            </m:r>
                          </m:e>
                        </m:func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latin typeface="Cambria Math"/>
                                  </a:rPr>
                                  <m:t>𝒇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1600" dirty="0"/>
                  <a:t> </a:t>
                </a:r>
              </a:p>
              <a:p>
                <a:pPr marL="1262063" indent="-1262063">
                  <a:lnSpc>
                    <a:spcPct val="200000"/>
                  </a:lnSpc>
                </a:pPr>
                <a:r>
                  <a:rPr lang="en-US" sz="1600" dirty="0"/>
                  <a:t>           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/>
                              </a:rPr>
                              <m:t>𝑚</m:t>
                            </m:r>
                          </m:sub>
                          <m:sup/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/>
                                              </a:rPr>
                                              <m:t>𝑖𝑚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|</m:t>
                                        </m:r>
                                        <m:r>
                                          <a:rPr lang="en-US" sz="1600" b="1" i="1">
                                            <a:latin typeface="Cambria Math"/>
                                          </a:rPr>
                                          <m:t>𝒈</m:t>
                                        </m:r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,</m:t>
                                        </m:r>
                                      </m:e>
                                    </m:func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b="1" i="1">
                                                <a:latin typeface="Cambria Math"/>
                                              </a:rPr>
                                              <m:t>𝒇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i="1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/>
                                              </a:rPr>
                                              <m:t>𝑖𝑚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sz="16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𝑖𝑚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/>
                                  </a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ln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𝑖𝑚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!)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1600" dirty="0"/>
                  <a:t>  </a:t>
                </a:r>
              </a:p>
            </p:txBody>
          </p:sp>
        </mc:Choice>
        <mc:Fallback xmlns="">
          <p:sp>
            <p:nvSpPr>
              <p:cNvPr id="26" name="CasellaDiTes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521" y="3920383"/>
                <a:ext cx="6507079" cy="1222899"/>
              </a:xfrm>
              <a:prstGeom prst="rect">
                <a:avLst/>
              </a:prstGeom>
              <a:blipFill>
                <a:blip r:embed="rId8"/>
                <a:stretch>
                  <a:fillRect b="-38424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sellaDiTesto 26"/>
          <p:cNvSpPr txBox="1"/>
          <p:nvPr/>
        </p:nvSpPr>
        <p:spPr>
          <a:xfrm>
            <a:off x="6400800" y="41625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E-step</a:t>
            </a:r>
          </a:p>
        </p:txBody>
      </p:sp>
      <p:sp>
        <p:nvSpPr>
          <p:cNvPr id="28" name="Parentesi graffa chiusa 27"/>
          <p:cNvSpPr/>
          <p:nvPr/>
        </p:nvSpPr>
        <p:spPr>
          <a:xfrm rot="5400000">
            <a:off x="4224518" y="-71618"/>
            <a:ext cx="451948" cy="6005384"/>
          </a:xfrm>
          <a:prstGeom prst="rightBrace">
            <a:avLst>
              <a:gd name="adj1" fmla="val 62928"/>
              <a:gd name="adj2" fmla="val 50000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sellaDiTesto 6">
            <a:extLst>
              <a:ext uri="{FF2B5EF4-FFF2-40B4-BE49-F238E27FC236}">
                <a16:creationId xmlns:a16="http://schemas.microsoft.com/office/drawing/2014/main" id="{8B6A862C-8DF9-4C1F-A9CF-0925447A2319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119151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" grpId="0" animBg="1"/>
      <p:bldP spid="27" grpId="0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25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Derivazione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ML-EM: </a:t>
            </a:r>
            <a:r>
              <a:rPr lang="en-US" sz="3000" b="1" i="1" dirty="0">
                <a:solidFill>
                  <a:schemeClr val="tx2">
                    <a:lumMod val="75000"/>
                  </a:schemeClr>
                </a:solidFill>
              </a:rPr>
              <a:t>M-step</a:t>
            </a:r>
          </a:p>
        </p:txBody>
      </p:sp>
      <p:sp>
        <p:nvSpPr>
          <p:cNvPr id="19" name="Rettangolo 18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/>
              <p:cNvSpPr txBox="1"/>
              <p:nvPr/>
            </p:nvSpPr>
            <p:spPr>
              <a:xfrm>
                <a:off x="457200" y="1514084"/>
                <a:ext cx="8153400" cy="6576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1262063" indent="-1262063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/>
                          </a:rPr>
                          <m:t>𝒇</m:t>
                        </m:r>
                      </m:e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/>
                                  </a:rPr>
                                  <m:t>𝒇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/>
                              </a:rPr>
                              <m:t>𝑚</m:t>
                            </m:r>
                          </m:sub>
                          <m:sup/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/>
                                              </a:rPr>
                                              <m:t>𝑖𝑚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|</m:t>
                                        </m:r>
                                        <m:r>
                                          <a:rPr lang="en-US" sz="1600" b="1" i="1">
                                            <a:latin typeface="Cambria Math"/>
                                          </a:rPr>
                                          <m:t>𝒈</m:t>
                                        </m:r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,</m:t>
                                        </m:r>
                                      </m:e>
                                    </m:func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b="1" i="1">
                                                <a:latin typeface="Cambria Math"/>
                                              </a:rPr>
                                              <m:t>𝒇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i="1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/>
                                              </a:rPr>
                                              <m:t>𝑖𝑚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sz="16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𝑖𝑚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/>
                                  </a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ln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𝑖𝑚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!)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1600" dirty="0"/>
                  <a:t>  </a:t>
                </a:r>
              </a:p>
            </p:txBody>
          </p:sp>
        </mc:Choice>
        <mc:Fallback xmlns="">
          <p:sp>
            <p:nvSpPr>
              <p:cNvPr id="26" name="CasellaDiTes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14084"/>
                <a:ext cx="8153400" cy="657616"/>
              </a:xfrm>
              <a:prstGeom prst="rect">
                <a:avLst/>
              </a:prstGeom>
              <a:blipFill>
                <a:blip r:embed="rId3"/>
                <a:stretch>
                  <a:fillRect t="-21296" b="-740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sellaDiTesto 26"/>
          <p:cNvSpPr txBox="1"/>
          <p:nvPr/>
        </p:nvSpPr>
        <p:spPr>
          <a:xfrm>
            <a:off x="419100" y="12573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E-step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/>
              <p:cNvSpPr/>
              <p:nvPr/>
            </p:nvSpPr>
            <p:spPr>
              <a:xfrm>
                <a:off x="2362200" y="2496797"/>
                <a:ext cx="3414845" cy="665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𝑖𝑚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𝒈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,</m:t>
                              </m:r>
                            </m:e>
                          </m:func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𝒇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𝑖𝑚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𝑚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1600" b="0" i="1" smtClean="0">
                          <a:latin typeface="Cambria Math"/>
                        </a:rPr>
                        <m:t>≝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𝑖𝑚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Rettango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496797"/>
                <a:ext cx="3414845" cy="6655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e 9"/>
          <p:cNvSpPr/>
          <p:nvPr/>
        </p:nvSpPr>
        <p:spPr>
          <a:xfrm>
            <a:off x="2209800" y="1626632"/>
            <a:ext cx="1371600" cy="5450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umetto 1 10"/>
          <p:cNvSpPr/>
          <p:nvPr/>
        </p:nvSpPr>
        <p:spPr>
          <a:xfrm rot="10800000" flipH="1">
            <a:off x="2438400" y="2472057"/>
            <a:ext cx="3407588" cy="766442"/>
          </a:xfrm>
          <a:prstGeom prst="wedgeRectCallout">
            <a:avLst>
              <a:gd name="adj1" fmla="val -29468"/>
              <a:gd name="adj2" fmla="val 83075"/>
            </a:avLst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/>
              <p:cNvSpPr txBox="1"/>
              <p:nvPr/>
            </p:nvSpPr>
            <p:spPr>
              <a:xfrm>
                <a:off x="457200" y="3580369"/>
                <a:ext cx="4194161" cy="9535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𝒇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𝒇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=0=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+1)</m:t>
                                      </m:r>
                                    </m:sup>
                                  </m:sSup>
                                </m:e>
                                <m:sub/>
                                <m:sup/>
                              </m:sSubSup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80369"/>
                <a:ext cx="4194161" cy="953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tangolo 12"/>
          <p:cNvSpPr/>
          <p:nvPr/>
        </p:nvSpPr>
        <p:spPr>
          <a:xfrm>
            <a:off x="5029200" y="3543300"/>
            <a:ext cx="3962400" cy="1676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sellaDiTesto 28"/>
          <p:cNvSpPr txBox="1"/>
          <p:nvPr/>
        </p:nvSpPr>
        <p:spPr>
          <a:xfrm>
            <a:off x="5257800" y="46101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M-step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/>
              <p:cNvSpPr/>
              <p:nvPr/>
            </p:nvSpPr>
            <p:spPr>
              <a:xfrm>
                <a:off x="4876800" y="3692906"/>
                <a:ext cx="4037195" cy="892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   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+1)</m:t>
                          </m:r>
                        </m:sup>
                      </m:sSup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nary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ttango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692906"/>
                <a:ext cx="4037195" cy="8921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1">
                <a:extLst>
                  <a:ext uri="{FF2B5EF4-FFF2-40B4-BE49-F238E27FC236}">
                    <a16:creationId xmlns:a16="http://schemas.microsoft.com/office/drawing/2014/main" id="{88B96512-509B-4505-8D82-8AEC40B245A0}"/>
                  </a:ext>
                </a:extLst>
              </p:cNvPr>
              <p:cNvSpPr txBox="1"/>
              <p:nvPr/>
            </p:nvSpPr>
            <p:spPr>
              <a:xfrm>
                <a:off x="882118" y="4463852"/>
                <a:ext cx="2668166" cy="6044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+1)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asellaDiTesto 11">
                <a:extLst>
                  <a:ext uri="{FF2B5EF4-FFF2-40B4-BE49-F238E27FC236}">
                    <a16:creationId xmlns:a16="http://schemas.microsoft.com/office/drawing/2014/main" id="{88B96512-509B-4505-8D82-8AEC40B24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18" y="4463852"/>
                <a:ext cx="2668166" cy="6044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020CCD4-DB82-4D03-93D3-99A6FC6E1E5E}"/>
                  </a:ext>
                </a:extLst>
              </p:cNvPr>
              <p:cNvSpPr/>
              <p:nvPr/>
            </p:nvSpPr>
            <p:spPr>
              <a:xfrm>
                <a:off x="3774982" y="4539144"/>
                <a:ext cx="821059" cy="519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yields</m:t>
                          </m:r>
                        </m:e>
                      </m:groupCh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020CCD4-DB82-4D03-93D3-99A6FC6E1E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982" y="4539144"/>
                <a:ext cx="821059" cy="5190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sellaDiTesto 26">
            <a:extLst>
              <a:ext uri="{FF2B5EF4-FFF2-40B4-BE49-F238E27FC236}">
                <a16:creationId xmlns:a16="http://schemas.microsoft.com/office/drawing/2014/main" id="{CE9E24F9-35A2-4B26-AF00-FA5F8BF8B83A}"/>
              </a:ext>
            </a:extLst>
          </p:cNvPr>
          <p:cNvSpPr txBox="1"/>
          <p:nvPr/>
        </p:nvSpPr>
        <p:spPr>
          <a:xfrm>
            <a:off x="414308" y="3049039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M-step</a:t>
            </a:r>
          </a:p>
        </p:txBody>
      </p:sp>
      <p:sp>
        <p:nvSpPr>
          <p:cNvPr id="22" name="CasellaDiTesto 6">
            <a:extLst>
              <a:ext uri="{FF2B5EF4-FFF2-40B4-BE49-F238E27FC236}">
                <a16:creationId xmlns:a16="http://schemas.microsoft.com/office/drawing/2014/main" id="{216BC77F-1F35-4F04-B342-18CF4E4ACCDB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16506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1" grpId="0" animBg="1"/>
      <p:bldP spid="12" grpId="0"/>
      <p:bldP spid="13" grpId="0" animBg="1"/>
      <p:bldP spid="29" grpId="0"/>
      <p:bldP spid="14" grpId="0"/>
      <p:bldP spid="20" grpId="0"/>
      <p:bldP spid="2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/>
          <p:cNvSpPr/>
          <p:nvPr/>
        </p:nvSpPr>
        <p:spPr>
          <a:xfrm>
            <a:off x="5105399" y="3872925"/>
            <a:ext cx="3755811" cy="10772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endParaRPr lang="it-IT" sz="1600" i="1" dirty="0"/>
          </a:p>
          <a:p>
            <a:pPr algn="just"/>
            <a:endParaRPr lang="it-IT" sz="1600" i="1" dirty="0"/>
          </a:p>
          <a:p>
            <a:pPr algn="just"/>
            <a:endParaRPr lang="it-IT" sz="1600" i="1" dirty="0"/>
          </a:p>
          <a:p>
            <a:pPr algn="just"/>
            <a:endParaRPr lang="it-IT" sz="1600" i="1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5105398" y="3619500"/>
            <a:ext cx="3755811" cy="32349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ML-EM</a:t>
            </a:r>
          </a:p>
        </p:txBody>
      </p:sp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26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Algoritmo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ML-EM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/>
              <p:cNvSpPr txBox="1"/>
              <p:nvPr/>
            </p:nvSpPr>
            <p:spPr>
              <a:xfrm>
                <a:off x="5029199" y="3953595"/>
                <a:ext cx="3832011" cy="892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+1)</m:t>
                          </m:r>
                        </m:sup>
                      </m:sSup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99" y="3953595"/>
                <a:ext cx="3832011" cy="8921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Y:\Documenti\INSEGNAMENTO\LezioneMLEM\presentazione\images\MLEM_al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38" y="1333500"/>
            <a:ext cx="445681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6562984" y="2228985"/>
                <a:ext cx="764440" cy="566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sz="2200" i="1">
                              <a:latin typeface="Cambria Math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2200" i="1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984" y="2228985"/>
                <a:ext cx="764440" cy="566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/>
          <p:cNvSpPr txBox="1"/>
          <p:nvPr/>
        </p:nvSpPr>
        <p:spPr>
          <a:xfrm>
            <a:off x="5105399" y="1485900"/>
            <a:ext cx="3429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0513" indent="-290513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1) 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Stima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iniziale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uniforme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dell’immagine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Ovale 13"/>
          <p:cNvSpPr/>
          <p:nvPr/>
        </p:nvSpPr>
        <p:spPr>
          <a:xfrm>
            <a:off x="990600" y="1619250"/>
            <a:ext cx="475268" cy="453750"/>
          </a:xfrm>
          <a:prstGeom prst="ellipse">
            <a:avLst/>
          </a:prstGeom>
          <a:solidFill>
            <a:srgbClr val="C000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A5AAE2FC-79D2-4188-A717-A03D021A3F11}"/>
              </a:ext>
            </a:extLst>
          </p:cNvPr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59814"/>
            <a:ext cx="762000" cy="710254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362E9A-8650-4E9E-9F53-21B9AE669B90}"/>
              </a:ext>
            </a:extLst>
          </p:cNvPr>
          <p:cNvCxnSpPr>
            <a:cxnSpLocks/>
          </p:cNvCxnSpPr>
          <p:nvPr/>
        </p:nvCxnSpPr>
        <p:spPr>
          <a:xfrm>
            <a:off x="4038600" y="1370068"/>
            <a:ext cx="76200" cy="34443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6609BD-CB7D-497C-95E8-6F0F31C7F735}"/>
              </a:ext>
            </a:extLst>
          </p:cNvPr>
          <p:cNvCxnSpPr>
            <a:cxnSpLocks/>
          </p:cNvCxnSpPr>
          <p:nvPr/>
        </p:nvCxnSpPr>
        <p:spPr>
          <a:xfrm flipH="1">
            <a:off x="1465868" y="1181100"/>
            <a:ext cx="2039332" cy="43815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6">
            <a:extLst>
              <a:ext uri="{FF2B5EF4-FFF2-40B4-BE49-F238E27FC236}">
                <a16:creationId xmlns:a16="http://schemas.microsoft.com/office/drawing/2014/main" id="{B7C1C32C-91E5-462C-9025-179101DA9D8C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3701288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5105399" y="3872925"/>
            <a:ext cx="3755811" cy="10772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endParaRPr lang="it-IT" sz="1600" i="1" dirty="0"/>
          </a:p>
          <a:p>
            <a:pPr algn="just"/>
            <a:endParaRPr lang="it-IT" sz="1600" i="1" dirty="0"/>
          </a:p>
          <a:p>
            <a:pPr algn="just"/>
            <a:endParaRPr lang="it-IT" sz="1600" i="1" dirty="0"/>
          </a:p>
          <a:p>
            <a:pPr algn="just"/>
            <a:endParaRPr lang="it-IT" sz="1600" i="1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105398" y="3619500"/>
            <a:ext cx="3755811" cy="32349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ML-EM</a:t>
            </a:r>
          </a:p>
        </p:txBody>
      </p:sp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27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Algoritmo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ML-EM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/>
              <p:cNvSpPr txBox="1"/>
              <p:nvPr/>
            </p:nvSpPr>
            <p:spPr>
              <a:xfrm>
                <a:off x="5029199" y="3953595"/>
                <a:ext cx="3832011" cy="892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+1)</m:t>
                          </m:r>
                        </m:sup>
                      </m:sSup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𝒊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nary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99" y="3953595"/>
                <a:ext cx="3832011" cy="8921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Y:\Documenti\INSEGNAMENTO\LezioneMLEM\presentazione\images\MLEM_al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38" y="1333500"/>
            <a:ext cx="445681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5680658" y="2214711"/>
                <a:ext cx="2625142" cy="661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𝑝𝑟𝑒𝑑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000" i="1"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(</m:t>
                          </m:r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58" y="2214711"/>
                <a:ext cx="2625142" cy="66133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/>
          <p:cNvSpPr txBox="1"/>
          <p:nvPr/>
        </p:nvSpPr>
        <p:spPr>
          <a:xfrm>
            <a:off x="5105399" y="1485900"/>
            <a:ext cx="3581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0513" indent="-290513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2) 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Simulazione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della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misura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a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partire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dalla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stima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proiezione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4" name="Ovale 13"/>
          <p:cNvSpPr/>
          <p:nvPr/>
        </p:nvSpPr>
        <p:spPr>
          <a:xfrm>
            <a:off x="3581400" y="1638300"/>
            <a:ext cx="809134" cy="457200"/>
          </a:xfrm>
          <a:prstGeom prst="ellipse">
            <a:avLst/>
          </a:prstGeom>
          <a:solidFill>
            <a:srgbClr val="C000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C13BA8-180B-424B-B764-833F4B77E4E2}"/>
              </a:ext>
            </a:extLst>
          </p:cNvPr>
          <p:cNvCxnSpPr>
            <a:cxnSpLocks/>
          </p:cNvCxnSpPr>
          <p:nvPr/>
        </p:nvCxnSpPr>
        <p:spPr>
          <a:xfrm>
            <a:off x="4038600" y="1370068"/>
            <a:ext cx="76200" cy="34443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584C28-0B95-4F92-AA83-4F1C2773E417}"/>
              </a:ext>
            </a:extLst>
          </p:cNvPr>
          <p:cNvCxnSpPr>
            <a:cxnSpLocks/>
          </p:cNvCxnSpPr>
          <p:nvPr/>
        </p:nvCxnSpPr>
        <p:spPr>
          <a:xfrm flipH="1">
            <a:off x="1465868" y="1181100"/>
            <a:ext cx="2039332" cy="43815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3E23DD-446D-4B28-BA83-A5383AF2C204}"/>
              </a:ext>
            </a:extLst>
          </p:cNvPr>
          <p:cNvCxnSpPr>
            <a:cxnSpLocks/>
          </p:cNvCxnSpPr>
          <p:nvPr/>
        </p:nvCxnSpPr>
        <p:spPr>
          <a:xfrm flipH="1" flipV="1">
            <a:off x="4038600" y="1978957"/>
            <a:ext cx="297341" cy="11684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5">
            <a:extLst>
              <a:ext uri="{FF2B5EF4-FFF2-40B4-BE49-F238E27FC236}">
                <a16:creationId xmlns:a16="http://schemas.microsoft.com/office/drawing/2014/main" id="{6F9F14E1-5990-4D7A-A307-D1B992701772}"/>
              </a:ext>
            </a:extLst>
          </p:cNvPr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941" y="1610071"/>
            <a:ext cx="746271" cy="995680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</p:pic>
      <p:pic>
        <p:nvPicPr>
          <p:cNvPr id="22" name="Picture 8">
            <a:extLst>
              <a:ext uri="{FF2B5EF4-FFF2-40B4-BE49-F238E27FC236}">
                <a16:creationId xmlns:a16="http://schemas.microsoft.com/office/drawing/2014/main" id="{451C63EA-C02D-4D8C-9375-4D97E411D4AF}"/>
              </a:ext>
            </a:extLst>
          </p:cNvPr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59814"/>
            <a:ext cx="762000" cy="710254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</p:pic>
      <p:sp>
        <p:nvSpPr>
          <p:cNvPr id="23" name="CasellaDiTesto 6">
            <a:extLst>
              <a:ext uri="{FF2B5EF4-FFF2-40B4-BE49-F238E27FC236}">
                <a16:creationId xmlns:a16="http://schemas.microsoft.com/office/drawing/2014/main" id="{7E01492D-F8D6-41A1-ABF1-6BA070B07347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3987605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5105399" y="3872925"/>
            <a:ext cx="3755811" cy="10772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endParaRPr lang="it-IT" sz="1600" i="1" dirty="0"/>
          </a:p>
          <a:p>
            <a:pPr algn="just"/>
            <a:endParaRPr lang="it-IT" sz="1600" i="1" dirty="0"/>
          </a:p>
          <a:p>
            <a:pPr algn="just"/>
            <a:endParaRPr lang="it-IT" sz="1600" i="1" dirty="0"/>
          </a:p>
          <a:p>
            <a:pPr algn="just"/>
            <a:endParaRPr lang="it-IT" sz="1600" i="1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105398" y="3619500"/>
            <a:ext cx="3755811" cy="32349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ML-EM</a:t>
            </a:r>
          </a:p>
        </p:txBody>
      </p:sp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28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Algoritmo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ML-EM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/>
              <p:cNvSpPr txBox="1"/>
              <p:nvPr/>
            </p:nvSpPr>
            <p:spPr>
              <a:xfrm>
                <a:off x="5029199" y="3953595"/>
                <a:ext cx="3832011" cy="892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+1)</m:t>
                          </m:r>
                        </m:sup>
                      </m:sSup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𝒊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nary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99" y="3953595"/>
                <a:ext cx="3832011" cy="8921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Y:\Documenti\INSEGNAMENTO\LezioneMLEM\presentazione\images\MLEM_al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38" y="1333500"/>
            <a:ext cx="445681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5940602" y="1943100"/>
                <a:ext cx="1757212" cy="834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𝑔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/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𝑝𝑟𝑒𝑑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602" y="1943100"/>
                <a:ext cx="1757212" cy="83490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/>
          <p:cNvSpPr txBox="1"/>
          <p:nvPr/>
        </p:nvSpPr>
        <p:spPr>
          <a:xfrm>
            <a:off x="5105399" y="1485900"/>
            <a:ext cx="320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0513" indent="-290513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3) 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Confronto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con la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misura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vera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Ovale 13"/>
          <p:cNvSpPr/>
          <p:nvPr/>
        </p:nvSpPr>
        <p:spPr>
          <a:xfrm>
            <a:off x="3581400" y="3695700"/>
            <a:ext cx="952500" cy="703978"/>
          </a:xfrm>
          <a:prstGeom prst="ellipse">
            <a:avLst/>
          </a:prstGeom>
          <a:solidFill>
            <a:srgbClr val="C000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F54695B0-B835-48CE-A2B0-A238B38242AD}"/>
              </a:ext>
            </a:extLst>
          </p:cNvPr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59814"/>
            <a:ext cx="762000" cy="710254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BE998172-D838-4548-A438-DBF6B1CBE0FF}"/>
              </a:ext>
            </a:extLst>
          </p:cNvPr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485" y="2491687"/>
            <a:ext cx="757927" cy="1009908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</p:pic>
      <p:pic>
        <p:nvPicPr>
          <p:cNvPr id="22" name="Picture 15">
            <a:extLst>
              <a:ext uri="{FF2B5EF4-FFF2-40B4-BE49-F238E27FC236}">
                <a16:creationId xmlns:a16="http://schemas.microsoft.com/office/drawing/2014/main" id="{FBBD0BF0-A281-49AB-B5D7-AC390B9D9017}"/>
              </a:ext>
            </a:extLst>
          </p:cNvPr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941" y="1610071"/>
            <a:ext cx="746271" cy="995680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BEB2B3-2075-4E64-8F57-F4FE0A8FD5CF}"/>
              </a:ext>
            </a:extLst>
          </p:cNvPr>
          <p:cNvCxnSpPr>
            <a:cxnSpLocks/>
          </p:cNvCxnSpPr>
          <p:nvPr/>
        </p:nvCxnSpPr>
        <p:spPr>
          <a:xfrm>
            <a:off x="4038600" y="1370068"/>
            <a:ext cx="76200" cy="34443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F774F2-E90C-439F-A65E-F628EB3F52DC}"/>
              </a:ext>
            </a:extLst>
          </p:cNvPr>
          <p:cNvCxnSpPr>
            <a:cxnSpLocks/>
          </p:cNvCxnSpPr>
          <p:nvPr/>
        </p:nvCxnSpPr>
        <p:spPr>
          <a:xfrm flipH="1">
            <a:off x="1465868" y="1181100"/>
            <a:ext cx="2039332" cy="43815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B01533-5373-4FE9-B3A6-4053C3A2851E}"/>
              </a:ext>
            </a:extLst>
          </p:cNvPr>
          <p:cNvCxnSpPr>
            <a:cxnSpLocks/>
          </p:cNvCxnSpPr>
          <p:nvPr/>
        </p:nvCxnSpPr>
        <p:spPr>
          <a:xfrm flipH="1" flipV="1">
            <a:off x="4038600" y="1978957"/>
            <a:ext cx="297341" cy="11684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2351B9-A69F-4EB5-AAE5-85227E6B9DF2}"/>
              </a:ext>
            </a:extLst>
          </p:cNvPr>
          <p:cNvCxnSpPr>
            <a:cxnSpLocks/>
          </p:cNvCxnSpPr>
          <p:nvPr/>
        </p:nvCxnSpPr>
        <p:spPr>
          <a:xfrm flipV="1">
            <a:off x="2883412" y="2491687"/>
            <a:ext cx="221141" cy="3658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6">
            <a:extLst>
              <a:ext uri="{FF2B5EF4-FFF2-40B4-BE49-F238E27FC236}">
                <a16:creationId xmlns:a16="http://schemas.microsoft.com/office/drawing/2014/main" id="{A45B10C5-6C12-44DD-9F09-0BD5F8052E0D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1750874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5105399" y="3872925"/>
            <a:ext cx="3755811" cy="10772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endParaRPr lang="it-IT" sz="1600" i="1" dirty="0"/>
          </a:p>
          <a:p>
            <a:pPr algn="just"/>
            <a:endParaRPr lang="it-IT" sz="1600" i="1" dirty="0"/>
          </a:p>
          <a:p>
            <a:pPr algn="just"/>
            <a:endParaRPr lang="it-IT" sz="1600" i="1" dirty="0"/>
          </a:p>
          <a:p>
            <a:pPr algn="just"/>
            <a:endParaRPr lang="it-IT" sz="1600" i="1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105398" y="3619500"/>
            <a:ext cx="3755811" cy="32349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ML-EM</a:t>
            </a:r>
          </a:p>
        </p:txBody>
      </p:sp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29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Algoritmo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ML-EM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/>
              <p:cNvSpPr txBox="1"/>
              <p:nvPr/>
            </p:nvSpPr>
            <p:spPr>
              <a:xfrm>
                <a:off x="5029199" y="3953595"/>
                <a:ext cx="3832011" cy="892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+1)</m:t>
                          </m:r>
                        </m:sup>
                      </m:sSup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𝒊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nary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99" y="3953595"/>
                <a:ext cx="3832011" cy="8921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Y:\Documenti\INSEGNAMENTO\LezioneMLEM\presentazione\images\MLEM_al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38" y="1333500"/>
            <a:ext cx="445681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5800672" y="2272365"/>
                <a:ext cx="2365263" cy="661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(</m:t>
                          </m:r>
                          <m:r>
                            <a:rPr lang="en-US" sz="2000" i="1">
                              <a:latin typeface="Cambria Math"/>
                            </a:rPr>
                            <m:t>𝑔</m:t>
                          </m:r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672" y="2272365"/>
                <a:ext cx="2365263" cy="66133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/>
          <p:cNvSpPr txBox="1"/>
          <p:nvPr/>
        </p:nvSpPr>
        <p:spPr>
          <a:xfrm>
            <a:off x="5105399" y="1485900"/>
            <a:ext cx="3581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0513" indent="-290513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4) 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Passaggio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al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dominio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immagine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backprojection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4" name="Ovale 13"/>
          <p:cNvSpPr/>
          <p:nvPr/>
        </p:nvSpPr>
        <p:spPr>
          <a:xfrm>
            <a:off x="533400" y="3619500"/>
            <a:ext cx="1295399" cy="780178"/>
          </a:xfrm>
          <a:prstGeom prst="ellipse">
            <a:avLst/>
          </a:prstGeom>
          <a:solidFill>
            <a:srgbClr val="C000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A5E26D9E-50A8-49F5-8BE3-1AFDD39A66E5}"/>
              </a:ext>
            </a:extLst>
          </p:cNvPr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59814"/>
            <a:ext cx="762000" cy="710254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093AC910-1982-4439-91EC-9842BF0DF500}"/>
              </a:ext>
            </a:extLst>
          </p:cNvPr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485" y="2491687"/>
            <a:ext cx="757927" cy="1009908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</p:pic>
      <p:pic>
        <p:nvPicPr>
          <p:cNvPr id="22" name="Picture 15">
            <a:extLst>
              <a:ext uri="{FF2B5EF4-FFF2-40B4-BE49-F238E27FC236}">
                <a16:creationId xmlns:a16="http://schemas.microsoft.com/office/drawing/2014/main" id="{C77249E0-42D9-409E-831A-0362E79C0249}"/>
              </a:ext>
            </a:extLst>
          </p:cNvPr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941" y="1610071"/>
            <a:ext cx="746271" cy="995680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8A19D4-4740-4D28-B75D-34AC4D1202C2}"/>
              </a:ext>
            </a:extLst>
          </p:cNvPr>
          <p:cNvCxnSpPr>
            <a:cxnSpLocks/>
          </p:cNvCxnSpPr>
          <p:nvPr/>
        </p:nvCxnSpPr>
        <p:spPr>
          <a:xfrm>
            <a:off x="4038600" y="1370068"/>
            <a:ext cx="76200" cy="34443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93D865-F6E0-423C-B6E6-229531A43A12}"/>
              </a:ext>
            </a:extLst>
          </p:cNvPr>
          <p:cNvCxnSpPr>
            <a:cxnSpLocks/>
          </p:cNvCxnSpPr>
          <p:nvPr/>
        </p:nvCxnSpPr>
        <p:spPr>
          <a:xfrm flipH="1">
            <a:off x="1465868" y="1181100"/>
            <a:ext cx="2039332" cy="43815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4ED0ED-2C22-467E-B97D-BD98CD88CE46}"/>
              </a:ext>
            </a:extLst>
          </p:cNvPr>
          <p:cNvCxnSpPr>
            <a:cxnSpLocks/>
          </p:cNvCxnSpPr>
          <p:nvPr/>
        </p:nvCxnSpPr>
        <p:spPr>
          <a:xfrm flipH="1" flipV="1">
            <a:off x="4038600" y="1978957"/>
            <a:ext cx="297341" cy="11684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3DC738-7CFD-4EE8-89DC-93035240C33D}"/>
              </a:ext>
            </a:extLst>
          </p:cNvPr>
          <p:cNvCxnSpPr>
            <a:cxnSpLocks/>
          </p:cNvCxnSpPr>
          <p:nvPr/>
        </p:nvCxnSpPr>
        <p:spPr>
          <a:xfrm flipV="1">
            <a:off x="2883412" y="2491687"/>
            <a:ext cx="221141" cy="36581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6">
            <a:extLst>
              <a:ext uri="{FF2B5EF4-FFF2-40B4-BE49-F238E27FC236}">
                <a16:creationId xmlns:a16="http://schemas.microsoft.com/office/drawing/2014/main" id="{68EF22C4-EF34-4806-BF09-95B36087943B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351796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3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2" name="Picture 2" descr="Y:\Documenti\INSEGNAMENTO\LezioneMLEM\presentazione\images\diagramma_metodi_ricostruzi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4500"/>
            <a:ext cx="6633464" cy="475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tangolo 9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sellaDiTesto 6">
            <a:extLst>
              <a:ext uri="{FF2B5EF4-FFF2-40B4-BE49-F238E27FC236}">
                <a16:creationId xmlns:a16="http://schemas.microsoft.com/office/drawing/2014/main" id="{AD862958-2897-409A-9C91-E236B65AC433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  <p:pic>
        <p:nvPicPr>
          <p:cNvPr id="13" name="Immagine 5">
            <a:extLst>
              <a:ext uri="{FF2B5EF4-FFF2-40B4-BE49-F238E27FC236}">
                <a16:creationId xmlns:a16="http://schemas.microsoft.com/office/drawing/2014/main" id="{C74C8A93-A33A-4661-90E9-F5AB8480B2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7F5D2F2C-1B91-4116-9515-8B0CFB8EA099}"/>
              </a:ext>
            </a:extLst>
          </p:cNvPr>
          <p:cNvSpPr/>
          <p:nvPr/>
        </p:nvSpPr>
        <p:spPr>
          <a:xfrm>
            <a:off x="342900" y="1623059"/>
            <a:ext cx="609600" cy="34289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A52593-8D9B-4B60-9EF9-810C181E697B}"/>
              </a:ext>
            </a:extLst>
          </p:cNvPr>
          <p:cNvSpPr/>
          <p:nvPr/>
        </p:nvSpPr>
        <p:spPr>
          <a:xfrm>
            <a:off x="1066800" y="1455420"/>
            <a:ext cx="5105400" cy="678179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2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3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5105399" y="3872925"/>
            <a:ext cx="3755811" cy="10772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endParaRPr lang="it-IT" sz="1600" i="1" dirty="0"/>
          </a:p>
          <a:p>
            <a:pPr algn="just"/>
            <a:endParaRPr lang="it-IT" sz="1600" i="1" dirty="0"/>
          </a:p>
          <a:p>
            <a:pPr algn="just"/>
            <a:endParaRPr lang="it-IT" sz="1600" i="1" dirty="0"/>
          </a:p>
          <a:p>
            <a:pPr algn="just"/>
            <a:endParaRPr lang="it-IT" sz="1600" i="1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105398" y="3619500"/>
            <a:ext cx="3755811" cy="32349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ML-EM</a:t>
            </a:r>
          </a:p>
        </p:txBody>
      </p:sp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30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Algoritmo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ML-EM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/>
              <p:cNvSpPr txBox="1"/>
              <p:nvPr/>
            </p:nvSpPr>
            <p:spPr>
              <a:xfrm>
                <a:off x="5029199" y="3953595"/>
                <a:ext cx="3832011" cy="892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+1)</m:t>
                          </m:r>
                        </m:sup>
                      </m:sSup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𝒊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𝒊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nary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99" y="3953595"/>
                <a:ext cx="3832011" cy="8921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Y:\Documenti\INSEGNAMENTO\LezioneMLEM\presentazione\images\MLEM_al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38" y="1333500"/>
            <a:ext cx="445681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5722754" y="2171700"/>
                <a:ext cx="2444900" cy="898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sz="2000" b="0" i="1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>
                              <a:latin typeface="Cambria Math"/>
                            </a:rPr>
                            <m:t>+1)</m:t>
                          </m:r>
                        </m:sup>
                      </m:sSup>
                      <m:r>
                        <a:rPr lang="en-US" sz="20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000" b="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sz="2000" b="0" i="1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>
                              <a:latin typeface="Cambria Math"/>
                            </a:rPr>
                            <m:t>𝑓</m:t>
                          </m:r>
                          <m:r>
                            <a:rPr lang="en-US" sz="2000" b="0" i="1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54" y="2171700"/>
                <a:ext cx="2444900" cy="89838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/>
          <p:cNvSpPr txBox="1"/>
          <p:nvPr/>
        </p:nvSpPr>
        <p:spPr>
          <a:xfrm>
            <a:off x="5105399" y="1485900"/>
            <a:ext cx="3755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0513" indent="-290513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5)  Aggiornamento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della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stima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pesatura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della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stima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precedente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8" name="Ovale 17"/>
          <p:cNvSpPr/>
          <p:nvPr/>
        </p:nvSpPr>
        <p:spPr>
          <a:xfrm>
            <a:off x="990600" y="1619250"/>
            <a:ext cx="475268" cy="453750"/>
          </a:xfrm>
          <a:prstGeom prst="ellipse">
            <a:avLst/>
          </a:prstGeom>
          <a:solidFill>
            <a:srgbClr val="C000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D62F96AA-C0EC-40FC-965E-B7EABECA3E47}"/>
              </a:ext>
            </a:extLst>
          </p:cNvPr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59814"/>
            <a:ext cx="762000" cy="710254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D51C87B4-8B08-4057-9E7B-41A010C2C503}"/>
              </a:ext>
            </a:extLst>
          </p:cNvPr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485" y="2491687"/>
            <a:ext cx="757927" cy="1009908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</p:pic>
      <p:pic>
        <p:nvPicPr>
          <p:cNvPr id="23" name="Picture 15">
            <a:extLst>
              <a:ext uri="{FF2B5EF4-FFF2-40B4-BE49-F238E27FC236}">
                <a16:creationId xmlns:a16="http://schemas.microsoft.com/office/drawing/2014/main" id="{CC576174-DD4A-4A69-B780-76B4159BBBB4}"/>
              </a:ext>
            </a:extLst>
          </p:cNvPr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941" y="1610071"/>
            <a:ext cx="746271" cy="995680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</p:pic>
      <p:pic>
        <p:nvPicPr>
          <p:cNvPr id="24" name="Picture 5">
            <a:extLst>
              <a:ext uri="{FF2B5EF4-FFF2-40B4-BE49-F238E27FC236}">
                <a16:creationId xmlns:a16="http://schemas.microsoft.com/office/drawing/2014/main" id="{A4B5E139-AE1C-4059-A99A-5FB3C76C63D6}"/>
              </a:ext>
            </a:extLst>
          </p:cNvPr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52" y="1767510"/>
            <a:ext cx="764453" cy="763453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87FB07-0ACE-4CDE-B7F9-F64E334DA593}"/>
              </a:ext>
            </a:extLst>
          </p:cNvPr>
          <p:cNvCxnSpPr>
            <a:cxnSpLocks/>
          </p:cNvCxnSpPr>
          <p:nvPr/>
        </p:nvCxnSpPr>
        <p:spPr>
          <a:xfrm>
            <a:off x="4038600" y="1370068"/>
            <a:ext cx="76200" cy="34443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5EF19D-5A2E-4839-842A-2946463AD8D9}"/>
              </a:ext>
            </a:extLst>
          </p:cNvPr>
          <p:cNvCxnSpPr>
            <a:cxnSpLocks/>
          </p:cNvCxnSpPr>
          <p:nvPr/>
        </p:nvCxnSpPr>
        <p:spPr>
          <a:xfrm flipH="1">
            <a:off x="1465868" y="1181100"/>
            <a:ext cx="2039332" cy="43815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6E923E-0869-48D0-8855-AB7294B07D56}"/>
              </a:ext>
            </a:extLst>
          </p:cNvPr>
          <p:cNvCxnSpPr>
            <a:cxnSpLocks/>
          </p:cNvCxnSpPr>
          <p:nvPr/>
        </p:nvCxnSpPr>
        <p:spPr>
          <a:xfrm flipH="1" flipV="1">
            <a:off x="4038600" y="1978957"/>
            <a:ext cx="297341" cy="11684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608448-E2F9-483A-8306-23434655D506}"/>
              </a:ext>
            </a:extLst>
          </p:cNvPr>
          <p:cNvCxnSpPr>
            <a:cxnSpLocks/>
          </p:cNvCxnSpPr>
          <p:nvPr/>
        </p:nvCxnSpPr>
        <p:spPr>
          <a:xfrm flipV="1">
            <a:off x="2883412" y="2491687"/>
            <a:ext cx="221141" cy="36581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69D45E-7B0B-4A67-B31B-A83FC0B34E2B}"/>
              </a:ext>
            </a:extLst>
          </p:cNvPr>
          <p:cNvCxnSpPr>
            <a:cxnSpLocks/>
          </p:cNvCxnSpPr>
          <p:nvPr/>
        </p:nvCxnSpPr>
        <p:spPr>
          <a:xfrm flipV="1">
            <a:off x="880029" y="1921843"/>
            <a:ext cx="305317" cy="22739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5FDCC9-9643-4C84-8B7E-0EDF81BC15EE}"/>
              </a:ext>
            </a:extLst>
          </p:cNvPr>
          <p:cNvCxnSpPr/>
          <p:nvPr/>
        </p:nvCxnSpPr>
        <p:spPr>
          <a:xfrm>
            <a:off x="2440858" y="1215336"/>
            <a:ext cx="311376" cy="30320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17E96E-D2F6-4928-BCDF-805339495144}"/>
              </a:ext>
            </a:extLst>
          </p:cNvPr>
          <p:cNvCxnSpPr>
            <a:cxnSpLocks/>
          </p:cNvCxnSpPr>
          <p:nvPr/>
        </p:nvCxnSpPr>
        <p:spPr>
          <a:xfrm flipV="1">
            <a:off x="2440858" y="1215336"/>
            <a:ext cx="311376" cy="30320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6243027-05F8-434B-94C5-845FD635433D}"/>
              </a:ext>
            </a:extLst>
          </p:cNvPr>
          <p:cNvCxnSpPr/>
          <p:nvPr/>
        </p:nvCxnSpPr>
        <p:spPr>
          <a:xfrm>
            <a:off x="3913995" y="1383171"/>
            <a:ext cx="311376" cy="30320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CD8451-AFC2-4608-AD45-44BD78DE0C32}"/>
              </a:ext>
            </a:extLst>
          </p:cNvPr>
          <p:cNvCxnSpPr>
            <a:cxnSpLocks/>
          </p:cNvCxnSpPr>
          <p:nvPr/>
        </p:nvCxnSpPr>
        <p:spPr>
          <a:xfrm flipV="1">
            <a:off x="3913995" y="1383171"/>
            <a:ext cx="311376" cy="30320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6">
            <a:extLst>
              <a:ext uri="{FF2B5EF4-FFF2-40B4-BE49-F238E27FC236}">
                <a16:creationId xmlns:a16="http://schemas.microsoft.com/office/drawing/2014/main" id="{B7735845-456E-4623-AB26-76BC55BF1A56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1">
                <a:extLst>
                  <a:ext uri="{FF2B5EF4-FFF2-40B4-BE49-F238E27FC236}">
                    <a16:creationId xmlns:a16="http://schemas.microsoft.com/office/drawing/2014/main" id="{B81E1EFE-7A49-45AD-AA82-7D478318BAA2}"/>
                  </a:ext>
                </a:extLst>
              </p:cNvPr>
              <p:cNvSpPr txBox="1"/>
              <p:nvPr/>
            </p:nvSpPr>
            <p:spPr>
              <a:xfrm>
                <a:off x="6154724" y="3129398"/>
                <a:ext cx="2249334" cy="462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3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3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3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3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it-IT" sz="13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  <m:r>
                            <a:rPr lang="it-IT" sz="13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it-IT" sz="13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it-IT" sz="13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nary>
                      <m:r>
                        <a:rPr lang="it-IT" sz="13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𝑠𝑒𝑛𝑠𝑖𝑡𝑖𝑣𝑖𝑡𝑦</m:t>
                      </m:r>
                    </m:oMath>
                  </m:oMathPara>
                </a14:m>
                <a:endParaRPr lang="en-US" sz="1300" i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CasellaDiTesto 1">
                <a:extLst>
                  <a:ext uri="{FF2B5EF4-FFF2-40B4-BE49-F238E27FC236}">
                    <a16:creationId xmlns:a16="http://schemas.microsoft.com/office/drawing/2014/main" id="{B81E1EFE-7A49-45AD-AA82-7D478318B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724" y="3129398"/>
                <a:ext cx="2249334" cy="462178"/>
              </a:xfrm>
              <a:prstGeom prst="rect">
                <a:avLst/>
              </a:prstGeom>
              <a:blipFill>
                <a:blip r:embed="rId10"/>
                <a:stretch>
                  <a:fillRect l="-22493" t="-151316" b="-2197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>
            <a:extLst>
              <a:ext uri="{FF2B5EF4-FFF2-40B4-BE49-F238E27FC236}">
                <a16:creationId xmlns:a16="http://schemas.microsoft.com/office/drawing/2014/main" id="{82A4C414-1B30-4AC5-8997-7B22FBB1E77F}"/>
              </a:ext>
            </a:extLst>
          </p:cNvPr>
          <p:cNvSpPr/>
          <p:nvPr/>
        </p:nvSpPr>
        <p:spPr>
          <a:xfrm rot="16200000">
            <a:off x="7161670" y="2000908"/>
            <a:ext cx="235441" cy="2249334"/>
          </a:xfrm>
          <a:prstGeom prst="rightBrace">
            <a:avLst>
              <a:gd name="adj1" fmla="val 59435"/>
              <a:gd name="adj2" fmla="val 48726"/>
            </a:avLst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3152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31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Algoritmo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ML-EM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7560423D-883C-4B82-AA72-991DE29416DB}"/>
              </a:ext>
            </a:extLst>
          </p:cNvPr>
          <p:cNvSpPr>
            <a:spLocks/>
          </p:cNvSpPr>
          <p:nvPr/>
        </p:nvSpPr>
        <p:spPr bwMode="auto">
          <a:xfrm>
            <a:off x="5281612" y="2297112"/>
            <a:ext cx="2786063" cy="200025"/>
          </a:xfrm>
          <a:custGeom>
            <a:avLst/>
            <a:gdLst>
              <a:gd name="T0" fmla="*/ 1755 w 1755"/>
              <a:gd name="T1" fmla="*/ 126 h 126"/>
              <a:gd name="T2" fmla="*/ 0 w 1755"/>
              <a:gd name="T3" fmla="*/ 126 h 126"/>
              <a:gd name="T4" fmla="*/ 0 w 1755"/>
              <a:gd name="T5" fmla="*/ 0 h 126"/>
              <a:gd name="T6" fmla="*/ 239 w 1755"/>
              <a:gd name="T7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55" h="126">
                <a:moveTo>
                  <a:pt x="1755" y="126"/>
                </a:moveTo>
                <a:lnTo>
                  <a:pt x="0" y="126"/>
                </a:lnTo>
                <a:lnTo>
                  <a:pt x="0" y="0"/>
                </a:lnTo>
                <a:lnTo>
                  <a:pt x="239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34" name="Group 4">
            <a:extLst>
              <a:ext uri="{FF2B5EF4-FFF2-40B4-BE49-F238E27FC236}">
                <a16:creationId xmlns:a16="http://schemas.microsoft.com/office/drawing/2014/main" id="{1A1D2FCA-4D97-41E8-845F-194E38FF35AA}"/>
              </a:ext>
            </a:extLst>
          </p:cNvPr>
          <p:cNvGrpSpPr>
            <a:grpSpLocks/>
          </p:cNvGrpSpPr>
          <p:nvPr/>
        </p:nvGrpSpPr>
        <p:grpSpPr bwMode="auto">
          <a:xfrm>
            <a:off x="2606674" y="1471612"/>
            <a:ext cx="1314449" cy="312738"/>
            <a:chOff x="1433" y="1698"/>
            <a:chExt cx="828" cy="197"/>
          </a:xfrm>
          <a:effectLst/>
        </p:grpSpPr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2F5D28C9-D721-4EDF-AC6C-44AAC3168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" y="1698"/>
              <a:ext cx="807" cy="197"/>
            </a:xfrm>
            <a:prstGeom prst="ellipse">
              <a:avLst/>
            </a:prstGeom>
            <a:solidFill>
              <a:srgbClr val="CF1F11"/>
            </a:solidFill>
            <a:ln w="254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6" name="Rectangle 6">
              <a:extLst>
                <a:ext uri="{FF2B5EF4-FFF2-40B4-BE49-F238E27FC236}">
                  <a16:creationId xmlns:a16="http://schemas.microsoft.com/office/drawing/2014/main" id="{20E60B35-F936-4650-8E4C-1178171EC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" y="1727"/>
              <a:ext cx="726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1163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2325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35075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46238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034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606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178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750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it-IT" sz="1000" dirty="0">
                  <a:solidFill>
                    <a:srgbClr val="FFFFFF"/>
                  </a:solidFill>
                  <a:latin typeface="Monaco" charset="0"/>
                </a:rPr>
                <a:t>MEASUREMENT</a:t>
              </a:r>
            </a:p>
          </p:txBody>
        </p:sp>
      </p:grpSp>
      <p:sp>
        <p:nvSpPr>
          <p:cNvPr id="37" name="Line 7">
            <a:extLst>
              <a:ext uri="{FF2B5EF4-FFF2-40B4-BE49-F238E27FC236}">
                <a16:creationId xmlns:a16="http://schemas.microsoft.com/office/drawing/2014/main" id="{4D480F3A-A398-4D1F-84DE-80D359FCED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975" y="1655762"/>
            <a:ext cx="409575" cy="11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8" name="Freeform 8">
            <a:extLst>
              <a:ext uri="{FF2B5EF4-FFF2-40B4-BE49-F238E27FC236}">
                <a16:creationId xmlns:a16="http://schemas.microsoft.com/office/drawing/2014/main" id="{D60F1C1C-DE28-48E3-94AD-9071278E4516}"/>
              </a:ext>
            </a:extLst>
          </p:cNvPr>
          <p:cNvSpPr>
            <a:spLocks/>
          </p:cNvSpPr>
          <p:nvPr/>
        </p:nvSpPr>
        <p:spPr bwMode="auto">
          <a:xfrm>
            <a:off x="3894137" y="2117725"/>
            <a:ext cx="925513" cy="800100"/>
          </a:xfrm>
          <a:custGeom>
            <a:avLst/>
            <a:gdLst>
              <a:gd name="T0" fmla="*/ 583 w 583"/>
              <a:gd name="T1" fmla="*/ 504 h 504"/>
              <a:gd name="T2" fmla="*/ 0 w 583"/>
              <a:gd name="T3" fmla="*/ 504 h 504"/>
              <a:gd name="T4" fmla="*/ 0 w 583"/>
              <a:gd name="T5" fmla="*/ 7 h 504"/>
              <a:gd name="T6" fmla="*/ 252 w 583"/>
              <a:gd name="T7" fmla="*/ 0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3" h="504">
                <a:moveTo>
                  <a:pt x="583" y="504"/>
                </a:moveTo>
                <a:lnTo>
                  <a:pt x="0" y="504"/>
                </a:lnTo>
                <a:lnTo>
                  <a:pt x="0" y="7"/>
                </a:lnTo>
                <a:lnTo>
                  <a:pt x="252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pic>
        <p:nvPicPr>
          <p:cNvPr id="39" name="Picture 9">
            <a:extLst>
              <a:ext uri="{FF2B5EF4-FFF2-40B4-BE49-F238E27FC236}">
                <a16:creationId xmlns:a16="http://schemas.microsoft.com/office/drawing/2014/main" id="{E38DD904-AA3D-4AF1-8830-3975BC36138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2" y="1089025"/>
            <a:ext cx="1212850" cy="1616075"/>
          </a:xfrm>
          <a:prstGeom prst="rect">
            <a:avLst/>
          </a:prstGeom>
          <a:noFill/>
          <a:ln w="127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</p:pic>
      <p:sp>
        <p:nvSpPr>
          <p:cNvPr id="40" name="Line 10">
            <a:extLst>
              <a:ext uri="{FF2B5EF4-FFF2-40B4-BE49-F238E27FC236}">
                <a16:creationId xmlns:a16="http://schemas.microsoft.com/office/drawing/2014/main" id="{FD46BF96-FAB4-446C-B623-5037FC84F6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20937" y="1804987"/>
            <a:ext cx="455613" cy="2571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41" name="Group 11">
            <a:extLst>
              <a:ext uri="{FF2B5EF4-FFF2-40B4-BE49-F238E27FC236}">
                <a16:creationId xmlns:a16="http://schemas.microsoft.com/office/drawing/2014/main" id="{774DCA8D-138B-4C55-A3A0-5128AED3DE05}"/>
              </a:ext>
            </a:extLst>
          </p:cNvPr>
          <p:cNvGrpSpPr>
            <a:grpSpLocks/>
          </p:cNvGrpSpPr>
          <p:nvPr/>
        </p:nvGrpSpPr>
        <p:grpSpPr bwMode="auto">
          <a:xfrm>
            <a:off x="1054100" y="2535237"/>
            <a:ext cx="2528887" cy="1843088"/>
            <a:chOff x="455" y="2368"/>
            <a:chExt cx="1593" cy="1161"/>
          </a:xfrm>
          <a:effectLst/>
        </p:grpSpPr>
        <p:sp>
          <p:nvSpPr>
            <p:cNvPr id="42" name="Line 12">
              <a:extLst>
                <a:ext uri="{FF2B5EF4-FFF2-40B4-BE49-F238E27FC236}">
                  <a16:creationId xmlns:a16="http://schemas.microsoft.com/office/drawing/2014/main" id="{6BAF9B7F-BD23-4A6A-96B6-BCD10CA59B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0" y="2368"/>
              <a:ext cx="738" cy="139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 dirty="0"/>
            </a:p>
          </p:txBody>
        </p:sp>
        <p:sp>
          <p:nvSpPr>
            <p:cNvPr id="43" name="Rectangle 13">
              <a:extLst>
                <a:ext uri="{FF2B5EF4-FFF2-40B4-BE49-F238E27FC236}">
                  <a16:creationId xmlns:a16="http://schemas.microsoft.com/office/drawing/2014/main" id="{29883BA7-6D7F-45C3-9E60-4F60684F0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2501"/>
              <a:ext cx="780" cy="1028"/>
            </a:xfrm>
            <a:prstGeom prst="rect">
              <a:avLst/>
            </a:prstGeom>
            <a:gradFill rotWithShape="0">
              <a:gsLst>
                <a:gs pos="0">
                  <a:srgbClr val="969696">
                    <a:gamma/>
                    <a:shade val="46275"/>
                    <a:invGamma/>
                  </a:srgbClr>
                </a:gs>
                <a:gs pos="50000">
                  <a:srgbClr val="969696"/>
                </a:gs>
                <a:gs pos="100000">
                  <a:srgbClr val="969696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 dirty="0"/>
            </a:p>
          </p:txBody>
        </p:sp>
      </p:grpSp>
      <p:grpSp>
        <p:nvGrpSpPr>
          <p:cNvPr id="44" name="Group 14">
            <a:extLst>
              <a:ext uri="{FF2B5EF4-FFF2-40B4-BE49-F238E27FC236}">
                <a16:creationId xmlns:a16="http://schemas.microsoft.com/office/drawing/2014/main" id="{DA5E2E2F-4835-4429-A0F2-9E4404BC5B7A}"/>
              </a:ext>
            </a:extLst>
          </p:cNvPr>
          <p:cNvGrpSpPr>
            <a:grpSpLocks/>
          </p:cNvGrpSpPr>
          <p:nvPr/>
        </p:nvGrpSpPr>
        <p:grpSpPr bwMode="auto">
          <a:xfrm>
            <a:off x="4814094" y="2721291"/>
            <a:ext cx="1265237" cy="303212"/>
            <a:chOff x="3128" y="2598"/>
            <a:chExt cx="797" cy="191"/>
          </a:xfrm>
          <a:noFill/>
          <a:effectLst/>
        </p:grpSpPr>
        <p:sp>
          <p:nvSpPr>
            <p:cNvPr id="45" name="Rectangle 15">
              <a:extLst>
                <a:ext uri="{FF2B5EF4-FFF2-40B4-BE49-F238E27FC236}">
                  <a16:creationId xmlns:a16="http://schemas.microsoft.com/office/drawing/2014/main" id="{46CC853A-6265-47CA-B83C-90613FB95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" y="2598"/>
              <a:ext cx="797" cy="19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dirty="0"/>
            </a:p>
          </p:txBody>
        </p:sp>
        <p:sp>
          <p:nvSpPr>
            <p:cNvPr id="46" name="Rectangle 16">
              <a:extLst>
                <a:ext uri="{FF2B5EF4-FFF2-40B4-BE49-F238E27FC236}">
                  <a16:creationId xmlns:a16="http://schemas.microsoft.com/office/drawing/2014/main" id="{39EA487F-1E8F-4175-8CE5-7EBDC3D33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2617"/>
              <a:ext cx="730" cy="14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1163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2325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35075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46238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034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606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178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750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it-IT" sz="1000" dirty="0">
                  <a:latin typeface="Monaco" charset="0"/>
                </a:rPr>
                <a:t>REPROJECTION</a:t>
              </a:r>
            </a:p>
          </p:txBody>
        </p:sp>
      </p:grpSp>
      <p:grpSp>
        <p:nvGrpSpPr>
          <p:cNvPr id="47" name="Group 17">
            <a:extLst>
              <a:ext uri="{FF2B5EF4-FFF2-40B4-BE49-F238E27FC236}">
                <a16:creationId xmlns:a16="http://schemas.microsoft.com/office/drawing/2014/main" id="{0F2BFE91-7116-416A-B54B-09A4AB8FDC46}"/>
              </a:ext>
            </a:extLst>
          </p:cNvPr>
          <p:cNvGrpSpPr>
            <a:grpSpLocks/>
          </p:cNvGrpSpPr>
          <p:nvPr/>
        </p:nvGrpSpPr>
        <p:grpSpPr bwMode="auto">
          <a:xfrm>
            <a:off x="4303712" y="1581150"/>
            <a:ext cx="1057275" cy="652462"/>
            <a:chOff x="2422" y="1761"/>
            <a:chExt cx="666" cy="411"/>
          </a:xfrm>
          <a:effectLst/>
        </p:grpSpPr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1314F4DD-5D7D-40D9-9AFB-41071C82E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2" y="1761"/>
              <a:ext cx="583" cy="411"/>
            </a:xfrm>
            <a:custGeom>
              <a:avLst/>
              <a:gdLst>
                <a:gd name="T0" fmla="*/ 0 w 758"/>
                <a:gd name="T1" fmla="*/ 215 h 534"/>
                <a:gd name="T2" fmla="*/ 0 w 758"/>
                <a:gd name="T3" fmla="*/ 0 h 534"/>
                <a:gd name="T4" fmla="*/ 757 w 758"/>
                <a:gd name="T5" fmla="*/ 168 h 534"/>
                <a:gd name="T6" fmla="*/ 757 w 758"/>
                <a:gd name="T7" fmla="*/ 393 h 534"/>
                <a:gd name="T8" fmla="*/ 0 w 758"/>
                <a:gd name="T9" fmla="*/ 533 h 534"/>
                <a:gd name="T10" fmla="*/ 0 w 758"/>
                <a:gd name="T11" fmla="*/ 318 h 534"/>
                <a:gd name="T12" fmla="*/ 231 w 758"/>
                <a:gd name="T13" fmla="*/ 271 h 534"/>
                <a:gd name="T14" fmla="*/ 0 w 758"/>
                <a:gd name="T15" fmla="*/ 215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8" h="534">
                  <a:moveTo>
                    <a:pt x="0" y="215"/>
                  </a:moveTo>
                  <a:lnTo>
                    <a:pt x="0" y="0"/>
                  </a:lnTo>
                  <a:lnTo>
                    <a:pt x="757" y="168"/>
                  </a:lnTo>
                  <a:lnTo>
                    <a:pt x="757" y="393"/>
                  </a:lnTo>
                  <a:lnTo>
                    <a:pt x="0" y="533"/>
                  </a:lnTo>
                  <a:lnTo>
                    <a:pt x="0" y="318"/>
                  </a:lnTo>
                  <a:lnTo>
                    <a:pt x="231" y="271"/>
                  </a:lnTo>
                  <a:lnTo>
                    <a:pt x="0" y="215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49" name="Rectangle 19">
              <a:extLst>
                <a:ext uri="{FF2B5EF4-FFF2-40B4-BE49-F238E27FC236}">
                  <a16:creationId xmlns:a16="http://schemas.microsoft.com/office/drawing/2014/main" id="{7E58CEF2-D5F7-4D68-8413-4B653135C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0" y="1908"/>
              <a:ext cx="508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6F4F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1163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2325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35075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46238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034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606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178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750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it-IT" sz="1000" dirty="0">
                  <a:latin typeface="Monaco" charset="0"/>
                </a:rPr>
                <a:t>COMPARE</a:t>
              </a:r>
            </a:p>
          </p:txBody>
        </p:sp>
      </p:grpSp>
      <p:sp>
        <p:nvSpPr>
          <p:cNvPr id="50" name="Line 20">
            <a:extLst>
              <a:ext uri="{FF2B5EF4-FFF2-40B4-BE49-F238E27FC236}">
                <a16:creationId xmlns:a16="http://schemas.microsoft.com/office/drawing/2014/main" id="{1EC3B11A-707D-4694-885E-8FEE051D51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6687" y="1871662"/>
            <a:ext cx="419100" cy="11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51" name="Group 21">
            <a:extLst>
              <a:ext uri="{FF2B5EF4-FFF2-40B4-BE49-F238E27FC236}">
                <a16:creationId xmlns:a16="http://schemas.microsoft.com/office/drawing/2014/main" id="{555F72A3-DFB3-4EB7-85CF-8F630AF38D54}"/>
              </a:ext>
            </a:extLst>
          </p:cNvPr>
          <p:cNvGrpSpPr>
            <a:grpSpLocks/>
          </p:cNvGrpSpPr>
          <p:nvPr/>
        </p:nvGrpSpPr>
        <p:grpSpPr bwMode="auto">
          <a:xfrm>
            <a:off x="5662612" y="1735137"/>
            <a:ext cx="904875" cy="661988"/>
            <a:chOff x="3418" y="1850"/>
            <a:chExt cx="570" cy="417"/>
          </a:xfrm>
          <a:effectLst/>
        </p:grpSpPr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33326890-6246-4348-889D-9E1F8A10E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8" y="1850"/>
              <a:ext cx="560" cy="417"/>
            </a:xfrm>
            <a:custGeom>
              <a:avLst/>
              <a:gdLst>
                <a:gd name="T0" fmla="*/ 0 w 728"/>
                <a:gd name="T1" fmla="*/ 225 h 543"/>
                <a:gd name="T2" fmla="*/ 0 w 728"/>
                <a:gd name="T3" fmla="*/ 0 h 543"/>
                <a:gd name="T4" fmla="*/ 727 w 728"/>
                <a:gd name="T5" fmla="*/ 168 h 543"/>
                <a:gd name="T6" fmla="*/ 727 w 728"/>
                <a:gd name="T7" fmla="*/ 393 h 543"/>
                <a:gd name="T8" fmla="*/ 0 w 728"/>
                <a:gd name="T9" fmla="*/ 542 h 543"/>
                <a:gd name="T10" fmla="*/ 0 w 728"/>
                <a:gd name="T11" fmla="*/ 327 h 543"/>
                <a:gd name="T12" fmla="*/ 221 w 728"/>
                <a:gd name="T13" fmla="*/ 280 h 543"/>
                <a:gd name="T14" fmla="*/ 0 w 728"/>
                <a:gd name="T15" fmla="*/ 21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8" h="543">
                  <a:moveTo>
                    <a:pt x="0" y="225"/>
                  </a:moveTo>
                  <a:lnTo>
                    <a:pt x="0" y="0"/>
                  </a:lnTo>
                  <a:lnTo>
                    <a:pt x="727" y="168"/>
                  </a:lnTo>
                  <a:lnTo>
                    <a:pt x="727" y="393"/>
                  </a:lnTo>
                  <a:lnTo>
                    <a:pt x="0" y="542"/>
                  </a:lnTo>
                  <a:lnTo>
                    <a:pt x="0" y="327"/>
                  </a:lnTo>
                  <a:lnTo>
                    <a:pt x="221" y="280"/>
                  </a:lnTo>
                  <a:lnTo>
                    <a:pt x="0" y="215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53" name="Rectangle 23">
              <a:extLst>
                <a:ext uri="{FF2B5EF4-FFF2-40B4-BE49-F238E27FC236}">
                  <a16:creationId xmlns:a16="http://schemas.microsoft.com/office/drawing/2014/main" id="{0C7E4838-A13B-433C-91D6-3335EF887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1983"/>
              <a:ext cx="428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6F4F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1163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2325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35075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46238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034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606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178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750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it-IT" sz="1000">
                  <a:latin typeface="Monaco" charset="0"/>
                </a:rPr>
                <a:t>UPDATE</a:t>
              </a:r>
            </a:p>
          </p:txBody>
        </p:sp>
      </p:grpSp>
      <p:sp>
        <p:nvSpPr>
          <p:cNvPr id="54" name="Line 24">
            <a:extLst>
              <a:ext uri="{FF2B5EF4-FFF2-40B4-BE49-F238E27FC236}">
                <a16:creationId xmlns:a16="http://schemas.microsoft.com/office/drawing/2014/main" id="{9FF25A8A-D720-4BAE-B9AC-BB191AD153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5262" y="2066925"/>
            <a:ext cx="420688" cy="1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55" name="Group 25">
            <a:extLst>
              <a:ext uri="{FF2B5EF4-FFF2-40B4-BE49-F238E27FC236}">
                <a16:creationId xmlns:a16="http://schemas.microsoft.com/office/drawing/2014/main" id="{BDE618EC-0904-4773-85D5-FAC3A34AA8EF}"/>
              </a:ext>
            </a:extLst>
          </p:cNvPr>
          <p:cNvGrpSpPr>
            <a:grpSpLocks/>
          </p:cNvGrpSpPr>
          <p:nvPr/>
        </p:nvGrpSpPr>
        <p:grpSpPr bwMode="auto">
          <a:xfrm>
            <a:off x="6978645" y="1936750"/>
            <a:ext cx="698499" cy="360362"/>
            <a:chOff x="4756" y="2038"/>
            <a:chExt cx="440" cy="227"/>
          </a:xfrm>
          <a:effectLst/>
        </p:grpSpPr>
        <p:sp>
          <p:nvSpPr>
            <p:cNvPr id="56" name="Oval 26">
              <a:extLst>
                <a:ext uri="{FF2B5EF4-FFF2-40B4-BE49-F238E27FC236}">
                  <a16:creationId xmlns:a16="http://schemas.microsoft.com/office/drawing/2014/main" id="{FDA6CB78-FE56-40AA-9DB6-34EFFB112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6" y="2038"/>
              <a:ext cx="435" cy="227"/>
            </a:xfrm>
            <a:prstGeom prst="ellipse">
              <a:avLst/>
            </a:prstGeom>
            <a:solidFill>
              <a:srgbClr val="CF1F11"/>
            </a:solidFill>
            <a:ln w="254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7" name="Rectangle 27">
              <a:extLst>
                <a:ext uri="{FF2B5EF4-FFF2-40B4-BE49-F238E27FC236}">
                  <a16:creationId xmlns:a16="http://schemas.microsoft.com/office/drawing/2014/main" id="{CA064C58-6C76-4B19-A7DC-255766B1B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3" y="2075"/>
              <a:ext cx="393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1163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2325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35075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46238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034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606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178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750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it-IT" sz="1000" dirty="0">
                  <a:solidFill>
                    <a:srgbClr val="FFFFFF"/>
                  </a:solidFill>
                  <a:latin typeface="Monaco" charset="0"/>
                </a:rPr>
                <a:t>RECON</a:t>
              </a:r>
            </a:p>
          </p:txBody>
        </p:sp>
      </p:grpSp>
      <p:sp>
        <p:nvSpPr>
          <p:cNvPr id="58" name="Freeform 28">
            <a:extLst>
              <a:ext uri="{FF2B5EF4-FFF2-40B4-BE49-F238E27FC236}">
                <a16:creationId xmlns:a16="http://schemas.microsoft.com/office/drawing/2014/main" id="{59CE1494-330C-4099-95CB-4B5476C32623}"/>
              </a:ext>
            </a:extLst>
          </p:cNvPr>
          <p:cNvSpPr>
            <a:spLocks/>
          </p:cNvSpPr>
          <p:nvPr/>
        </p:nvSpPr>
        <p:spPr bwMode="auto">
          <a:xfrm>
            <a:off x="6102350" y="2097087"/>
            <a:ext cx="1974850" cy="809625"/>
          </a:xfrm>
          <a:custGeom>
            <a:avLst/>
            <a:gdLst>
              <a:gd name="T0" fmla="*/ 993 w 1244"/>
              <a:gd name="T1" fmla="*/ 0 h 510"/>
              <a:gd name="T2" fmla="*/ 1244 w 1244"/>
              <a:gd name="T3" fmla="*/ 0 h 510"/>
              <a:gd name="T4" fmla="*/ 1244 w 1244"/>
              <a:gd name="T5" fmla="*/ 510 h 510"/>
              <a:gd name="T6" fmla="*/ 0 w 1244"/>
              <a:gd name="T7" fmla="*/ 510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4" h="510">
                <a:moveTo>
                  <a:pt x="993" y="0"/>
                </a:moveTo>
                <a:lnTo>
                  <a:pt x="1244" y="0"/>
                </a:lnTo>
                <a:lnTo>
                  <a:pt x="1244" y="510"/>
                </a:lnTo>
                <a:lnTo>
                  <a:pt x="0" y="51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59" name="Group 29">
            <a:extLst>
              <a:ext uri="{FF2B5EF4-FFF2-40B4-BE49-F238E27FC236}">
                <a16:creationId xmlns:a16="http://schemas.microsoft.com/office/drawing/2014/main" id="{0B517364-0FB4-459B-9B45-EA7EC24EBCEE}"/>
              </a:ext>
            </a:extLst>
          </p:cNvPr>
          <p:cNvGrpSpPr>
            <a:grpSpLocks/>
          </p:cNvGrpSpPr>
          <p:nvPr/>
        </p:nvGrpSpPr>
        <p:grpSpPr bwMode="auto">
          <a:xfrm>
            <a:off x="6764337" y="2338387"/>
            <a:ext cx="1219200" cy="1944688"/>
            <a:chOff x="4052" y="2244"/>
            <a:chExt cx="768" cy="1225"/>
          </a:xfrm>
          <a:effectLst/>
        </p:grpSpPr>
        <p:grpSp>
          <p:nvGrpSpPr>
            <p:cNvPr id="60" name="Group 30">
              <a:extLst>
                <a:ext uri="{FF2B5EF4-FFF2-40B4-BE49-F238E27FC236}">
                  <a16:creationId xmlns:a16="http://schemas.microsoft.com/office/drawing/2014/main" id="{DC0BEEFF-DFD0-441F-8CE8-C8C14466F6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2" y="2701"/>
              <a:ext cx="768" cy="768"/>
              <a:chOff x="4508" y="2396"/>
              <a:chExt cx="851" cy="851"/>
            </a:xfrm>
          </p:grpSpPr>
          <p:sp>
            <p:nvSpPr>
              <p:cNvPr id="62" name="Rectangle 31">
                <a:extLst>
                  <a:ext uri="{FF2B5EF4-FFF2-40B4-BE49-F238E27FC236}">
                    <a16:creationId xmlns:a16="http://schemas.microsoft.com/office/drawing/2014/main" id="{9DE067EE-E8E5-4E7B-A39F-4477542B5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8" y="2396"/>
                <a:ext cx="845" cy="845"/>
              </a:xfrm>
              <a:prstGeom prst="rect">
                <a:avLst/>
              </a:prstGeom>
              <a:solidFill>
                <a:srgbClr val="080808"/>
              </a:solidFill>
              <a:ln w="12700">
                <a:solidFill>
                  <a:schemeClr val="tx2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63" name="Oval 32">
                <a:extLst>
                  <a:ext uri="{FF2B5EF4-FFF2-40B4-BE49-F238E27FC236}">
                    <a16:creationId xmlns:a16="http://schemas.microsoft.com/office/drawing/2014/main" id="{C10A7908-6205-4C1F-AC9F-BA7F91877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400"/>
                <a:ext cx="847" cy="847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sp>
          <p:nvSpPr>
            <p:cNvPr id="61" name="Line 33">
              <a:extLst>
                <a:ext uri="{FF2B5EF4-FFF2-40B4-BE49-F238E27FC236}">
                  <a16:creationId xmlns:a16="http://schemas.microsoft.com/office/drawing/2014/main" id="{3B710C5F-7AAD-451B-B20C-A5081E1859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88" y="2244"/>
              <a:ext cx="19" cy="589"/>
            </a:xfrm>
            <a:prstGeom prst="line">
              <a:avLst/>
            </a:prstGeom>
            <a:noFill/>
            <a:ln w="12700">
              <a:solidFill>
                <a:schemeClr val="tx2">
                  <a:lumMod val="7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64" name="Group 34">
            <a:extLst>
              <a:ext uri="{FF2B5EF4-FFF2-40B4-BE49-F238E27FC236}">
                <a16:creationId xmlns:a16="http://schemas.microsoft.com/office/drawing/2014/main" id="{20355FC5-F733-4804-BB0C-BF89BAE96A2A}"/>
              </a:ext>
            </a:extLst>
          </p:cNvPr>
          <p:cNvGrpSpPr>
            <a:grpSpLocks/>
          </p:cNvGrpSpPr>
          <p:nvPr/>
        </p:nvGrpSpPr>
        <p:grpSpPr bwMode="auto">
          <a:xfrm>
            <a:off x="1535112" y="2746375"/>
            <a:ext cx="5957888" cy="1893887"/>
            <a:chOff x="758" y="2501"/>
            <a:chExt cx="3753" cy="1193"/>
          </a:xfrm>
          <a:effectLst/>
        </p:grpSpPr>
        <p:pic>
          <p:nvPicPr>
            <p:cNvPr id="65" name="Picture 35">
              <a:extLst>
                <a:ext uri="{FF2B5EF4-FFF2-40B4-BE49-F238E27FC236}">
                  <a16:creationId xmlns:a16="http://schemas.microsoft.com/office/drawing/2014/main" id="{21404CF2-FDD8-463B-97B1-16E61F67C5B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" y="2867"/>
              <a:ext cx="763" cy="763"/>
            </a:xfrm>
            <a:prstGeom prst="rect">
              <a:avLst/>
            </a:prstGeom>
            <a:noFill/>
            <a:ln w="12700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36">
              <a:extLst>
                <a:ext uri="{FF2B5EF4-FFF2-40B4-BE49-F238E27FC236}">
                  <a16:creationId xmlns:a16="http://schemas.microsoft.com/office/drawing/2014/main" id="{A896B96E-1D1A-48E0-9175-C75E1B86189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" y="2677"/>
              <a:ext cx="764" cy="1017"/>
            </a:xfrm>
            <a:prstGeom prst="rect">
              <a:avLst/>
            </a:prstGeom>
            <a:noFill/>
            <a:ln w="12700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Line 37">
              <a:extLst>
                <a:ext uri="{FF2B5EF4-FFF2-40B4-BE49-F238E27FC236}">
                  <a16:creationId xmlns:a16="http://schemas.microsoft.com/office/drawing/2014/main" id="{B8338823-ABFB-4B3B-932D-83A8D38D03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2" y="2501"/>
              <a:ext cx="476" cy="167"/>
            </a:xfrm>
            <a:prstGeom prst="line">
              <a:avLst/>
            </a:prstGeom>
            <a:noFill/>
            <a:ln w="12700">
              <a:solidFill>
                <a:schemeClr val="tx2">
                  <a:lumMod val="7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68" name="Group 38">
            <a:extLst>
              <a:ext uri="{FF2B5EF4-FFF2-40B4-BE49-F238E27FC236}">
                <a16:creationId xmlns:a16="http://schemas.microsoft.com/office/drawing/2014/main" id="{CCF4D9F6-EAB8-4FA6-BF19-FFC1BF968229}"/>
              </a:ext>
            </a:extLst>
          </p:cNvPr>
          <p:cNvGrpSpPr>
            <a:grpSpLocks/>
          </p:cNvGrpSpPr>
          <p:nvPr/>
        </p:nvGrpSpPr>
        <p:grpSpPr bwMode="auto">
          <a:xfrm>
            <a:off x="2292350" y="2289175"/>
            <a:ext cx="4857750" cy="2559050"/>
            <a:chOff x="1235" y="2213"/>
            <a:chExt cx="3060" cy="1612"/>
          </a:xfrm>
          <a:effectLst/>
        </p:grpSpPr>
        <p:pic>
          <p:nvPicPr>
            <p:cNvPr id="69" name="Picture 39">
              <a:extLst>
                <a:ext uri="{FF2B5EF4-FFF2-40B4-BE49-F238E27FC236}">
                  <a16:creationId xmlns:a16="http://schemas.microsoft.com/office/drawing/2014/main" id="{837C8B28-7D53-4678-93C6-20140F55422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5" y="2807"/>
              <a:ext cx="764" cy="1018"/>
            </a:xfrm>
            <a:prstGeom prst="rect">
              <a:avLst/>
            </a:prstGeom>
            <a:noFill/>
            <a:ln w="12700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40">
              <a:extLst>
                <a:ext uri="{FF2B5EF4-FFF2-40B4-BE49-F238E27FC236}">
                  <a16:creationId xmlns:a16="http://schemas.microsoft.com/office/drawing/2014/main" id="{8550D832-4387-4E64-8FBA-7033B44CD00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2" y="3021"/>
              <a:ext cx="764" cy="764"/>
            </a:xfrm>
            <a:prstGeom prst="rect">
              <a:avLst/>
            </a:prstGeom>
            <a:noFill/>
            <a:ln w="12700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" name="Line 41">
              <a:extLst>
                <a:ext uri="{FF2B5EF4-FFF2-40B4-BE49-F238E27FC236}">
                  <a16:creationId xmlns:a16="http://schemas.microsoft.com/office/drawing/2014/main" id="{93355B93-4501-46D8-882A-D661184617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8" y="2213"/>
              <a:ext cx="527" cy="814"/>
            </a:xfrm>
            <a:prstGeom prst="line">
              <a:avLst/>
            </a:prstGeom>
            <a:noFill/>
            <a:ln w="12700">
              <a:solidFill>
                <a:schemeClr val="tx2">
                  <a:lumMod val="7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74" name="Group 47">
            <a:extLst>
              <a:ext uri="{FF2B5EF4-FFF2-40B4-BE49-F238E27FC236}">
                <a16:creationId xmlns:a16="http://schemas.microsoft.com/office/drawing/2014/main" id="{B3E294A4-10D2-4C08-A2A6-60B27FADA9A2}"/>
              </a:ext>
            </a:extLst>
          </p:cNvPr>
          <p:cNvGrpSpPr>
            <a:grpSpLocks/>
          </p:cNvGrpSpPr>
          <p:nvPr/>
        </p:nvGrpSpPr>
        <p:grpSpPr bwMode="auto">
          <a:xfrm>
            <a:off x="3117850" y="2251075"/>
            <a:ext cx="3979863" cy="3009900"/>
            <a:chOff x="1755" y="2189"/>
            <a:chExt cx="2507" cy="1896"/>
          </a:xfrm>
        </p:grpSpPr>
        <p:pic>
          <p:nvPicPr>
            <p:cNvPr id="75" name="Picture 48">
              <a:extLst>
                <a:ext uri="{FF2B5EF4-FFF2-40B4-BE49-F238E27FC236}">
                  <a16:creationId xmlns:a16="http://schemas.microsoft.com/office/drawing/2014/main" id="{86023321-6C2E-40AC-A0E4-1C4BBE0676D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5" y="3067"/>
              <a:ext cx="763" cy="1018"/>
            </a:xfrm>
            <a:prstGeom prst="rect">
              <a:avLst/>
            </a:prstGeom>
            <a:noFill/>
            <a:ln w="12700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49">
              <a:extLst>
                <a:ext uri="{FF2B5EF4-FFF2-40B4-BE49-F238E27FC236}">
                  <a16:creationId xmlns:a16="http://schemas.microsoft.com/office/drawing/2014/main" id="{0BEF2C43-9396-414F-9DF1-92AA9210962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1" y="3143"/>
              <a:ext cx="764" cy="763"/>
            </a:xfrm>
            <a:prstGeom prst="rect">
              <a:avLst/>
            </a:prstGeom>
            <a:noFill/>
            <a:ln w="12700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7" name="Line 50">
              <a:extLst>
                <a:ext uri="{FF2B5EF4-FFF2-40B4-BE49-F238E27FC236}">
                  <a16:creationId xmlns:a16="http://schemas.microsoft.com/office/drawing/2014/main" id="{DBCDDC14-4354-497F-B23C-098E5E14CB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7" y="2701"/>
              <a:ext cx="161" cy="259"/>
            </a:xfrm>
            <a:prstGeom prst="line">
              <a:avLst/>
            </a:prstGeom>
            <a:noFill/>
            <a:ln w="12700">
              <a:solidFill>
                <a:schemeClr val="tx2">
                  <a:lumMod val="7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8" name="Line 51">
              <a:extLst>
                <a:ext uri="{FF2B5EF4-FFF2-40B4-BE49-F238E27FC236}">
                  <a16:creationId xmlns:a16="http://schemas.microsoft.com/office/drawing/2014/main" id="{6436C368-3879-4DF8-A498-23626F6199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7" y="2189"/>
              <a:ext cx="1235" cy="971"/>
            </a:xfrm>
            <a:prstGeom prst="line">
              <a:avLst/>
            </a:prstGeom>
            <a:noFill/>
            <a:ln w="12700">
              <a:solidFill>
                <a:schemeClr val="tx2">
                  <a:lumMod val="7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72" name="CasellaDiTesto 6">
            <a:extLst>
              <a:ext uri="{FF2B5EF4-FFF2-40B4-BE49-F238E27FC236}">
                <a16:creationId xmlns:a16="http://schemas.microsoft.com/office/drawing/2014/main" id="{33E44C60-2B84-4BFA-B5FA-992ADECE9C85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21419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32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Algoritmo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ML-EM: </a:t>
            </a:r>
            <a:r>
              <a:rPr lang="en-US" sz="3000" i="1" dirty="0" err="1">
                <a:solidFill>
                  <a:schemeClr val="tx2">
                    <a:lumMod val="75000"/>
                  </a:schemeClr>
                </a:solidFill>
              </a:rPr>
              <a:t>numero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di </a:t>
            </a:r>
            <a:r>
              <a:rPr lang="en-US" sz="3000" i="1" dirty="0" err="1">
                <a:solidFill>
                  <a:schemeClr val="tx2">
                    <a:lumMod val="75000"/>
                  </a:schemeClr>
                </a:solidFill>
              </a:rPr>
              <a:t>iterazioni</a:t>
            </a:r>
            <a:endParaRPr lang="en-US" sz="30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Y:\Documenti\INSEGNAMENTO\LezioneMLEM\presentazione\images\MLEM_iterations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08333"/>
            <a:ext cx="3886203" cy="415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578427" y="1363745"/>
            <a:ext cx="406977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arenR"/>
            </a:pPr>
            <a:r>
              <a:rPr lang="en-US" sz="1500" b="1" dirty="0" err="1">
                <a:solidFill>
                  <a:srgbClr val="C00000"/>
                </a:solidFill>
              </a:rPr>
              <a:t>Convergenza</a:t>
            </a:r>
            <a:r>
              <a:rPr lang="en-US" sz="1500" b="1" dirty="0">
                <a:solidFill>
                  <a:srgbClr val="C00000"/>
                </a:solidFill>
              </a:rPr>
              <a:t> </a:t>
            </a:r>
            <a:r>
              <a:rPr lang="en-US" sz="1500" b="1" dirty="0" err="1">
                <a:solidFill>
                  <a:srgbClr val="C00000"/>
                </a:solidFill>
              </a:rPr>
              <a:t>garantita</a:t>
            </a:r>
            <a:r>
              <a:rPr lang="en-US" sz="1500" b="1" dirty="0">
                <a:solidFill>
                  <a:srgbClr val="C00000"/>
                </a:solidFill>
              </a:rPr>
              <a:t> e </a:t>
            </a:r>
            <a:r>
              <a:rPr lang="en-US" sz="1500" b="1" dirty="0" err="1">
                <a:solidFill>
                  <a:srgbClr val="C00000"/>
                </a:solidFill>
              </a:rPr>
              <a:t>predicibile</a:t>
            </a:r>
            <a:r>
              <a:rPr lang="en-US" sz="1500" b="1" dirty="0">
                <a:solidFill>
                  <a:srgbClr val="C00000"/>
                </a:solidFill>
              </a:rPr>
              <a:t> ma </a:t>
            </a:r>
            <a:r>
              <a:rPr lang="en-US" sz="1500" b="1" dirty="0" err="1">
                <a:solidFill>
                  <a:srgbClr val="C00000"/>
                </a:solidFill>
              </a:rPr>
              <a:t>lenta</a:t>
            </a:r>
            <a:endParaRPr lang="en-US" sz="1500" b="1" dirty="0">
              <a:solidFill>
                <a:srgbClr val="C00000"/>
              </a:solidFill>
            </a:endParaRPr>
          </a:p>
          <a:p>
            <a:pPr marL="449263" lvl="1" indent="-168275" algn="just">
              <a:buFont typeface="Arial" pitchFamily="34" charset="0"/>
              <a:buChar char="•"/>
            </a:pPr>
            <a:r>
              <a:rPr lang="en-US" sz="1300" dirty="0" err="1"/>
              <a:t>Dati</a:t>
            </a:r>
            <a:r>
              <a:rPr lang="en-US" sz="1300" dirty="0"/>
              <a:t> </a:t>
            </a:r>
            <a:r>
              <a:rPr lang="en-US" sz="1300" dirty="0" err="1"/>
              <a:t>rumorosi</a:t>
            </a:r>
            <a:r>
              <a:rPr lang="en-US" sz="1300" dirty="0"/>
              <a:t>: </a:t>
            </a:r>
            <a:r>
              <a:rPr lang="en-US" sz="1300" dirty="0" err="1"/>
              <a:t>almeno</a:t>
            </a:r>
            <a:r>
              <a:rPr lang="en-US" sz="1300" dirty="0"/>
              <a:t> 30, 50 </a:t>
            </a:r>
            <a:r>
              <a:rPr lang="en-US" sz="1300" dirty="0" err="1"/>
              <a:t>iterazioni</a:t>
            </a:r>
            <a:r>
              <a:rPr lang="en-US" sz="1300" dirty="0"/>
              <a:t> </a:t>
            </a:r>
            <a:r>
              <a:rPr lang="en-US" sz="1300" dirty="0" err="1"/>
              <a:t>necessarie</a:t>
            </a:r>
            <a:endParaRPr lang="en-US" sz="1300" dirty="0"/>
          </a:p>
          <a:p>
            <a:pPr marL="449263" lvl="1" indent="-168275" algn="just">
              <a:buFont typeface="Arial" pitchFamily="34" charset="0"/>
              <a:buChar char="•"/>
            </a:pPr>
            <a:r>
              <a:rPr lang="en-US" sz="1300" dirty="0"/>
              <a:t>Tempi di </a:t>
            </a:r>
            <a:r>
              <a:rPr lang="en-US" sz="1300" dirty="0" err="1"/>
              <a:t>esecuzione</a:t>
            </a:r>
            <a:r>
              <a:rPr lang="en-US" sz="1300" dirty="0"/>
              <a:t> circa 2 </a:t>
            </a:r>
            <a:r>
              <a:rPr lang="en-US" sz="1300" dirty="0" err="1"/>
              <a:t>ordini</a:t>
            </a:r>
            <a:r>
              <a:rPr lang="en-US" sz="1300" dirty="0"/>
              <a:t> di </a:t>
            </a:r>
            <a:r>
              <a:rPr lang="en-US" sz="1300" dirty="0" err="1"/>
              <a:t>grandezza</a:t>
            </a:r>
            <a:r>
              <a:rPr lang="en-US" sz="1300" dirty="0"/>
              <a:t> </a:t>
            </a:r>
            <a:r>
              <a:rPr lang="en-US" sz="1300" dirty="0" err="1"/>
              <a:t>superiori</a:t>
            </a:r>
            <a:r>
              <a:rPr lang="en-US" sz="1300" dirty="0"/>
              <a:t> a FBP</a:t>
            </a:r>
          </a:p>
          <a:p>
            <a:pPr marL="342900" indent="-342900" algn="just">
              <a:buFont typeface="+mj-lt"/>
              <a:buAutoNum type="arabicParenR"/>
            </a:pPr>
            <a:endParaRPr lang="en-US" sz="1000" dirty="0"/>
          </a:p>
          <a:p>
            <a:pPr marL="342900" indent="-342900" algn="just">
              <a:buFont typeface="+mj-lt"/>
              <a:buAutoNum type="arabicParenR"/>
            </a:pPr>
            <a:r>
              <a:rPr lang="en-US" sz="1500" b="1" dirty="0" err="1">
                <a:solidFill>
                  <a:srgbClr val="C00000"/>
                </a:solidFill>
              </a:rPr>
              <a:t>Immagini</a:t>
            </a:r>
            <a:r>
              <a:rPr lang="en-US" sz="1500" b="1" dirty="0">
                <a:solidFill>
                  <a:srgbClr val="C00000"/>
                </a:solidFill>
              </a:rPr>
              <a:t> </a:t>
            </a:r>
            <a:r>
              <a:rPr lang="en-US" sz="1500" b="1" dirty="0" err="1">
                <a:solidFill>
                  <a:srgbClr val="C00000"/>
                </a:solidFill>
              </a:rPr>
              <a:t>finali</a:t>
            </a:r>
            <a:r>
              <a:rPr lang="en-US" sz="1500" b="1" dirty="0">
                <a:solidFill>
                  <a:srgbClr val="C00000"/>
                </a:solidFill>
              </a:rPr>
              <a:t> </a:t>
            </a:r>
            <a:r>
              <a:rPr lang="en-US" sz="1500" b="1" dirty="0" err="1">
                <a:solidFill>
                  <a:srgbClr val="C00000"/>
                </a:solidFill>
              </a:rPr>
              <a:t>rumorose</a:t>
            </a:r>
            <a:endParaRPr lang="en-US" sz="1500" b="1" dirty="0">
              <a:solidFill>
                <a:srgbClr val="C00000"/>
              </a:solidFill>
            </a:endParaRPr>
          </a:p>
          <a:p>
            <a:pPr marL="449263" lvl="1" indent="-184150" algn="just">
              <a:buFont typeface="Arial" pitchFamily="34" charset="0"/>
              <a:buChar char="•"/>
              <a:tabLst>
                <a:tab pos="265113" algn="l"/>
              </a:tabLst>
            </a:pPr>
            <a:r>
              <a:rPr lang="en-US" sz="1300" dirty="0" err="1"/>
              <a:t>Tende</a:t>
            </a:r>
            <a:r>
              <a:rPr lang="en-US" sz="1300" dirty="0"/>
              <a:t> </a:t>
            </a:r>
            <a:r>
              <a:rPr lang="en-US" sz="1300" dirty="0" err="1"/>
              <a:t>alla</a:t>
            </a:r>
            <a:r>
              <a:rPr lang="en-US" sz="1300" dirty="0"/>
              <a:t> </a:t>
            </a:r>
            <a:r>
              <a:rPr lang="en-US" sz="1300" dirty="0" err="1"/>
              <a:t>massima</a:t>
            </a:r>
            <a:r>
              <a:rPr lang="en-US" sz="1300" dirty="0"/>
              <a:t> </a:t>
            </a:r>
            <a:r>
              <a:rPr lang="en-US" sz="1300" dirty="0" err="1"/>
              <a:t>consistenza</a:t>
            </a:r>
            <a:r>
              <a:rPr lang="en-US" sz="1300" dirty="0"/>
              <a:t> con </a:t>
            </a:r>
            <a:r>
              <a:rPr lang="en-US" sz="1300" dirty="0" err="1"/>
              <a:t>misure</a:t>
            </a:r>
            <a:r>
              <a:rPr lang="en-US" sz="1300" dirty="0"/>
              <a:t> </a:t>
            </a:r>
            <a:r>
              <a:rPr lang="en-US" sz="1300" dirty="0" err="1"/>
              <a:t>rumorose</a:t>
            </a:r>
            <a:r>
              <a:rPr lang="en-US" sz="1300" dirty="0"/>
              <a:t> …</a:t>
            </a:r>
          </a:p>
        </p:txBody>
      </p:sp>
      <p:sp>
        <p:nvSpPr>
          <p:cNvPr id="21" name="Rettangolo 20"/>
          <p:cNvSpPr/>
          <p:nvPr/>
        </p:nvSpPr>
        <p:spPr>
          <a:xfrm>
            <a:off x="578428" y="3573964"/>
            <a:ext cx="4177146" cy="13388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endParaRPr lang="it-IT" sz="1600" i="1" dirty="0"/>
          </a:p>
          <a:p>
            <a:pPr algn="just"/>
            <a:r>
              <a:rPr lang="it-IT" sz="1300" i="1" dirty="0"/>
              <a:t>La ML-EM ricostruisce prima le </a:t>
            </a:r>
            <a:r>
              <a:rPr lang="it-IT" sz="1300" b="1" i="1" dirty="0">
                <a:solidFill>
                  <a:schemeClr val="tx2">
                    <a:lumMod val="75000"/>
                  </a:schemeClr>
                </a:solidFill>
              </a:rPr>
              <a:t>frequenze spaziali più basse</a:t>
            </a:r>
            <a:r>
              <a:rPr lang="it-IT" sz="1300" i="1" dirty="0"/>
              <a:t>, per poi sviluppare gradualmente le componenti ad alta frequenza: bloccare le iterazioni equivale quindi implicitamente</a:t>
            </a:r>
            <a:r>
              <a:rPr lang="it-IT" sz="1300" b="1" i="1" dirty="0"/>
              <a:t> </a:t>
            </a:r>
            <a:r>
              <a:rPr lang="it-IT" sz="1300" i="1" dirty="0"/>
              <a:t>ad un </a:t>
            </a:r>
            <a:r>
              <a:rPr lang="it-IT" sz="1300" b="1" i="1" dirty="0">
                <a:solidFill>
                  <a:schemeClr val="tx2">
                    <a:lumMod val="75000"/>
                  </a:schemeClr>
                </a:solidFill>
              </a:rPr>
              <a:t>filtraggio passa-basso </a:t>
            </a:r>
            <a:r>
              <a:rPr lang="it-IT" sz="1300" i="1" dirty="0"/>
              <a:t>dell'immagine ricostruita.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578427" y="3345364"/>
            <a:ext cx="4177146" cy="35754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bg1"/>
                </a:solidFill>
              </a:rPr>
              <a:t>Nota </a:t>
            </a:r>
            <a:r>
              <a:rPr lang="en-US" sz="1500" b="1" dirty="0" err="1">
                <a:solidFill>
                  <a:schemeClr val="bg1"/>
                </a:solidFill>
              </a:rPr>
              <a:t>bene</a:t>
            </a:r>
            <a:r>
              <a:rPr lang="en-US" sz="1500" b="1" dirty="0">
                <a:solidFill>
                  <a:schemeClr val="bg1"/>
                </a:solidFill>
              </a:rPr>
              <a:t> …</a:t>
            </a:r>
          </a:p>
        </p:txBody>
      </p:sp>
      <p:sp>
        <p:nvSpPr>
          <p:cNvPr id="14" name="CasellaDiTesto 6">
            <a:extLst>
              <a:ext uri="{FF2B5EF4-FFF2-40B4-BE49-F238E27FC236}">
                <a16:creationId xmlns:a16="http://schemas.microsoft.com/office/drawing/2014/main" id="{74A4E8E6-E796-433E-B16E-15CE9793455D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550284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33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Algoritmo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OS-EM: </a:t>
            </a:r>
            <a:r>
              <a:rPr lang="en-US" sz="3000" i="1" dirty="0" err="1">
                <a:solidFill>
                  <a:schemeClr val="tx2">
                    <a:lumMod val="75000"/>
                  </a:schemeClr>
                </a:solidFill>
              </a:rPr>
              <a:t>accelerare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la </a:t>
            </a:r>
            <a:r>
              <a:rPr lang="en-US" sz="3000" i="1" dirty="0" err="1">
                <a:solidFill>
                  <a:schemeClr val="tx2">
                    <a:lumMod val="75000"/>
                  </a:schemeClr>
                </a:solidFill>
              </a:rPr>
              <a:t>convergenza</a:t>
            </a:r>
            <a:endParaRPr lang="en-US" sz="30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1"/>
              <p:cNvSpPr/>
              <p:nvPr/>
            </p:nvSpPr>
            <p:spPr>
              <a:xfrm>
                <a:off x="381000" y="1431933"/>
                <a:ext cx="8558177" cy="8033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    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  <m:r>
                            <a:rPr lang="en-US" sz="1600" i="1">
                              <a:latin typeface="Cambria Math"/>
                            </a:rPr>
                            <m:t>+1)</m:t>
                          </m:r>
                        </m:sup>
                      </m:sSup>
                      <m:r>
                        <a:rPr lang="en-US" sz="16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sz="16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nary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  </m:t>
                              </m:r>
                              <m:groupChr>
                                <m:groupChrPr>
                                  <m:chr m:val="⇒"/>
                                  <m:pos m:val="top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/>
                              </m:groupChr>
                              <m:r>
                                <a:rPr lang="en-US" sz="1600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  <m:r>
                            <a:rPr lang="en-US" sz="1600" i="1">
                              <a:latin typeface="Cambria Math"/>
                            </a:rPr>
                            <m:t>+1)</m:t>
                          </m:r>
                        </m:sup>
                      </m:sSup>
                      <m:r>
                        <a:rPr lang="en-US" sz="16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𝝐</m:t>
                              </m:r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𝒏</m:t>
                                  </m:r>
                                  <m:r>
                                    <a:rPr lang="it-IT" sz="16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it-IT" sz="16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𝝐</m:t>
                          </m:r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  <m:r>
                                <a:rPr lang="it-IT" sz="16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r>
                                <a:rPr lang="it-IT" sz="16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sz="16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nary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Rettango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431933"/>
                <a:ext cx="8558177" cy="8033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Parentesi graffa chiusa 15"/>
          <p:cNvSpPr/>
          <p:nvPr/>
        </p:nvSpPr>
        <p:spPr>
          <a:xfrm rot="5400000">
            <a:off x="2111072" y="670568"/>
            <a:ext cx="451948" cy="3618792"/>
          </a:xfrm>
          <a:prstGeom prst="rightBrace">
            <a:avLst>
              <a:gd name="adj1" fmla="val 62928"/>
              <a:gd name="adj2" fmla="val 50000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entesi graffa chiusa 16"/>
          <p:cNvSpPr/>
          <p:nvPr/>
        </p:nvSpPr>
        <p:spPr>
          <a:xfrm rot="5400000">
            <a:off x="6499030" y="664478"/>
            <a:ext cx="451948" cy="3618792"/>
          </a:xfrm>
          <a:prstGeom prst="rightBrace">
            <a:avLst>
              <a:gd name="adj1" fmla="val 62928"/>
              <a:gd name="adj2" fmla="val 50000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sellaDiTesto 17"/>
          <p:cNvSpPr txBox="1"/>
          <p:nvPr/>
        </p:nvSpPr>
        <p:spPr>
          <a:xfrm>
            <a:off x="1751618" y="2705939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ML-EM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6148309" y="269984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OS-EM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/>
              <p:cNvSpPr/>
              <p:nvPr/>
            </p:nvSpPr>
            <p:spPr>
              <a:xfrm>
                <a:off x="631559" y="3151796"/>
                <a:ext cx="7826642" cy="1991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it-IT" sz="1600" dirty="0"/>
                  <a:t>La retroproiezione viene applicata soltanto ai bin che appartengono al sotto insieme (</a:t>
                </a:r>
                <a:r>
                  <a:rPr lang="it-IT" sz="1600" b="1" i="1" dirty="0">
                    <a:solidFill>
                      <a:schemeClr val="tx2">
                        <a:lumMod val="75000"/>
                      </a:schemeClr>
                    </a:solidFill>
                  </a:rPr>
                  <a:t>subset</a:t>
                </a:r>
                <a:r>
                  <a:rPr lang="it-IT" sz="1600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𝑺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it-IT" sz="1600" dirty="0"/>
                  <a:t> del sinogramma. 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it-IT" sz="1600" dirty="0"/>
                  <a:t>Ad ogni aggiornamento, un diverso subset viene preso in considerazione in quella che viene definita </a:t>
                </a:r>
                <a:r>
                  <a:rPr lang="it-IT" sz="1600" b="1" i="1" dirty="0">
                    <a:solidFill>
                      <a:schemeClr val="tx2">
                        <a:lumMod val="75000"/>
                      </a:schemeClr>
                    </a:solidFill>
                  </a:rPr>
                  <a:t>sotto-iterazione</a:t>
                </a:r>
                <a:r>
                  <a:rPr lang="it-IT" sz="1600" dirty="0"/>
                  <a:t> dell'algoritmo (mentre un intero passaggio di tutti i subset costituisce un'iterazione vera e propria):</a:t>
                </a:r>
              </a:p>
              <a:p>
                <a:pPr algn="just"/>
                <a:endParaRPr lang="it-IT" sz="1000" dirty="0"/>
              </a:p>
              <a:p>
                <a:pPr marL="681038" indent="-285750" algn="just">
                  <a:buFont typeface="Arial" pitchFamily="34" charset="0"/>
                  <a:buChar char="•"/>
                </a:pP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𝒔𝒖𝒃𝒔𝒆𝒕</m:t>
                        </m:r>
                      </m:sub>
                    </m:sSub>
                    <m:r>
                      <a:rPr lang="en-US" sz="1600" b="1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sz="1600" b="1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it-IT" sz="1600" b="1" dirty="0">
                    <a:solidFill>
                      <a:schemeClr val="tx2">
                        <a:lumMod val="75000"/>
                      </a:schemeClr>
                    </a:solidFill>
                  </a:rPr>
                  <a:t> 		</a:t>
                </a:r>
                <a:r>
                  <a:rPr lang="it-IT" sz="1600" dirty="0">
                    <a:sym typeface="Wingdings" pitchFamily="2" charset="2"/>
                  </a:rPr>
                  <a:t> ci riconduciamo al caso ML-EM</a:t>
                </a:r>
              </a:p>
              <a:p>
                <a:pPr marL="681038" indent="-285750" algn="just">
                  <a:buFont typeface="Arial" pitchFamily="34" charset="0"/>
                  <a:buChar char="•"/>
                </a:pP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𝒔𝒖𝒃𝒔𝒆𝒕</m:t>
                        </m:r>
                      </m:sub>
                    </m:sSub>
                    <m:r>
                      <a:rPr lang="en-US" sz="1600" b="1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𝒑𝒓𝒐𝒊𝒆𝒛𝒊𝒐𝒏𝒊</m:t>
                        </m:r>
                      </m:sub>
                    </m:sSub>
                  </m:oMath>
                </a14:m>
                <a:r>
                  <a:rPr lang="it-IT" sz="1600" dirty="0"/>
                  <a:t> 	</a:t>
                </a:r>
                <a:r>
                  <a:rPr lang="it-IT" sz="1600" dirty="0">
                    <a:sym typeface="Wingdings" pitchFamily="2" charset="2"/>
                  </a:rPr>
                  <a:t> otteniamo un algoritmo simile alla (M)ART</a:t>
                </a:r>
              </a:p>
            </p:txBody>
          </p:sp>
        </mc:Choice>
        <mc:Fallback xmlns="">
          <p:sp>
            <p:nvSpPr>
              <p:cNvPr id="4" name="Rettango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59" y="3151796"/>
                <a:ext cx="7826642" cy="1991827"/>
              </a:xfrm>
              <a:prstGeom prst="rect">
                <a:avLst/>
              </a:prstGeom>
              <a:blipFill>
                <a:blip r:embed="rId5"/>
                <a:stretch>
                  <a:fillRect l="-312" t="-917" r="-389" b="-21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6">
            <a:extLst>
              <a:ext uri="{FF2B5EF4-FFF2-40B4-BE49-F238E27FC236}">
                <a16:creationId xmlns:a16="http://schemas.microsoft.com/office/drawing/2014/main" id="{408FB26E-CA7F-44E7-A848-9CDFC290A286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1759632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34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Algoritmo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OS-EM: </a:t>
            </a:r>
            <a:r>
              <a:rPr lang="en-US" sz="3000" i="1" dirty="0" err="1">
                <a:solidFill>
                  <a:schemeClr val="tx2">
                    <a:lumMod val="75000"/>
                  </a:schemeClr>
                </a:solidFill>
              </a:rPr>
              <a:t>organizzazione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tx2">
                    <a:lumMod val="75000"/>
                  </a:schemeClr>
                </a:solidFill>
              </a:rPr>
              <a:t>dei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subsets</a:t>
            </a:r>
          </a:p>
        </p:txBody>
      </p:sp>
      <p:sp>
        <p:nvSpPr>
          <p:cNvPr id="19" name="Rettangolo 18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/>
              <p:cNvSpPr/>
              <p:nvPr/>
            </p:nvSpPr>
            <p:spPr>
              <a:xfrm>
                <a:off x="457200" y="1347355"/>
                <a:ext cx="4572000" cy="80336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  <m:r>
                            <a:rPr lang="en-US" sz="1600" i="1">
                              <a:latin typeface="Cambria Math"/>
                            </a:rPr>
                            <m:t>+1)</m:t>
                          </m:r>
                        </m:sup>
                      </m:sSup>
                      <m:r>
                        <a:rPr lang="en-US" sz="16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it-IT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𝜖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it-IT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+1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sz="16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nary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Rettango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47355"/>
                <a:ext cx="4572000" cy="8033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 descr="Y:\Documenti\INSEGNAMENTO\LezioneMLEM\presentazione\images\OSEM_subse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314" y="1143000"/>
            <a:ext cx="3008022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sellaDiTesto 9"/>
          <p:cNvSpPr txBox="1"/>
          <p:nvPr/>
        </p:nvSpPr>
        <p:spPr>
          <a:xfrm>
            <a:off x="609600" y="2552700"/>
            <a:ext cx="472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rgbClr val="C00000"/>
                </a:solidFill>
              </a:rPr>
              <a:t>PRINCIPALI REGOLE DI SCELTA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600" dirty="0"/>
              <a:t>Le </a:t>
            </a:r>
            <a:r>
              <a:rPr lang="en-US" sz="1600" dirty="0" err="1"/>
              <a:t>proiezioni</a:t>
            </a:r>
            <a:r>
              <a:rPr lang="en-US" sz="1600" dirty="0"/>
              <a:t> </a:t>
            </a:r>
            <a:r>
              <a:rPr lang="en-US" sz="1600" dirty="0" err="1"/>
              <a:t>che</a:t>
            </a:r>
            <a:r>
              <a:rPr lang="en-US" sz="1600" dirty="0"/>
              <a:t> </a:t>
            </a:r>
            <a:r>
              <a:rPr lang="en-US" sz="1600" dirty="0" err="1"/>
              <a:t>appartengono</a:t>
            </a:r>
            <a:r>
              <a:rPr lang="en-US" sz="1600" dirty="0"/>
              <a:t> ad un subset </a:t>
            </a:r>
            <a:r>
              <a:rPr lang="en-US" sz="1600" dirty="0" err="1"/>
              <a:t>sono</a:t>
            </a:r>
            <a:r>
              <a:rPr lang="en-US" sz="1600" dirty="0"/>
              <a:t> </a:t>
            </a:r>
            <a:r>
              <a:rPr lang="en-US" sz="1600" dirty="0" err="1"/>
              <a:t>scelte</a:t>
            </a:r>
            <a:r>
              <a:rPr lang="en-US" sz="1600" dirty="0"/>
              <a:t> in </a:t>
            </a:r>
            <a:r>
              <a:rPr lang="en-US" sz="1600" dirty="0" err="1"/>
              <a:t>modo</a:t>
            </a:r>
            <a:r>
              <a:rPr lang="en-US" sz="1600" dirty="0"/>
              <a:t> da </a:t>
            </a:r>
            <a:r>
              <a:rPr lang="en-US" sz="1600" dirty="0" err="1"/>
              <a:t>avere</a:t>
            </a:r>
            <a:r>
              <a:rPr lang="en-US" sz="1600" b="1" dirty="0"/>
              <a:t> </a:t>
            </a:r>
            <a:r>
              <a:rPr lang="en-US" sz="1600" b="1" dirty="0" err="1"/>
              <a:t>massima</a:t>
            </a:r>
            <a:r>
              <a:rPr lang="en-US" sz="1600" b="1" dirty="0"/>
              <a:t> </a:t>
            </a:r>
            <a:r>
              <a:rPr lang="en-US" sz="1600" b="1" dirty="0" err="1"/>
              <a:t>distanza</a:t>
            </a:r>
            <a:r>
              <a:rPr lang="en-US" sz="1600" b="1" dirty="0"/>
              <a:t> </a:t>
            </a:r>
            <a:r>
              <a:rPr lang="en-US" sz="1600" b="1" dirty="0" err="1"/>
              <a:t>angolare</a:t>
            </a:r>
            <a:r>
              <a:rPr lang="en-US" sz="1600" b="1" dirty="0"/>
              <a:t> </a:t>
            </a:r>
            <a:r>
              <a:rPr lang="en-US" sz="1600" b="1" dirty="0" err="1"/>
              <a:t>possibile</a:t>
            </a:r>
            <a:r>
              <a:rPr lang="en-US" sz="1600" b="1" dirty="0"/>
              <a:t> </a:t>
            </a:r>
            <a:r>
              <a:rPr lang="en-US" sz="1600" b="1" dirty="0" err="1"/>
              <a:t>tra</a:t>
            </a:r>
            <a:r>
              <a:rPr lang="en-US" sz="1600" b="1" dirty="0"/>
              <a:t> </a:t>
            </a:r>
            <a:r>
              <a:rPr lang="en-US" sz="1600" b="1" dirty="0" err="1"/>
              <a:t>loro</a:t>
            </a:r>
            <a:endParaRPr lang="en-US" sz="1600" b="1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600" dirty="0" err="1"/>
              <a:t>Anche</a:t>
            </a:r>
            <a:r>
              <a:rPr lang="en-US" sz="1600" dirty="0"/>
              <a:t> </a:t>
            </a:r>
            <a:r>
              <a:rPr lang="en-US" sz="1600" dirty="0" err="1"/>
              <a:t>l’alternanza</a:t>
            </a:r>
            <a:r>
              <a:rPr lang="en-US" sz="1600" dirty="0"/>
              <a:t> </a:t>
            </a:r>
            <a:r>
              <a:rPr lang="en-US" sz="1600" dirty="0" err="1"/>
              <a:t>nel</a:t>
            </a:r>
            <a:r>
              <a:rPr lang="en-US" sz="1600" dirty="0"/>
              <a:t> processing </a:t>
            </a:r>
            <a:r>
              <a:rPr lang="en-US" sz="1600" dirty="0" err="1"/>
              <a:t>dei</a:t>
            </a:r>
            <a:r>
              <a:rPr lang="en-US" sz="1600" dirty="0"/>
              <a:t> subset </a:t>
            </a:r>
            <a:r>
              <a:rPr lang="en-US" sz="1600" dirty="0" err="1"/>
              <a:t>cerca</a:t>
            </a:r>
            <a:r>
              <a:rPr lang="en-US" sz="1600" dirty="0"/>
              <a:t> </a:t>
            </a:r>
            <a:r>
              <a:rPr lang="en-US" sz="1600" b="1" dirty="0"/>
              <a:t>di </a:t>
            </a:r>
            <a:r>
              <a:rPr lang="en-US" sz="1600" b="1" dirty="0" err="1"/>
              <a:t>massimizzare</a:t>
            </a:r>
            <a:r>
              <a:rPr lang="en-US" sz="1600" b="1" dirty="0"/>
              <a:t> la </a:t>
            </a:r>
            <a:r>
              <a:rPr lang="en-US" sz="1600" b="1" dirty="0" err="1"/>
              <a:t>differenza</a:t>
            </a:r>
            <a:r>
              <a:rPr lang="en-US" sz="1600" b="1" dirty="0"/>
              <a:t> </a:t>
            </a:r>
            <a:r>
              <a:rPr lang="en-US" sz="1600" b="1" dirty="0" err="1"/>
              <a:t>tra</a:t>
            </a:r>
            <a:r>
              <a:rPr lang="en-US" sz="1600" b="1" dirty="0"/>
              <a:t> subset successive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600" dirty="0"/>
              <a:t>In </a:t>
            </a:r>
            <a:r>
              <a:rPr lang="en-US" sz="1600" dirty="0" err="1"/>
              <a:t>ogni</a:t>
            </a:r>
            <a:r>
              <a:rPr lang="en-US" sz="1600" dirty="0"/>
              <a:t> subset </a:t>
            </a:r>
            <a:r>
              <a:rPr lang="en-US" sz="1600" dirty="0" err="1"/>
              <a:t>deve</a:t>
            </a:r>
            <a:r>
              <a:rPr lang="en-US" sz="1600" dirty="0"/>
              <a:t> </a:t>
            </a:r>
            <a:r>
              <a:rPr lang="en-US" sz="1600" dirty="0" err="1"/>
              <a:t>comparire</a:t>
            </a:r>
            <a:r>
              <a:rPr lang="en-US" sz="1600" dirty="0"/>
              <a:t> </a:t>
            </a:r>
            <a:r>
              <a:rPr lang="en-US" sz="1600" dirty="0" err="1"/>
              <a:t>il</a:t>
            </a:r>
            <a:r>
              <a:rPr lang="en-US" sz="1600" dirty="0"/>
              <a:t> </a:t>
            </a:r>
            <a:r>
              <a:rPr lang="en-US" sz="1600" dirty="0" err="1"/>
              <a:t>contributo</a:t>
            </a:r>
            <a:r>
              <a:rPr lang="en-US" sz="1600" dirty="0"/>
              <a:t> di </a:t>
            </a:r>
            <a:r>
              <a:rPr lang="en-US" sz="1600" b="1" dirty="0" err="1"/>
              <a:t>tutti</a:t>
            </a:r>
            <a:r>
              <a:rPr lang="en-US" sz="1600" b="1" dirty="0"/>
              <a:t> </a:t>
            </a:r>
            <a:r>
              <a:rPr lang="en-US" sz="1600" b="1" dirty="0" err="1"/>
              <a:t>i</a:t>
            </a:r>
            <a:r>
              <a:rPr lang="en-US" sz="1600" b="1" dirty="0"/>
              <a:t> pixel del FOV</a:t>
            </a:r>
          </a:p>
        </p:txBody>
      </p:sp>
      <p:sp>
        <p:nvSpPr>
          <p:cNvPr id="13" name="CasellaDiTesto 6">
            <a:extLst>
              <a:ext uri="{FF2B5EF4-FFF2-40B4-BE49-F238E27FC236}">
                <a16:creationId xmlns:a16="http://schemas.microsoft.com/office/drawing/2014/main" id="{466A46A3-8056-4840-8178-F9EFCF343670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24355013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c 29">
            <a:extLst>
              <a:ext uri="{FF2B5EF4-FFF2-40B4-BE49-F238E27FC236}">
                <a16:creationId xmlns:a16="http://schemas.microsoft.com/office/drawing/2014/main" id="{D5D60A7E-B433-450E-BA6E-04C4DAFC5D59}"/>
              </a:ext>
            </a:extLst>
          </p:cNvPr>
          <p:cNvSpPr/>
          <p:nvPr/>
        </p:nvSpPr>
        <p:spPr>
          <a:xfrm rot="19614911">
            <a:off x="1039262" y="1643170"/>
            <a:ext cx="6051850" cy="1911277"/>
          </a:xfrm>
          <a:prstGeom prst="arc">
            <a:avLst>
              <a:gd name="adj1" fmla="val 10901069"/>
              <a:gd name="adj2" fmla="val 17922086"/>
            </a:avLst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59606EE7-D868-4701-964D-3C8B4EBE1E55}"/>
              </a:ext>
            </a:extLst>
          </p:cNvPr>
          <p:cNvSpPr/>
          <p:nvPr/>
        </p:nvSpPr>
        <p:spPr>
          <a:xfrm rot="19614911">
            <a:off x="1322771" y="2001266"/>
            <a:ext cx="5530701" cy="1464342"/>
          </a:xfrm>
          <a:prstGeom prst="arc">
            <a:avLst>
              <a:gd name="adj1" fmla="val 10944870"/>
              <a:gd name="adj2" fmla="val 17922086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2F513869-9826-41F8-945D-C37AD0ED3527}"/>
              </a:ext>
            </a:extLst>
          </p:cNvPr>
          <p:cNvSpPr/>
          <p:nvPr/>
        </p:nvSpPr>
        <p:spPr>
          <a:xfrm rot="19614911">
            <a:off x="1540016" y="2466950"/>
            <a:ext cx="4677264" cy="714779"/>
          </a:xfrm>
          <a:prstGeom prst="arc">
            <a:avLst>
              <a:gd name="adj1" fmla="val 10844970"/>
              <a:gd name="adj2" fmla="val 19005612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671AEFEF-F773-4F5B-B4B3-FE35E23591F8}"/>
              </a:ext>
            </a:extLst>
          </p:cNvPr>
          <p:cNvSpPr/>
          <p:nvPr/>
        </p:nvSpPr>
        <p:spPr>
          <a:xfrm rot="20055778">
            <a:off x="1887632" y="2827333"/>
            <a:ext cx="4424037" cy="766397"/>
          </a:xfrm>
          <a:prstGeom prst="arc">
            <a:avLst>
              <a:gd name="adj1" fmla="val 10844970"/>
              <a:gd name="adj2" fmla="val 16979651"/>
            </a:avLst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CD68273A-B427-4E1A-B3E9-DEA934C39978}"/>
              </a:ext>
            </a:extLst>
          </p:cNvPr>
          <p:cNvSpPr/>
          <p:nvPr/>
        </p:nvSpPr>
        <p:spPr>
          <a:xfrm rot="20710472">
            <a:off x="2265571" y="3233031"/>
            <a:ext cx="3491226" cy="765711"/>
          </a:xfrm>
          <a:prstGeom prst="arc">
            <a:avLst>
              <a:gd name="adj1" fmla="val 10844970"/>
              <a:gd name="adj2" fmla="val 16979651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FC3F27B2-7437-4478-AEEB-1969A8E2C6EB}"/>
              </a:ext>
            </a:extLst>
          </p:cNvPr>
          <p:cNvSpPr/>
          <p:nvPr/>
        </p:nvSpPr>
        <p:spPr>
          <a:xfrm rot="694870">
            <a:off x="2519205" y="3713843"/>
            <a:ext cx="2510356" cy="1243692"/>
          </a:xfrm>
          <a:prstGeom prst="arc">
            <a:avLst>
              <a:gd name="adj1" fmla="val 10844970"/>
              <a:gd name="adj2" fmla="val 16979651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35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4953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Algoritmo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OS-EM: </a:t>
            </a:r>
            <a:r>
              <a:rPr lang="en-US" sz="3000" i="1" dirty="0" err="1">
                <a:solidFill>
                  <a:schemeClr val="tx2">
                    <a:lumMod val="75000"/>
                  </a:schemeClr>
                </a:solidFill>
              </a:rPr>
              <a:t>organizzazione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tx2">
                    <a:lumMod val="75000"/>
                  </a:schemeClr>
                </a:solidFill>
              </a:rPr>
              <a:t>dei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subsets</a:t>
            </a:r>
          </a:p>
        </p:txBody>
      </p:sp>
      <p:sp>
        <p:nvSpPr>
          <p:cNvPr id="19" name="Rettangolo 18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object, clock, black&#10;&#10;Description generated with very high confidence">
            <a:extLst>
              <a:ext uri="{FF2B5EF4-FFF2-40B4-BE49-F238E27FC236}">
                <a16:creationId xmlns:a16="http://schemas.microsoft.com/office/drawing/2014/main" id="{95C390F0-C310-40A6-903C-49ECF7A99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002345"/>
            <a:ext cx="739561" cy="329532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D18CA03-06D5-49CA-BBF6-F9F80982D4F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BBE0E3"/>
              </a:clrFrom>
              <a:clrTo>
                <a:srgbClr val="BBE0E3">
                  <a:alpha val="0"/>
                </a:srgbClr>
              </a:clrTo>
            </a:clrChange>
          </a:blip>
          <a:srcRect t="2876" r="1235" b="12252"/>
          <a:stretch/>
        </p:blipFill>
        <p:spPr>
          <a:xfrm rot="5400000">
            <a:off x="49985" y="2266483"/>
            <a:ext cx="4122432" cy="178400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495EC89-E156-4251-8B69-3E16F171FE9C}"/>
              </a:ext>
            </a:extLst>
          </p:cNvPr>
          <p:cNvSpPr/>
          <p:nvPr/>
        </p:nvSpPr>
        <p:spPr>
          <a:xfrm>
            <a:off x="1399237" y="4050096"/>
            <a:ext cx="198000" cy="1044000"/>
          </a:xfrm>
          <a:prstGeom prst="rect">
            <a:avLst/>
          </a:prstGeom>
          <a:solidFill>
            <a:srgbClr val="D7E4BD">
              <a:alpha val="4902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816036D-EED6-47A3-857F-DF364052C3DC}"/>
              </a:ext>
            </a:extLst>
          </p:cNvPr>
          <p:cNvSpPr/>
          <p:nvPr/>
        </p:nvSpPr>
        <p:spPr>
          <a:xfrm>
            <a:off x="1600185" y="4050096"/>
            <a:ext cx="198000" cy="1044000"/>
          </a:xfrm>
          <a:prstGeom prst="rect">
            <a:avLst/>
          </a:prstGeom>
          <a:solidFill>
            <a:srgbClr val="E6B9B8">
              <a:alpha val="50196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F9C67F7-7A06-44BD-A797-A42D3196BCAD}"/>
              </a:ext>
            </a:extLst>
          </p:cNvPr>
          <p:cNvSpPr/>
          <p:nvPr/>
        </p:nvSpPr>
        <p:spPr>
          <a:xfrm>
            <a:off x="1798901" y="4050096"/>
            <a:ext cx="198000" cy="1044000"/>
          </a:xfrm>
          <a:prstGeom prst="rect">
            <a:avLst/>
          </a:prstGeom>
          <a:solidFill>
            <a:srgbClr val="B9CDE5">
              <a:alpha val="50196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7F5B28-D6F3-4268-B64F-EB5BB9D5A796}"/>
              </a:ext>
            </a:extLst>
          </p:cNvPr>
          <p:cNvSpPr/>
          <p:nvPr/>
        </p:nvSpPr>
        <p:spPr>
          <a:xfrm>
            <a:off x="2000139" y="4050096"/>
            <a:ext cx="198000" cy="1044000"/>
          </a:xfrm>
          <a:prstGeom prst="rect">
            <a:avLst/>
          </a:prstGeom>
          <a:solidFill>
            <a:srgbClr val="D7E4BD">
              <a:alpha val="4902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193B4BA-DEF0-41E4-93CE-D7116DF2D4DA}"/>
              </a:ext>
            </a:extLst>
          </p:cNvPr>
          <p:cNvSpPr/>
          <p:nvPr/>
        </p:nvSpPr>
        <p:spPr>
          <a:xfrm>
            <a:off x="2199572" y="4050096"/>
            <a:ext cx="198000" cy="1044000"/>
          </a:xfrm>
          <a:prstGeom prst="rect">
            <a:avLst/>
          </a:prstGeom>
          <a:solidFill>
            <a:srgbClr val="E6B9B8">
              <a:alpha val="50196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88A285-88C8-4A97-984C-9C7DEBEAFCFC}"/>
              </a:ext>
            </a:extLst>
          </p:cNvPr>
          <p:cNvSpPr/>
          <p:nvPr/>
        </p:nvSpPr>
        <p:spPr>
          <a:xfrm>
            <a:off x="2397572" y="4050096"/>
            <a:ext cx="198000" cy="1044000"/>
          </a:xfrm>
          <a:prstGeom prst="rect">
            <a:avLst/>
          </a:prstGeom>
          <a:solidFill>
            <a:srgbClr val="B9CDE5">
              <a:alpha val="50196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637B6-43EF-4315-8090-477ADC8D679F}"/>
              </a:ext>
            </a:extLst>
          </p:cNvPr>
          <p:cNvSpPr txBox="1"/>
          <p:nvPr/>
        </p:nvSpPr>
        <p:spPr>
          <a:xfrm>
            <a:off x="1299039" y="5051295"/>
            <a:ext cx="1600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b="1" dirty="0">
                <a:solidFill>
                  <a:srgbClr val="002060"/>
                </a:solidFill>
              </a:rPr>
              <a:t>projection angle </a:t>
            </a:r>
            <a:r>
              <a:rPr lang="el-GR" sz="1300" b="1" dirty="0">
                <a:solidFill>
                  <a:srgbClr val="002060"/>
                </a:solidFill>
              </a:rPr>
              <a:t>θ</a:t>
            </a:r>
            <a:endParaRPr lang="it-IT" sz="1300" b="1" dirty="0">
              <a:solidFill>
                <a:srgbClr val="00206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C7A4C9-E007-4CE1-9C96-38C4053E86B7}"/>
              </a:ext>
            </a:extLst>
          </p:cNvPr>
          <p:cNvSpPr txBox="1"/>
          <p:nvPr/>
        </p:nvSpPr>
        <p:spPr>
          <a:xfrm rot="16200000">
            <a:off x="422815" y="4088099"/>
            <a:ext cx="1600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b="1" dirty="0">
                <a:solidFill>
                  <a:srgbClr val="002060"/>
                </a:solidFill>
              </a:rPr>
              <a:t>position 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E7E376-83C5-4F8D-BEBD-ED96E62204D8}"/>
              </a:ext>
            </a:extLst>
          </p:cNvPr>
          <p:cNvSpPr/>
          <p:nvPr/>
        </p:nvSpPr>
        <p:spPr>
          <a:xfrm>
            <a:off x="2767425" y="4297668"/>
            <a:ext cx="235778" cy="796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86CBAD-CC3B-4229-AEA4-0B16521E3012}"/>
              </a:ext>
            </a:extLst>
          </p:cNvPr>
          <p:cNvSpPr txBox="1"/>
          <p:nvPr/>
        </p:nvSpPr>
        <p:spPr>
          <a:xfrm>
            <a:off x="5146181" y="1526381"/>
            <a:ext cx="37692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CONVERTIRE UNA COPPIA DI COORDINATE </a:t>
            </a:r>
          </a:p>
          <a:p>
            <a:r>
              <a:rPr lang="it-IT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 IN UN INDICE LINEARE:</a:t>
            </a:r>
          </a:p>
          <a:p>
            <a:endParaRPr lang="it-IT" sz="700" b="1" dirty="0">
              <a:solidFill>
                <a:srgbClr val="C00000"/>
              </a:solidFill>
            </a:endParaRPr>
          </a:p>
          <a:p>
            <a:r>
              <a:rPr lang="it-IT" sz="1400" b="1" dirty="0">
                <a:solidFill>
                  <a:srgbClr val="C00000"/>
                </a:solidFill>
              </a:rPr>
              <a:t>Matlab</a:t>
            </a:r>
            <a:r>
              <a:rPr lang="it-IT" sz="1400" dirty="0"/>
              <a:t>:</a:t>
            </a:r>
          </a:p>
          <a:p>
            <a:r>
              <a:rPr lang="en-US" sz="1200" dirty="0"/>
              <a:t>          </a:t>
            </a:r>
            <a:r>
              <a:rPr lang="en-US" sz="1200" i="1" dirty="0" err="1"/>
              <a:t>idx</a:t>
            </a:r>
            <a:r>
              <a:rPr lang="en-US" sz="1200" i="1" dirty="0"/>
              <a:t> = sub2ind([#rows, #cols], </a:t>
            </a:r>
            <a:r>
              <a:rPr lang="en-US" sz="1200" i="1" dirty="0" err="1"/>
              <a:t>id_row</a:t>
            </a:r>
            <a:r>
              <a:rPr lang="en-US" sz="1200" i="1" dirty="0"/>
              <a:t>, </a:t>
            </a:r>
            <a:r>
              <a:rPr lang="en-US" sz="1200" i="1" dirty="0" err="1"/>
              <a:t>id_col</a:t>
            </a:r>
            <a:r>
              <a:rPr lang="en-US" sz="1200" i="1" dirty="0"/>
              <a:t>);</a:t>
            </a:r>
            <a:endParaRPr lang="it-IT" sz="1200" i="1" dirty="0"/>
          </a:p>
          <a:p>
            <a:r>
              <a:rPr lang="it-IT" sz="1400" b="1" dirty="0">
                <a:solidFill>
                  <a:schemeClr val="accent1">
                    <a:lumMod val="75000"/>
                  </a:schemeClr>
                </a:solidFill>
              </a:rPr>
              <a:t>Manual</a:t>
            </a:r>
            <a:r>
              <a:rPr lang="it-IT" sz="1400" dirty="0"/>
              <a:t>:</a:t>
            </a:r>
          </a:p>
          <a:p>
            <a:r>
              <a:rPr lang="en-US" sz="1200" i="1" dirty="0"/>
              <a:t>          </a:t>
            </a:r>
            <a:r>
              <a:rPr lang="en-US" sz="1200" i="1" dirty="0" err="1"/>
              <a:t>idx</a:t>
            </a:r>
            <a:r>
              <a:rPr lang="en-US" sz="1200" i="1" dirty="0"/>
              <a:t> = </a:t>
            </a:r>
            <a:r>
              <a:rPr lang="en-US" sz="1200" i="1" dirty="0" err="1"/>
              <a:t>id_row</a:t>
            </a:r>
            <a:r>
              <a:rPr lang="en-US" sz="1200" i="1" dirty="0"/>
              <a:t> + (id_col-1)*#rows;</a:t>
            </a:r>
            <a:endParaRPr lang="it-IT" sz="1200" i="1" dirty="0"/>
          </a:p>
          <a:p>
            <a:endParaRPr lang="it-IT" sz="1000" dirty="0"/>
          </a:p>
          <a:p>
            <a:endParaRPr lang="it-IT" sz="1000" dirty="0"/>
          </a:p>
          <a:p>
            <a:endParaRPr lang="it-IT" sz="1000" dirty="0"/>
          </a:p>
          <a:p>
            <a:r>
              <a:rPr lang="it-IT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SELEZIONARE UNA COLONNA DEL SINOGRAMMA, FISSATO </a:t>
            </a:r>
            <a:r>
              <a:rPr lang="el-G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θ</a:t>
            </a:r>
            <a:r>
              <a:rPr lang="it-IT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(= id_col):</a:t>
            </a:r>
          </a:p>
          <a:p>
            <a:endParaRPr lang="it-IT" sz="700" b="1" dirty="0">
              <a:solidFill>
                <a:srgbClr val="C00000"/>
              </a:solidFill>
            </a:endParaRPr>
          </a:p>
          <a:p>
            <a:r>
              <a:rPr lang="it-IT" sz="1400" b="1" dirty="0">
                <a:solidFill>
                  <a:srgbClr val="C00000"/>
                </a:solidFill>
              </a:rPr>
              <a:t>Matlab</a:t>
            </a:r>
            <a:r>
              <a:rPr lang="it-IT" sz="1400" dirty="0"/>
              <a:t>:</a:t>
            </a:r>
          </a:p>
          <a:p>
            <a:r>
              <a:rPr lang="it-IT" sz="1200" i="1" dirty="0"/>
              <a:t>        idx_start = sub2ind</a:t>
            </a:r>
            <a:r>
              <a:rPr lang="en-US" sz="1200" i="1" dirty="0"/>
              <a:t> ([#rows, #cols], </a:t>
            </a:r>
            <a:r>
              <a:rPr lang="it-IT" sz="1200" i="1" dirty="0"/>
              <a:t>1, </a:t>
            </a:r>
            <a:r>
              <a:rPr lang="en-US" sz="1200" i="1" dirty="0" err="1"/>
              <a:t>id_col</a:t>
            </a:r>
            <a:r>
              <a:rPr lang="it-IT" sz="1200" i="1" dirty="0"/>
              <a:t>); </a:t>
            </a:r>
          </a:p>
          <a:p>
            <a:r>
              <a:rPr lang="it-IT" sz="1200" i="1" dirty="0"/>
              <a:t>        idx_stop = sub2ind</a:t>
            </a:r>
            <a:r>
              <a:rPr lang="en-US" sz="1200" i="1" dirty="0"/>
              <a:t> ([#rows, #cols], #rows</a:t>
            </a:r>
            <a:r>
              <a:rPr lang="it-IT" sz="1200" i="1" dirty="0"/>
              <a:t>, </a:t>
            </a:r>
            <a:r>
              <a:rPr lang="en-US" sz="1200" i="1" dirty="0" err="1"/>
              <a:t>id_col</a:t>
            </a:r>
            <a:r>
              <a:rPr lang="en-US" sz="1200" i="1" dirty="0"/>
              <a:t>);</a:t>
            </a:r>
            <a:endParaRPr lang="it-IT" sz="1200" i="1" dirty="0"/>
          </a:p>
          <a:p>
            <a:r>
              <a:rPr lang="it-IT" sz="1400" b="1" dirty="0">
                <a:solidFill>
                  <a:schemeClr val="accent1">
                    <a:lumMod val="75000"/>
                  </a:schemeClr>
                </a:solidFill>
              </a:rPr>
              <a:t>Manual</a:t>
            </a:r>
            <a:r>
              <a:rPr lang="it-IT" sz="1400" dirty="0"/>
              <a:t>:</a:t>
            </a:r>
          </a:p>
          <a:p>
            <a:r>
              <a:rPr lang="it-IT" sz="1200" i="1" dirty="0"/>
              <a:t>       idx_start = </a:t>
            </a:r>
            <a:r>
              <a:rPr lang="en-US" sz="1200" i="1" dirty="0"/>
              <a:t>1 + (id_col-1)*#rows;</a:t>
            </a:r>
            <a:endParaRPr lang="it-IT" sz="1200" i="1" dirty="0"/>
          </a:p>
          <a:p>
            <a:r>
              <a:rPr lang="it-IT" sz="1200" i="1" dirty="0"/>
              <a:t>       idx_stop = #</a:t>
            </a:r>
            <a:r>
              <a:rPr lang="en-US" sz="1200" i="1" dirty="0"/>
              <a:t>rows + (id_col-1)*#rows = </a:t>
            </a:r>
            <a:r>
              <a:rPr lang="en-US" sz="1200" i="1" dirty="0" err="1"/>
              <a:t>id_col</a:t>
            </a:r>
            <a:r>
              <a:rPr lang="en-US" sz="1200" i="1" dirty="0"/>
              <a:t>*#rows;</a:t>
            </a:r>
            <a:endParaRPr lang="it-IT" sz="1200" i="1" dirty="0"/>
          </a:p>
        </p:txBody>
      </p:sp>
      <p:sp>
        <p:nvSpPr>
          <p:cNvPr id="60" name="Text Box 5">
            <a:extLst>
              <a:ext uri="{FF2B5EF4-FFF2-40B4-BE49-F238E27FC236}">
                <a16:creationId xmlns:a16="http://schemas.microsoft.com/office/drawing/2014/main" id="{50033243-688F-43C2-AB45-FD0E3A96C18B}"/>
              </a:ext>
            </a:extLst>
          </p:cNvPr>
          <p:cNvSpPr txBox="1">
            <a:spLocks noChangeArrowheads="1"/>
          </p:cNvSpPr>
          <p:nvPr/>
        </p:nvSpPr>
        <p:spPr bwMode="auto">
          <a:xfrm rot="1701648">
            <a:off x="7170299" y="715165"/>
            <a:ext cx="21639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to know...</a:t>
            </a:r>
            <a:endParaRPr lang="nl-NL" altLang="it-IT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CasellaDiTesto 6">
            <a:extLst>
              <a:ext uri="{FF2B5EF4-FFF2-40B4-BE49-F238E27FC236}">
                <a16:creationId xmlns:a16="http://schemas.microsoft.com/office/drawing/2014/main" id="{CA4B3D43-F04B-40A8-8226-B34ABB596417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53047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36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Algoritmo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OS-EM: </a:t>
            </a:r>
            <a:r>
              <a:rPr lang="en-US" sz="3000" i="1" dirty="0" err="1">
                <a:solidFill>
                  <a:schemeClr val="tx2">
                    <a:lumMod val="75000"/>
                  </a:schemeClr>
                </a:solidFill>
              </a:rPr>
              <a:t>organizzazione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tx2">
                    <a:lumMod val="75000"/>
                  </a:schemeClr>
                </a:solidFill>
              </a:rPr>
              <a:t>dei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subsets</a:t>
            </a:r>
          </a:p>
        </p:txBody>
      </p:sp>
      <p:sp>
        <p:nvSpPr>
          <p:cNvPr id="19" name="Rettangolo 18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301581"/>
              </p:ext>
            </p:extLst>
          </p:nvPr>
        </p:nvGraphicFramePr>
        <p:xfrm>
          <a:off x="3331507" y="1295388"/>
          <a:ext cx="2057400" cy="3771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57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24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25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26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27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28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29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36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38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39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48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49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51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52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53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65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66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73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75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76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77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78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79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86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87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88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89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91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92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99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102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103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104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105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114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115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116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117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118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127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128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129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131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132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142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143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144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146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147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154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155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156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157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158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159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166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167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168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169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171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172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173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178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182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183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184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194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195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196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197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198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199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201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202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203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204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205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206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207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208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209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211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212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213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214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215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216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217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218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219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221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222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223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224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225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226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227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228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229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231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232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233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234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235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236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237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238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239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241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242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243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244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245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246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</a:t>
                      </a:r>
                      <a:r>
                        <a:rPr lang="en-US" sz="800" u="none" strike="noStrike" baseline="-25000">
                          <a:effectLst/>
                        </a:rPr>
                        <a:t>247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248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</a:t>
                      </a:r>
                      <a:r>
                        <a:rPr lang="en-US" sz="800" u="none" strike="noStrike" baseline="-25000" dirty="0">
                          <a:effectLst/>
                        </a:rPr>
                        <a:t>249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48" marR="6548" marT="6548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4" name="Parentesi quadra aperta 3"/>
          <p:cNvSpPr/>
          <p:nvPr/>
        </p:nvSpPr>
        <p:spPr>
          <a:xfrm>
            <a:off x="3179107" y="1184533"/>
            <a:ext cx="76200" cy="3958967"/>
          </a:xfrm>
          <a:prstGeom prst="leftBracke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entesi quadra aperta 15"/>
          <p:cNvSpPr/>
          <p:nvPr/>
        </p:nvSpPr>
        <p:spPr>
          <a:xfrm flipH="1">
            <a:off x="5465107" y="1181100"/>
            <a:ext cx="76200" cy="3958967"/>
          </a:xfrm>
          <a:prstGeom prst="leftBracke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609600" y="1333500"/>
                <a:ext cx="1776191" cy="874920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𝑓</m:t>
                      </m:r>
                      <m:groupChr>
                        <m:groupChrPr>
                          <m:chr m:val="→"/>
                          <m:pos m:val="top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sz="1600" b="0" i="1" smtClean="0">
                              <a:latin typeface="Cambria Math"/>
                            </a:rPr>
                            <m:t>3</m:t>
                          </m:r>
                          <m:r>
                            <m:rPr>
                              <m:sty m:val="p"/>
                              <m:brk m:alnAt="1"/>
                            </m:rPr>
                            <a:rPr lang="en-US" sz="1600" b="0" i="0" smtClean="0">
                              <a:latin typeface="Cambria Math"/>
                            </a:rPr>
                            <m:t>x</m:t>
                          </m:r>
                          <m:r>
                            <m:rPr>
                              <m:brk m:alnAt="1"/>
                            </m:rPr>
                            <a:rPr lang="en-US" sz="1600" b="0" i="1" smtClean="0">
                              <a:latin typeface="Cambria Math"/>
                            </a:rPr>
                            <m:t>3</m:t>
                          </m:r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33500"/>
                <a:ext cx="1776191" cy="8749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/>
              <p:cNvSpPr txBox="1"/>
              <p:nvPr/>
            </p:nvSpPr>
            <p:spPr>
              <a:xfrm>
                <a:off x="838200" y="3777114"/>
                <a:ext cx="1325426" cy="3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proiezioni</m:t>
                          </m:r>
                        </m:sub>
                      </m:sSub>
                      <m:r>
                        <a:rPr lang="en-US" sz="1600" b="0" i="0" smtClean="0">
                          <a:latin typeface="Cambria Math"/>
                        </a:rPr>
                        <m:t>:6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77114"/>
                <a:ext cx="1325426" cy="360483"/>
              </a:xfrm>
              <a:prstGeom prst="rect">
                <a:avLst/>
              </a:prstGeom>
              <a:blipFill rotWithShape="1">
                <a:blip r:embed="rId5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/>
              <p:cNvSpPr txBox="1"/>
              <p:nvPr/>
            </p:nvSpPr>
            <p:spPr>
              <a:xfrm>
                <a:off x="884032" y="4118034"/>
                <a:ext cx="1293367" cy="3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posizioni</m:t>
                          </m:r>
                        </m:sub>
                      </m:sSub>
                      <m:r>
                        <a:rPr lang="en-US" sz="1600" b="0" i="0" smtClean="0">
                          <a:latin typeface="Cambria Math"/>
                        </a:rPr>
                        <m:t>:4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CasellaDiTes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32" y="4118034"/>
                <a:ext cx="1293367" cy="360483"/>
              </a:xfrm>
              <a:prstGeom prst="rect">
                <a:avLst/>
              </a:prstGeom>
              <a:blipFill>
                <a:blip r:embed="rId6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/>
              <p:cNvSpPr txBox="1"/>
              <p:nvPr/>
            </p:nvSpPr>
            <p:spPr>
              <a:xfrm>
                <a:off x="990600" y="4480747"/>
                <a:ext cx="1080232" cy="405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𝑔</m:t>
                      </m:r>
                      <m:groupChr>
                        <m:groupChrPr>
                          <m:chr m:val="→"/>
                          <m:pos m:val="top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CasellaDiTes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480747"/>
                <a:ext cx="1080232" cy="405560"/>
              </a:xfrm>
              <a:prstGeom prst="rect">
                <a:avLst/>
              </a:prstGeom>
              <a:blipFill>
                <a:blip r:embed="rId7"/>
                <a:stretch>
                  <a:fillRect t="-17910" b="-298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tangolo 12"/>
          <p:cNvSpPr/>
          <p:nvPr/>
        </p:nvSpPr>
        <p:spPr>
          <a:xfrm>
            <a:off x="609599" y="3695700"/>
            <a:ext cx="1776191" cy="1190607"/>
          </a:xfrm>
          <a:prstGeom prst="rect">
            <a:avLst/>
          </a:prstGeom>
          <a:noFill/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/>
              <p:cNvSpPr txBox="1"/>
              <p:nvPr/>
            </p:nvSpPr>
            <p:spPr>
              <a:xfrm>
                <a:off x="2715166" y="1477828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CasellaDiTes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166" y="1477828"/>
                <a:ext cx="46128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/>
              <p:cNvSpPr txBox="1"/>
              <p:nvPr/>
            </p:nvSpPr>
            <p:spPr>
              <a:xfrm>
                <a:off x="2712505" y="2036455"/>
                <a:ext cx="466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CasellaDiTes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505" y="2036455"/>
                <a:ext cx="46660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/>
              <p:cNvSpPr txBox="1"/>
              <p:nvPr/>
            </p:nvSpPr>
            <p:spPr>
              <a:xfrm>
                <a:off x="2712505" y="2705100"/>
                <a:ext cx="466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CasellaDiTes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505" y="2705100"/>
                <a:ext cx="466602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/>
              <p:cNvSpPr txBox="1"/>
              <p:nvPr/>
            </p:nvSpPr>
            <p:spPr>
              <a:xfrm>
                <a:off x="2715166" y="3314700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CasellaDiTes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166" y="3314700"/>
                <a:ext cx="46128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/>
              <p:cNvSpPr txBox="1"/>
              <p:nvPr/>
            </p:nvSpPr>
            <p:spPr>
              <a:xfrm>
                <a:off x="2712505" y="3897248"/>
                <a:ext cx="466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CasellaDiTes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505" y="3897248"/>
                <a:ext cx="46660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/>
              <p:cNvSpPr txBox="1"/>
              <p:nvPr/>
            </p:nvSpPr>
            <p:spPr>
              <a:xfrm>
                <a:off x="2712505" y="4591509"/>
                <a:ext cx="466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CasellaDiTes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505" y="4591509"/>
                <a:ext cx="46660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/>
              <p:cNvSpPr txBox="1"/>
              <p:nvPr/>
            </p:nvSpPr>
            <p:spPr>
              <a:xfrm>
                <a:off x="1752600" y="2813566"/>
                <a:ext cx="91242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24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/>
                            </a:rPr>
                            <m:t>x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CasellaDiTes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813566"/>
                <a:ext cx="912429" cy="430887"/>
              </a:xfrm>
              <a:prstGeom prst="rect">
                <a:avLst/>
              </a:prstGeom>
              <a:blipFill rotWithShape="1">
                <a:blip r:embed="rId14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/>
              <p:cNvSpPr txBox="1"/>
              <p:nvPr/>
            </p:nvSpPr>
            <p:spPr>
              <a:xfrm>
                <a:off x="7293907" y="2036455"/>
                <a:ext cx="1164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CasellaDiTes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907" y="2036455"/>
                <a:ext cx="1164293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/>
              <p:cNvSpPr txBox="1"/>
              <p:nvPr/>
            </p:nvSpPr>
            <p:spPr>
              <a:xfrm>
                <a:off x="7293907" y="2705100"/>
                <a:ext cx="1164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asellaDiTes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907" y="2705100"/>
                <a:ext cx="1164293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/>
              <p:cNvSpPr txBox="1"/>
              <p:nvPr/>
            </p:nvSpPr>
            <p:spPr>
              <a:xfrm>
                <a:off x="7293907" y="3390900"/>
                <a:ext cx="1164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CasellaDiTes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907" y="3390900"/>
                <a:ext cx="1164293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2 33"/>
          <p:cNvCxnSpPr>
            <a:stCxn id="23" idx="1"/>
          </p:cNvCxnSpPr>
          <p:nvPr/>
        </p:nvCxnSpPr>
        <p:spPr>
          <a:xfrm flipH="1" flipV="1">
            <a:off x="5617507" y="1562100"/>
            <a:ext cx="1676400" cy="659021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stCxn id="23" idx="1"/>
          </p:cNvCxnSpPr>
          <p:nvPr/>
        </p:nvCxnSpPr>
        <p:spPr>
          <a:xfrm flipH="1">
            <a:off x="5617507" y="2221121"/>
            <a:ext cx="1676400" cy="1278245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/>
          <p:nvPr/>
        </p:nvCxnSpPr>
        <p:spPr>
          <a:xfrm flipH="1" flipV="1">
            <a:off x="5617507" y="2247900"/>
            <a:ext cx="1676400" cy="65902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/>
          <p:nvPr/>
        </p:nvCxnSpPr>
        <p:spPr>
          <a:xfrm flipH="1">
            <a:off x="5617507" y="2906921"/>
            <a:ext cx="1676400" cy="1278245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 flipH="1" flipV="1">
            <a:off x="5617507" y="2857500"/>
            <a:ext cx="1676400" cy="65902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/>
          <p:nvPr/>
        </p:nvCxnSpPr>
        <p:spPr>
          <a:xfrm flipH="1">
            <a:off x="5617507" y="3516521"/>
            <a:ext cx="1676400" cy="127824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tangolo 2">
                <a:extLst>
                  <a:ext uri="{FF2B5EF4-FFF2-40B4-BE49-F238E27FC236}">
                    <a16:creationId xmlns:a16="http://schemas.microsoft.com/office/drawing/2014/main" id="{C05E51B0-BC52-488D-815A-1F4F42A71C23}"/>
                  </a:ext>
                </a:extLst>
              </p:cNvPr>
              <p:cNvSpPr/>
              <p:nvPr/>
            </p:nvSpPr>
            <p:spPr>
              <a:xfrm>
                <a:off x="5700319" y="4576288"/>
                <a:ext cx="3429000" cy="6701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3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3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3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sz="1300" i="1">
                              <a:latin typeface="Cambria Math"/>
                            </a:rPr>
                            <m:t>(</m:t>
                          </m:r>
                          <m:r>
                            <a:rPr lang="en-US" sz="1300" i="1">
                              <a:latin typeface="Cambria Math"/>
                            </a:rPr>
                            <m:t>𝑛</m:t>
                          </m:r>
                          <m:r>
                            <a:rPr lang="en-US" sz="1300" i="1">
                              <a:latin typeface="Cambria Math"/>
                            </a:rPr>
                            <m:t>+1)</m:t>
                          </m:r>
                        </m:sup>
                      </m:sSup>
                      <m:r>
                        <a:rPr lang="en-US" sz="13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300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3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3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3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300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3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13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3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sz="1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3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it-IT" sz="1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300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sz="13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3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3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𝜖</m:t>
                          </m:r>
                          <m:sSub>
                            <m:sSubPr>
                              <m:ctrlPr>
                                <a:rPr lang="en-US" sz="1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b="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300" b="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it-IT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+1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sz="13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00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300" i="1">
                                          <a:latin typeface="Cambria Math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nary>
                              <m:sSup>
                                <m:sSupPr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300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3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3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3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1300" i="1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35" name="Rettangolo 2">
                <a:extLst>
                  <a:ext uri="{FF2B5EF4-FFF2-40B4-BE49-F238E27FC236}">
                    <a16:creationId xmlns:a16="http://schemas.microsoft.com/office/drawing/2014/main" id="{C05E51B0-BC52-488D-815A-1F4F42A71C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319" y="4576288"/>
                <a:ext cx="3429000" cy="6701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asellaDiTesto 6">
            <a:extLst>
              <a:ext uri="{FF2B5EF4-FFF2-40B4-BE49-F238E27FC236}">
                <a16:creationId xmlns:a16="http://schemas.microsoft.com/office/drawing/2014/main" id="{D96434A2-2630-4B7B-A711-794822BD0C0D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17039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2" grpId="0"/>
      <p:bldP spid="3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37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OS-EM </a:t>
            </a:r>
            <a:r>
              <a:rPr lang="en-US" sz="3000" i="1" dirty="0" err="1">
                <a:solidFill>
                  <a:schemeClr val="tx2">
                    <a:lumMod val="75000"/>
                  </a:schemeClr>
                </a:solidFill>
              </a:rPr>
              <a:t>vs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ML-EM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/>
              <p:cNvSpPr txBox="1"/>
              <p:nvPr/>
            </p:nvSpPr>
            <p:spPr>
              <a:xfrm>
                <a:off x="690948" y="1191786"/>
                <a:ext cx="7995852" cy="2046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spcAft>
                    <a:spcPts val="600"/>
                  </a:spcAft>
                  <a:buFont typeface="Wingdings" pitchFamily="2" charset="2"/>
                  <a:buChar char="Ø"/>
                </a:pPr>
                <a:r>
                  <a:rPr lang="en-US" sz="1600" dirty="0"/>
                  <a:t>Il </a:t>
                </a:r>
                <a:r>
                  <a:rPr lang="en-US" sz="1600" dirty="0" err="1"/>
                  <a:t>numero</a:t>
                </a:r>
                <a:r>
                  <a:rPr lang="en-US" sz="1600" dirty="0"/>
                  <a:t> di subset </a:t>
                </a:r>
                <a:r>
                  <a:rPr lang="en-US" sz="1600" dirty="0" err="1"/>
                  <a:t>scelto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determina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il</a:t>
                </a:r>
                <a:r>
                  <a:rPr lang="en-US" sz="1600" dirty="0"/>
                  <a:t> </a:t>
                </a:r>
                <a:r>
                  <a:rPr lang="en-US" sz="1600" b="1" dirty="0" err="1">
                    <a:solidFill>
                      <a:schemeClr val="tx2">
                        <a:lumMod val="75000"/>
                      </a:schemeClr>
                    </a:solidFill>
                  </a:rPr>
                  <a:t>grado</a:t>
                </a:r>
                <a:r>
                  <a:rPr lang="en-US" sz="1600" b="1" dirty="0">
                    <a:solidFill>
                      <a:schemeClr val="tx2">
                        <a:lumMod val="75000"/>
                      </a:schemeClr>
                    </a:solidFill>
                  </a:rPr>
                  <a:t> di </a:t>
                </a:r>
                <a:r>
                  <a:rPr lang="en-US" sz="1600" b="1" dirty="0" err="1">
                    <a:solidFill>
                      <a:schemeClr val="tx2">
                        <a:lumMod val="75000"/>
                      </a:schemeClr>
                    </a:solidFill>
                  </a:rPr>
                  <a:t>accelerazione</a:t>
                </a:r>
                <a:r>
                  <a:rPr lang="en-US" sz="1600" b="1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sz="1600" dirty="0" err="1"/>
                  <a:t>della</a:t>
                </a:r>
                <a:r>
                  <a:rPr lang="en-US" sz="1600" dirty="0"/>
                  <a:t> OS-EM</a:t>
                </a:r>
              </a:p>
              <a:p>
                <a:pPr marL="285750" indent="-285750" algn="just">
                  <a:spcAft>
                    <a:spcPts val="600"/>
                  </a:spcAft>
                  <a:buFont typeface="Wingdings" pitchFamily="2" charset="2"/>
                  <a:buChar char="Ø"/>
                </a:pPr>
                <a:r>
                  <a:rPr lang="en-US" sz="1600" dirty="0"/>
                  <a:t>(</a:t>
                </a:r>
                <a:r>
                  <a:rPr lang="en-US" sz="1600" dirty="0" err="1"/>
                  <a:t>Empiricamente</a:t>
                </a:r>
                <a:r>
                  <a:rPr lang="en-US" sz="1600" dirty="0"/>
                  <a:t>) </a:t>
                </a:r>
                <a:r>
                  <a:rPr lang="en-US" sz="1600" dirty="0" err="1"/>
                  <a:t>dopo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 </m:t>
                        </m:r>
                        <m:r>
                          <a:rPr lang="en-US" sz="1600" i="1">
                            <a:latin typeface="Cambria Math"/>
                          </a:rPr>
                          <m:t>𝑁</m:t>
                        </m:r>
                      </m:e>
                      <m:sub/>
                    </m:sSub>
                  </m:oMath>
                </a14:m>
                <a:r>
                  <a:rPr lang="en-US" sz="1600" dirty="0"/>
                  <a:t>iterazioni di OS-EM </a:t>
                </a:r>
                <a:r>
                  <a:rPr lang="en-US" sz="1600" dirty="0" err="1"/>
                  <a:t>si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raggiunge</a:t>
                </a:r>
                <a:r>
                  <a:rPr lang="en-US" sz="1600" dirty="0"/>
                  <a:t> un </a:t>
                </a:r>
                <a:r>
                  <a:rPr lang="en-US" sz="1600" b="1" dirty="0" err="1">
                    <a:solidFill>
                      <a:schemeClr val="tx2">
                        <a:lumMod val="75000"/>
                      </a:schemeClr>
                    </a:solidFill>
                  </a:rPr>
                  <a:t>punto</a:t>
                </a:r>
                <a:r>
                  <a:rPr lang="en-US" sz="1600" b="1" dirty="0">
                    <a:solidFill>
                      <a:schemeClr val="tx2">
                        <a:lumMod val="75000"/>
                      </a:schemeClr>
                    </a:solidFill>
                  </a:rPr>
                  <a:t> di </a:t>
                </a:r>
                <a:r>
                  <a:rPr lang="en-US" sz="1600" b="1" dirty="0" err="1">
                    <a:solidFill>
                      <a:schemeClr val="tx2">
                        <a:lumMod val="75000"/>
                      </a:schemeClr>
                    </a:solidFill>
                  </a:rPr>
                  <a:t>convergenza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paragonabile</a:t>
                </a:r>
                <a:r>
                  <a:rPr lang="en-US" sz="1600" dirty="0"/>
                  <a:t> a </a:t>
                </a:r>
                <a:r>
                  <a:rPr lang="en-US" sz="1600" dirty="0" err="1"/>
                  <a:t>quello</a:t>
                </a:r>
                <a:r>
                  <a:rPr lang="en-US" sz="1600" dirty="0"/>
                  <a:t> </a:t>
                </a:r>
                <a:r>
                  <a:rPr lang="en-US" sz="1600" dirty="0" err="1"/>
                  <a:t>ottenuto</a:t>
                </a:r>
                <a:r>
                  <a:rPr lang="en-US" sz="1600" dirty="0"/>
                  <a:t> con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 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𝑠𝑢𝑏𝑠𝑒𝑡</m:t>
                        </m:r>
                      </m:sub>
                    </m:sSub>
                    <m:r>
                      <a:rPr lang="en-US" sz="16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x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𝑁</m:t>
                        </m:r>
                      </m:e>
                      <m:sub/>
                    </m:sSub>
                    <m:r>
                      <a:rPr lang="en-US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 iterazioni di ML-EM</a:t>
                </a:r>
              </a:p>
              <a:p>
                <a:pPr marL="285750" indent="-285750" algn="just">
                  <a:spcAft>
                    <a:spcPts val="600"/>
                  </a:spcAft>
                  <a:buFont typeface="Wingdings" pitchFamily="2" charset="2"/>
                  <a:buChar char="Ø"/>
                </a:pPr>
                <a:r>
                  <a:rPr lang="en-US" sz="1600" dirty="0"/>
                  <a:t>Il </a:t>
                </a:r>
                <a:r>
                  <a:rPr lang="en-US" sz="1600" b="1" dirty="0" err="1">
                    <a:solidFill>
                      <a:schemeClr val="tx2">
                        <a:lumMod val="75000"/>
                      </a:schemeClr>
                    </a:solidFill>
                  </a:rPr>
                  <a:t>rumore</a:t>
                </a:r>
                <a:r>
                  <a:rPr lang="en-US" sz="1600" b="1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sz="1600" b="1" dirty="0" err="1">
                    <a:solidFill>
                      <a:schemeClr val="tx2">
                        <a:lumMod val="75000"/>
                      </a:schemeClr>
                    </a:solidFill>
                  </a:rPr>
                  <a:t>cresce</a:t>
                </a:r>
                <a:r>
                  <a:rPr lang="en-US" sz="1600" b="1" dirty="0">
                    <a:solidFill>
                      <a:schemeClr val="tx2">
                        <a:lumMod val="75000"/>
                      </a:schemeClr>
                    </a:solidFill>
                  </a:rPr>
                  <a:t> a </a:t>
                </a:r>
                <a:r>
                  <a:rPr lang="en-US" sz="1600" b="1" dirty="0" err="1">
                    <a:solidFill>
                      <a:schemeClr val="tx2">
                        <a:lumMod val="75000"/>
                      </a:schemeClr>
                    </a:solidFill>
                  </a:rPr>
                  <a:t>velocità</a:t>
                </a:r>
                <a:r>
                  <a:rPr lang="en-US" sz="1600" b="1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sz="1600" b="1" dirty="0" err="1">
                    <a:solidFill>
                      <a:schemeClr val="tx2">
                        <a:lumMod val="75000"/>
                      </a:schemeClr>
                    </a:solidFill>
                  </a:rPr>
                  <a:t>comparabile</a:t>
                </a:r>
                <a:r>
                  <a:rPr lang="en-US" sz="1600" b="1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sz="1600" dirty="0"/>
                  <a:t>e </a:t>
                </a:r>
                <a:r>
                  <a:rPr lang="en-US" sz="1600" dirty="0" err="1"/>
                  <a:t>l’algoritmo</a:t>
                </a:r>
                <a:r>
                  <a:rPr lang="en-US" sz="1600" dirty="0"/>
                  <a:t> </a:t>
                </a:r>
                <a:r>
                  <a:rPr lang="en-US" sz="1600" dirty="0" err="1"/>
                  <a:t>va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arrestato</a:t>
                </a:r>
                <a:r>
                  <a:rPr lang="en-US" sz="1600" dirty="0"/>
                  <a:t> (</a:t>
                </a:r>
                <a:r>
                  <a:rPr lang="en-US" sz="1600" dirty="0" err="1"/>
                  <a:t>ed</a:t>
                </a:r>
                <a:r>
                  <a:rPr lang="en-US" sz="1600" dirty="0"/>
                  <a:t> </a:t>
                </a:r>
                <a:r>
                  <a:rPr lang="en-US" sz="1600" dirty="0" err="1"/>
                  <a:t>eventualmente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filtrato</a:t>
                </a:r>
                <a:r>
                  <a:rPr lang="en-US" sz="1600" dirty="0"/>
                  <a:t>) </a:t>
                </a:r>
                <a:r>
                  <a:rPr lang="en-US" sz="1600" dirty="0" err="1"/>
                  <a:t>ancora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più</a:t>
                </a:r>
                <a:r>
                  <a:rPr lang="en-US" sz="1600" dirty="0"/>
                  <a:t> </a:t>
                </a:r>
                <a:r>
                  <a:rPr lang="en-US" sz="1600" dirty="0" err="1"/>
                  <a:t>precocemente</a:t>
                </a:r>
                <a:endParaRPr lang="en-US" sz="1600" dirty="0"/>
              </a:p>
              <a:p>
                <a:pPr marL="285750" indent="-285750" algn="just">
                  <a:spcAft>
                    <a:spcPts val="600"/>
                  </a:spcAft>
                  <a:buFont typeface="Wingdings" pitchFamily="2" charset="2"/>
                  <a:buChar char="Ø"/>
                </a:pPr>
                <a:r>
                  <a:rPr lang="en-US" sz="1600" dirty="0" err="1"/>
                  <a:t>Nonostante</a:t>
                </a:r>
                <a:r>
                  <a:rPr lang="en-US" sz="1600" dirty="0"/>
                  <a:t> la </a:t>
                </a:r>
                <a:r>
                  <a:rPr lang="en-US" sz="1600" dirty="0" err="1"/>
                  <a:t>somiglianza</a:t>
                </a:r>
                <a:r>
                  <a:rPr lang="en-US" sz="1600" dirty="0"/>
                  <a:t> con la ML-EM, la OS-EM </a:t>
                </a:r>
                <a:r>
                  <a:rPr lang="en-US" sz="1600" b="1" dirty="0">
                    <a:solidFill>
                      <a:schemeClr val="tx2">
                        <a:lumMod val="75000"/>
                      </a:schemeClr>
                    </a:solidFill>
                  </a:rPr>
                  <a:t>non è </a:t>
                </a:r>
                <a:r>
                  <a:rPr lang="en-US" sz="1600" b="1" i="1" dirty="0" err="1">
                    <a:solidFill>
                      <a:schemeClr val="tx2">
                        <a:lumMod val="75000"/>
                      </a:schemeClr>
                    </a:solidFill>
                  </a:rPr>
                  <a:t>realmente</a:t>
                </a:r>
                <a:r>
                  <a:rPr lang="en-US" sz="1600" b="1" i="1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sz="1600" b="1" dirty="0">
                    <a:solidFill>
                      <a:schemeClr val="tx2">
                        <a:lumMod val="75000"/>
                      </a:schemeClr>
                    </a:solidFill>
                  </a:rPr>
                  <a:t>un </a:t>
                </a:r>
                <a:r>
                  <a:rPr lang="en-US" sz="1600" b="1" dirty="0" err="1">
                    <a:solidFill>
                      <a:schemeClr val="tx2">
                        <a:lumMod val="75000"/>
                      </a:schemeClr>
                    </a:solidFill>
                  </a:rPr>
                  <a:t>algoritmo</a:t>
                </a:r>
                <a:r>
                  <a:rPr lang="en-US" sz="1600" b="1" dirty="0">
                    <a:solidFill>
                      <a:schemeClr val="tx2">
                        <a:lumMod val="75000"/>
                      </a:schemeClr>
                    </a:solidFill>
                  </a:rPr>
                  <a:t> EM</a:t>
                </a:r>
                <a:r>
                  <a:rPr lang="en-US" sz="1600" dirty="0"/>
                  <a:t> e </a:t>
                </a:r>
                <a:r>
                  <a:rPr lang="en-US" sz="1600" dirty="0" err="1"/>
                  <a:t>quindi</a:t>
                </a:r>
                <a:r>
                  <a:rPr lang="en-US" sz="1600" dirty="0"/>
                  <a:t> non </a:t>
                </a:r>
                <a:r>
                  <a:rPr lang="en-US" sz="1600" dirty="0" err="1"/>
                  <a:t>c’è</a:t>
                </a:r>
                <a:r>
                  <a:rPr lang="en-US" sz="1600" dirty="0"/>
                  <a:t> </a:t>
                </a:r>
                <a:r>
                  <a:rPr lang="en-US" sz="1600" dirty="0" err="1"/>
                  <a:t>prova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teorica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della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sua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convergenza</a:t>
                </a:r>
                <a:endParaRPr lang="en-US" sz="1600" dirty="0"/>
              </a:p>
            </p:txBody>
          </p:sp>
        </mc:Choice>
        <mc:Fallback xmlns="">
          <p:sp>
            <p:nvSpPr>
              <p:cNvPr id="45" name="CasellaDiTes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48" y="1191786"/>
                <a:ext cx="7995852" cy="2046714"/>
              </a:xfrm>
              <a:prstGeom prst="rect">
                <a:avLst/>
              </a:prstGeom>
              <a:blipFill>
                <a:blip r:embed="rId5"/>
                <a:stretch>
                  <a:fillRect l="-305" t="-896" r="-457" b="-328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3">
            <a:extLst>
              <a:ext uri="{FF2B5EF4-FFF2-40B4-BE49-F238E27FC236}">
                <a16:creationId xmlns:a16="http://schemas.microsoft.com/office/drawing/2014/main" id="{7DD64512-1DEF-42F2-9CE5-31C0076F9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52" y="4480116"/>
            <a:ext cx="182870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eaLnBrk="0" hangingPunct="0"/>
            <a:r>
              <a:rPr lang="en-GB" altLang="it-IT" sz="1600" dirty="0"/>
              <a:t>40 MLEM-iterations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176BD6B-2D95-4C0B-B146-030620D89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85" y="3641318"/>
            <a:ext cx="159787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eaLnBrk="0" hangingPunct="0"/>
            <a:r>
              <a:rPr lang="en-GB" altLang="it-IT" sz="1600" dirty="0"/>
              <a:t>1 OSEM iteration</a:t>
            </a:r>
          </a:p>
          <a:p>
            <a:pPr algn="r" eaLnBrk="0" hangingPunct="0"/>
            <a:r>
              <a:rPr lang="en-GB" altLang="it-IT" sz="1600" dirty="0"/>
              <a:t>with 40 subsets</a:t>
            </a:r>
          </a:p>
        </p:txBody>
      </p:sp>
      <p:graphicFrame>
        <p:nvGraphicFramePr>
          <p:cNvPr id="22" name="Object 13">
            <a:extLst>
              <a:ext uri="{FF2B5EF4-FFF2-40B4-BE49-F238E27FC236}">
                <a16:creationId xmlns:a16="http://schemas.microsoft.com/office/drawing/2014/main" id="{3EE57DFF-0DD9-40A1-9B58-30CBC95D54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326226"/>
              </p:ext>
            </p:extLst>
          </p:nvPr>
        </p:nvGraphicFramePr>
        <p:xfrm>
          <a:off x="2395152" y="3556440"/>
          <a:ext cx="6057900" cy="1484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Image" r:id="rId6" imgW="10514286" imgH="3022222" progId="Photoshop.Image.6">
                  <p:embed/>
                </p:oleObj>
              </mc:Choice>
              <mc:Fallback>
                <p:oleObj name="Image" r:id="rId6" imgW="10514286" imgH="3022222" progId="Photoshop.Image.6">
                  <p:embed/>
                  <p:pic>
                    <p:nvPicPr>
                      <p:cNvPr id="37901" name="Object 13">
                        <a:extLst>
                          <a:ext uri="{FF2B5EF4-FFF2-40B4-BE49-F238E27FC236}">
                            <a16:creationId xmlns:a16="http://schemas.microsoft.com/office/drawing/2014/main" id="{BB8515B4-E00C-47BB-A90E-6C03AA13AC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152" y="3556440"/>
                        <a:ext cx="6057900" cy="1484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4">
            <a:extLst>
              <a:ext uri="{FF2B5EF4-FFF2-40B4-BE49-F238E27FC236}">
                <a16:creationId xmlns:a16="http://schemas.microsoft.com/office/drawing/2014/main" id="{458E3C93-EB3A-4B9F-9919-FCE83976C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7629" y="4990688"/>
            <a:ext cx="5847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GB" altLang="it-IT" sz="1400" b="1" dirty="0"/>
              <a:t>0                    1                    2                    3                    4                    10                 40 </a:t>
            </a:r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B805CACA-6055-46C6-8F54-34693F1F0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7629" y="3301336"/>
            <a:ext cx="5847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GB" altLang="it-IT" sz="1400" b="1" dirty="0"/>
              <a:t>0                    1                    2                    3                    4                    10                 40 </a:t>
            </a:r>
          </a:p>
        </p:txBody>
      </p:sp>
      <p:sp>
        <p:nvSpPr>
          <p:cNvPr id="16" name="CasellaDiTesto 6">
            <a:extLst>
              <a:ext uri="{FF2B5EF4-FFF2-40B4-BE49-F238E27FC236}">
                <a16:creationId xmlns:a16="http://schemas.microsoft.com/office/drawing/2014/main" id="{65E46F5A-8AA3-4B7F-B4CD-447FC4FEAF44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3770347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38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Correzioni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iterative (ML-EM e OS-EM)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/>
              <p:cNvSpPr/>
              <p:nvPr/>
            </p:nvSpPr>
            <p:spPr>
              <a:xfrm>
                <a:off x="631559" y="3390900"/>
                <a:ext cx="4953000" cy="6695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5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5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</m:acc>
                        </m:e>
                        <m:sup>
                          <m:r>
                            <a:rPr lang="en-US" sz="1500" i="1">
                              <a:latin typeface="Cambria Math"/>
                            </a:rPr>
                            <m:t>(</m:t>
                          </m:r>
                          <m:r>
                            <a:rPr lang="en-US" sz="1500" i="1">
                              <a:latin typeface="Cambria Math"/>
                            </a:rPr>
                            <m:t>𝑛</m:t>
                          </m:r>
                          <m:r>
                            <a:rPr lang="en-US" sz="1500" i="1">
                              <a:latin typeface="Cambria Math"/>
                            </a:rPr>
                            <m:t>+1)</m:t>
                          </m:r>
                        </m:sup>
                      </m:sSup>
                      <m:r>
                        <a:rPr lang="en-US" sz="15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500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5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15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500" b="0" i="1" smtClean="0">
                              <a:latin typeface="Cambria Math"/>
                            </a:rPr>
                            <m:t>1</m:t>
                          </m:r>
                        </m:den>
                      </m:f>
                      <m:sSup>
                        <m:sSup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sz="15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>
                              <a:latin typeface="Cambria Math"/>
                            </a:rPr>
                            <m:t>𝑔</m:t>
                          </m:r>
                        </m:num>
                        <m:den>
                          <m:r>
                            <a:rPr lang="en-US" sz="15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𝑎𝑡𝑡</m:t>
                          </m:r>
                          <m:r>
                            <a:rPr lang="en-US" sz="15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sz="1500" i="1">
                              <a:latin typeface="Cambria Math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𝐻</m:t>
                              </m:r>
                              <m:sSup>
                                <m:sSup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5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500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1500" i="1">
                              <a:latin typeface="Cambria Math"/>
                            </a:rPr>
                            <m:t>+</m:t>
                          </m:r>
                          <m:r>
                            <a:rPr lang="en-US" sz="15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𝑠𝑐𝑎𝑡𝑡</m:t>
                          </m:r>
                          <m:r>
                            <a:rPr lang="en-US" sz="1500" i="1">
                              <a:latin typeface="Cambria Math"/>
                            </a:rPr>
                            <m:t>+</m:t>
                          </m:r>
                          <m:r>
                            <a:rPr lang="en-US" sz="15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𝑟𝑎𝑛</m:t>
                          </m:r>
                          <m:r>
                            <a:rPr lang="en-US" sz="15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1" name="Rettango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59" y="3390900"/>
                <a:ext cx="4953000" cy="66954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/>
              <p:cNvSpPr/>
              <p:nvPr/>
            </p:nvSpPr>
            <p:spPr>
              <a:xfrm>
                <a:off x="3352800" y="4305300"/>
                <a:ext cx="4953000" cy="803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    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5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5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sz="1500" i="1">
                              <a:latin typeface="Cambria Math"/>
                            </a:rPr>
                            <m:t>(</m:t>
                          </m:r>
                          <m:r>
                            <a:rPr lang="en-US" sz="1500" i="1">
                              <a:latin typeface="Cambria Math"/>
                            </a:rPr>
                            <m:t>𝑛</m:t>
                          </m:r>
                          <m:r>
                            <a:rPr lang="en-US" sz="1500" i="1">
                              <a:latin typeface="Cambria Math"/>
                            </a:rPr>
                            <m:t>+1)</m:t>
                          </m:r>
                        </m:sup>
                      </m:sSup>
                      <m:r>
                        <a:rPr lang="en-US" sz="15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500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5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5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5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5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sz="15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5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5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𝑎𝑡𝑡</m:t>
                              </m:r>
                            </m:e>
                            <m:sub>
                              <m:r>
                                <a:rPr lang="en-US" sz="15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5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sz="1500" i="1">
                              <a:latin typeface="Cambria Math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500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5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5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5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1500" i="1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5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5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𝑠𝑐</m:t>
                              </m:r>
                              <m:r>
                                <a:rPr lang="en-US" sz="15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𝑎𝑡𝑡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5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5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𝑟𝑎𝑛𝑑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2" name="Rettango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305300"/>
                <a:ext cx="4953000" cy="8031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tangolo 1"/>
          <p:cNvSpPr/>
          <p:nvPr/>
        </p:nvSpPr>
        <p:spPr>
          <a:xfrm>
            <a:off x="609600" y="1257300"/>
            <a:ext cx="7696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600" dirty="0"/>
              <a:t>Abbiamo detto precedentemente che se il sistema di imaging corregge internamente i sinogrammi prima che avvenga la ricostruzione, la statistica muta e non sarebbe più valido lavorare nell’ipotesi di Poissonianità dei dati su cui si basano ML-EM ed OS-EM.</a:t>
            </a:r>
          </a:p>
          <a:p>
            <a:pPr algn="just"/>
            <a:endParaRPr lang="it-IT" sz="1600" dirty="0"/>
          </a:p>
          <a:p>
            <a:pPr algn="just"/>
            <a:r>
              <a:rPr lang="it-IT" sz="1600" dirty="0"/>
              <a:t>Tra i vantaggi del meccanismo di </a:t>
            </a:r>
            <a:r>
              <a:rPr lang="it-IT" sz="1600" i="1" dirty="0"/>
              <a:t>feedback </a:t>
            </a:r>
            <a:r>
              <a:rPr lang="it-IT" sz="1600" dirty="0"/>
              <a:t>che è alla base di queste tecniche iterative c’è però anche la possibilità di 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incorporare delle stime delle sorgenti di disturbo </a:t>
            </a:r>
            <a:r>
              <a:rPr lang="it-IT" sz="1600" dirty="0"/>
              <a:t>(le stesse che in maniera inversa verrebbero usate per </a:t>
            </a:r>
            <a:r>
              <a:rPr lang="it-IT" sz="1600" dirty="0" err="1"/>
              <a:t>pre</a:t>
            </a:r>
            <a:r>
              <a:rPr lang="it-IT" sz="1600" dirty="0"/>
              <a:t>-correggere i </a:t>
            </a:r>
            <a:r>
              <a:rPr lang="it-IT" sz="1600" dirty="0" err="1"/>
              <a:t>sinogrammi</a:t>
            </a:r>
            <a:r>
              <a:rPr lang="it-IT" sz="1600" dirty="0"/>
              <a:t>) 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all’interno dello </a:t>
            </a:r>
            <a:r>
              <a:rPr lang="it-IT" sz="1600" b="1" dirty="0" err="1">
                <a:solidFill>
                  <a:schemeClr val="tx2">
                    <a:lumMod val="75000"/>
                  </a:schemeClr>
                </a:solidFill>
              </a:rPr>
              <a:t>step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 di proiezione</a:t>
            </a:r>
            <a:r>
              <a:rPr lang="it-IT" sz="1600" dirty="0"/>
              <a:t>, riuscendo quindi a ricostruire e corregge le immagini allo stesso tempo.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4800600" y="3541005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ML-EM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2247900" y="4522186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OS-EM</a:t>
            </a:r>
          </a:p>
        </p:txBody>
      </p:sp>
      <p:sp>
        <p:nvSpPr>
          <p:cNvPr id="3" name="Parentesi graffa aperta 2"/>
          <p:cNvSpPr/>
          <p:nvPr/>
        </p:nvSpPr>
        <p:spPr>
          <a:xfrm>
            <a:off x="3359776" y="4325852"/>
            <a:ext cx="134332" cy="762000"/>
          </a:xfrm>
          <a:prstGeom prst="leftBrace">
            <a:avLst>
              <a:gd name="adj1" fmla="val 36577"/>
              <a:gd name="adj2" fmla="val 50000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entesi graffa aperta 16"/>
          <p:cNvSpPr/>
          <p:nvPr/>
        </p:nvSpPr>
        <p:spPr>
          <a:xfrm flipH="1">
            <a:off x="4742468" y="3344671"/>
            <a:ext cx="134332" cy="762000"/>
          </a:xfrm>
          <a:prstGeom prst="leftBrace">
            <a:avLst>
              <a:gd name="adj1" fmla="val 36577"/>
              <a:gd name="adj2" fmla="val 50000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sellaDiTesto 6">
            <a:extLst>
              <a:ext uri="{FF2B5EF4-FFF2-40B4-BE49-F238E27FC236}">
                <a16:creationId xmlns:a16="http://schemas.microsoft.com/office/drawing/2014/main" id="{BD43D5E1-7AB8-474A-A61F-8270BB8038B0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3859184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457200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39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2" name="Picture 2" descr="Y:\Documenti\INSEGNAMENTO\LezioneMLEM\presentazione\images\diagramma_metodi_ricostruzi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4500"/>
            <a:ext cx="6633464" cy="475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Y:\Documenti\PRESENTATIONS\CONFERENCES\MEDICON_2016\presentazione\circl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62300"/>
            <a:ext cx="1524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6">
            <a:extLst>
              <a:ext uri="{FF2B5EF4-FFF2-40B4-BE49-F238E27FC236}">
                <a16:creationId xmlns:a16="http://schemas.microsoft.com/office/drawing/2014/main" id="{4B940ACB-AD94-4729-A530-5E97D914B8A9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57812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4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Metodi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analitici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tx2">
                    <a:lumMod val="75000"/>
                  </a:schemeClr>
                </a:solidFill>
              </a:rPr>
              <a:t>vs</a:t>
            </a:r>
            <a:r>
              <a:rPr lang="en-US" sz="3000" b="1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Metodi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iterativi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958318" y="1765637"/>
            <a:ext cx="7042682" cy="10772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endParaRPr lang="it-IT" sz="1600" i="1" dirty="0"/>
          </a:p>
          <a:p>
            <a:pPr algn="just"/>
            <a:r>
              <a:rPr lang="it-IT" sz="1600" i="1" dirty="0"/>
              <a:t>Problema matematico basato sull'</a:t>
            </a:r>
            <a:r>
              <a:rPr lang="it-IT" sz="1600" b="1" i="1" dirty="0">
                <a:solidFill>
                  <a:schemeClr val="tx2">
                    <a:lumMod val="75000"/>
                  </a:schemeClr>
                </a:solidFill>
              </a:rPr>
              <a:t>inversione della trasformata di Radon discreta</a:t>
            </a:r>
            <a:r>
              <a:rPr lang="it-IT" sz="1600" i="1" dirty="0"/>
              <a:t>. I dati sono integrali di linea e non si tenta di modellare esplicitamente la </a:t>
            </a:r>
            <a:r>
              <a:rPr lang="it-IT" sz="1600" i="1" dirty="0" err="1"/>
              <a:t>randomicità</a:t>
            </a:r>
            <a:r>
              <a:rPr lang="it-IT" sz="1600" i="1" dirty="0"/>
              <a:t> tipica del processo di </a:t>
            </a:r>
            <a:r>
              <a:rPr lang="en-US" sz="1600" i="1" dirty="0" err="1"/>
              <a:t>conteggio</a:t>
            </a:r>
            <a:r>
              <a:rPr lang="en-US" sz="1600" i="1" dirty="0"/>
              <a:t> </a:t>
            </a:r>
            <a:r>
              <a:rPr lang="en-US" sz="1600" i="1" dirty="0" err="1"/>
              <a:t>dei</a:t>
            </a:r>
            <a:r>
              <a:rPr lang="en-US" sz="1600" i="1" dirty="0"/>
              <a:t> </a:t>
            </a:r>
            <a:r>
              <a:rPr lang="en-US" sz="1600" i="1" dirty="0" err="1"/>
              <a:t>fotoni</a:t>
            </a:r>
            <a:r>
              <a:rPr lang="en-US" sz="1600" i="1" dirty="0"/>
              <a:t> .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958318" y="1524001"/>
            <a:ext cx="7042682" cy="4086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Metodi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analitici</a:t>
            </a:r>
            <a:r>
              <a:rPr lang="en-US" b="1" dirty="0">
                <a:solidFill>
                  <a:schemeClr val="bg1"/>
                </a:solidFill>
              </a:rPr>
              <a:t> (FBP)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958318" y="3503984"/>
            <a:ext cx="7042682" cy="13234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endParaRPr lang="it-IT" sz="1600" i="1" dirty="0"/>
          </a:p>
          <a:p>
            <a:pPr algn="just"/>
            <a:r>
              <a:rPr lang="it-IT" sz="1600" i="1" dirty="0"/>
              <a:t>Generico modello lineare che consente una descrizione dettagliata dei meccanismi di </a:t>
            </a:r>
            <a:r>
              <a:rPr lang="it-IT" sz="1600" i="1" dirty="0" err="1"/>
              <a:t>blurring</a:t>
            </a:r>
            <a:r>
              <a:rPr lang="it-IT" sz="1600" i="1" dirty="0"/>
              <a:t> ed attenuazione. Oltre a questo, le tecniche statistiche di ricostruzione cercano di incorporare nel modello anche una descrizione probabilistica del rumore.</a:t>
            </a:r>
            <a:endParaRPr lang="en-US" sz="1600" i="1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958318" y="3238500"/>
            <a:ext cx="7042682" cy="4086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Metodi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iterativi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sellaDiTesto 6">
            <a:extLst>
              <a:ext uri="{FF2B5EF4-FFF2-40B4-BE49-F238E27FC236}">
                <a16:creationId xmlns:a16="http://schemas.microsoft.com/office/drawing/2014/main" id="{E7B64884-F256-4770-B8F0-65C085065EC4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42473331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40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tx2">
                    <a:lumMod val="75000"/>
                  </a:schemeClr>
                </a:solidFill>
              </a:rPr>
              <a:t>Limite intrinseco degli approcci ML, LS e WLS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tangolo 1"/>
          <p:cNvSpPr/>
          <p:nvPr/>
        </p:nvSpPr>
        <p:spPr>
          <a:xfrm>
            <a:off x="631558" y="1303972"/>
            <a:ext cx="79028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600" dirty="0" err="1"/>
              <a:t>Sfortunamente</a:t>
            </a:r>
            <a:r>
              <a:rPr lang="it-IT" sz="1600" dirty="0"/>
              <a:t> per noi, nonostante la varianza (rumore) delle immagini ET ricostruite con stimatore ML sia la più bassa ottenibile con uno stimatore non polarizzato, questa continua ad essere </a:t>
            </a:r>
            <a:r>
              <a:rPr lang="en-US" sz="1600" dirty="0" err="1"/>
              <a:t>ancora</a:t>
            </a:r>
            <a:r>
              <a:rPr lang="en-US" sz="1600" dirty="0"/>
              <a:t> </a:t>
            </a:r>
            <a:r>
              <a:rPr lang="en-US" sz="1600" dirty="0" err="1"/>
              <a:t>inaccettabilmente</a:t>
            </a:r>
            <a:r>
              <a:rPr lang="en-US" sz="1600" dirty="0"/>
              <a:t> </a:t>
            </a:r>
            <a:r>
              <a:rPr lang="en-US" sz="1600" dirty="0" err="1"/>
              <a:t>alta.</a:t>
            </a:r>
            <a:r>
              <a:rPr lang="en-US" sz="1600" dirty="0"/>
              <a:t> </a:t>
            </a:r>
            <a:r>
              <a:rPr lang="en-US" sz="1600" dirty="0" err="1"/>
              <a:t>Questo</a:t>
            </a:r>
            <a:r>
              <a:rPr lang="en-US" sz="1600" dirty="0"/>
              <a:t> segue </a:t>
            </a:r>
            <a:r>
              <a:rPr lang="en-US" sz="1600" dirty="0" err="1"/>
              <a:t>direttamente</a:t>
            </a:r>
            <a:r>
              <a:rPr lang="en-US" sz="1600" dirty="0"/>
              <a:t> </a:t>
            </a:r>
            <a:r>
              <a:rPr lang="it-IT" sz="1600" dirty="0"/>
              <a:t>dalla loro tendenza a garantire la 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massima consistenza con i dati misurati</a:t>
            </a:r>
            <a:r>
              <a:rPr lang="it-IT" sz="1600" dirty="0"/>
              <a:t>: dato che </a:t>
            </a:r>
            <a:r>
              <a:rPr lang="it-IT" sz="1600" i="1" dirty="0"/>
              <a:t>i dati sono intrinsecamente rumorosi</a:t>
            </a:r>
            <a:r>
              <a:rPr lang="it-IT" sz="1600" dirty="0"/>
              <a:t>, l'immagine che è massimamente consistente con essi sarà per forza di cose rumorosa a sua volta.</a:t>
            </a:r>
            <a:endParaRPr 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924300"/>
            <a:ext cx="2979122" cy="82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reccia a destra 9"/>
          <p:cNvSpPr/>
          <p:nvPr/>
        </p:nvSpPr>
        <p:spPr>
          <a:xfrm>
            <a:off x="1066800" y="30861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sellaDiTesto 10"/>
          <p:cNvSpPr txBox="1"/>
          <p:nvPr/>
        </p:nvSpPr>
        <p:spPr>
          <a:xfrm>
            <a:off x="2057400" y="30861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Questo</a:t>
            </a:r>
            <a:r>
              <a:rPr lang="en-US" b="1" dirty="0">
                <a:solidFill>
                  <a:srgbClr val="C00000"/>
                </a:solidFill>
              </a:rPr>
              <a:t> vale </a:t>
            </a:r>
            <a:r>
              <a:rPr lang="en-US" b="1" dirty="0" err="1">
                <a:solidFill>
                  <a:srgbClr val="C00000"/>
                </a:solidFill>
              </a:rPr>
              <a:t>anche</a:t>
            </a:r>
            <a:r>
              <a:rPr lang="en-US" b="1" dirty="0">
                <a:solidFill>
                  <a:srgbClr val="C00000"/>
                </a:solidFill>
              </a:rPr>
              <a:t> per </a:t>
            </a:r>
            <a:r>
              <a:rPr lang="en-US" b="1" dirty="0" err="1">
                <a:solidFill>
                  <a:srgbClr val="C00000"/>
                </a:solidFill>
              </a:rPr>
              <a:t>stimatore</a:t>
            </a:r>
            <a:r>
              <a:rPr lang="en-US" b="1" dirty="0">
                <a:solidFill>
                  <a:srgbClr val="C00000"/>
                </a:solidFill>
              </a:rPr>
              <a:t> LS e WLS!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685800" y="4152900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</a:t>
            </a:r>
            <a:r>
              <a:rPr lang="en-US" b="1" dirty="0" err="1"/>
              <a:t>caso</a:t>
            </a:r>
            <a:r>
              <a:rPr lang="en-US" b="1" dirty="0"/>
              <a:t> LS)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631560" y="3695700"/>
            <a:ext cx="7902840" cy="13716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/>
              <p:cNvSpPr txBox="1"/>
              <p:nvPr/>
            </p:nvSpPr>
            <p:spPr>
              <a:xfrm>
                <a:off x="4731722" y="3771900"/>
                <a:ext cx="3497879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itchFamily="34" charset="0"/>
                  <a:buChar char="•"/>
                </a:pPr>
                <a:r>
                  <a:rPr lang="en-US" sz="1500" dirty="0"/>
                  <a:t>Ipotesi di </a:t>
                </a:r>
                <a:r>
                  <a:rPr lang="en-US" sz="1500" dirty="0" err="1"/>
                  <a:t>rumore</a:t>
                </a:r>
                <a:r>
                  <a:rPr lang="en-US" sz="1500" dirty="0"/>
                  <a:t> </a:t>
                </a:r>
                <a:r>
                  <a:rPr lang="en-US" sz="1500" dirty="0" err="1"/>
                  <a:t>additivo</a:t>
                </a:r>
                <a:endParaRPr lang="en-US" sz="1500" dirty="0"/>
              </a:p>
              <a:p>
                <a:pPr marL="285750" indent="-285750" algn="just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/>
                      </a:rPr>
                      <m:t>𝐻</m:t>
                    </m:r>
                    <m:r>
                      <a:rPr lang="en-US" sz="15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500" dirty="0" err="1"/>
                  <a:t>nella</a:t>
                </a:r>
                <a:r>
                  <a:rPr lang="en-US" sz="1500" dirty="0"/>
                  <a:t> </a:t>
                </a:r>
                <a:r>
                  <a:rPr lang="en-US" sz="1500" dirty="0" err="1"/>
                  <a:t>tomografia</a:t>
                </a:r>
                <a:r>
                  <a:rPr lang="en-US" sz="1500" dirty="0"/>
                  <a:t> ad </a:t>
                </a:r>
                <a:r>
                  <a:rPr lang="en-US" sz="1500" dirty="0" err="1"/>
                  <a:t>emissione</a:t>
                </a:r>
                <a:r>
                  <a:rPr lang="en-US" sz="1500" dirty="0"/>
                  <a:t> </a:t>
                </a:r>
                <a:r>
                  <a:rPr lang="en-US" sz="1500" dirty="0" err="1"/>
                  <a:t>agisce</a:t>
                </a:r>
                <a:r>
                  <a:rPr lang="en-US" sz="1500" dirty="0"/>
                  <a:t> come </a:t>
                </a:r>
                <a:r>
                  <a:rPr lang="en-US" sz="1500" dirty="0" err="1"/>
                  <a:t>sistema</a:t>
                </a:r>
                <a:r>
                  <a:rPr lang="en-US" sz="1500" dirty="0"/>
                  <a:t> </a:t>
                </a:r>
                <a:r>
                  <a:rPr lang="en-US" sz="1500" dirty="0" err="1"/>
                  <a:t>passa</a:t>
                </a:r>
                <a:r>
                  <a:rPr lang="en-US" sz="1500" dirty="0"/>
                  <a:t>-basso</a:t>
                </a:r>
              </a:p>
              <a:p>
                <a:pPr marL="285750" indent="-285750" algn="just">
                  <a:buFont typeface="Arial" pitchFamily="34" charset="0"/>
                  <a:buChar char="•"/>
                </a:pPr>
                <a:r>
                  <a:rPr lang="en-US" sz="1500" dirty="0"/>
                  <a:t>La </a:t>
                </a:r>
                <a:r>
                  <a:rPr lang="en-US" sz="1500" dirty="0" err="1"/>
                  <a:t>sua</a:t>
                </a:r>
                <a:r>
                  <a:rPr lang="en-US" sz="1500" dirty="0"/>
                  <a:t> </a:t>
                </a:r>
                <a:r>
                  <a:rPr lang="en-US" sz="1500" dirty="0" err="1"/>
                  <a:t>inversa</a:t>
                </a:r>
                <a:r>
                  <a:rPr lang="en-US" sz="15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US" sz="1500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500" dirty="0"/>
                  <a:t>di </a:t>
                </a:r>
                <a:r>
                  <a:rPr lang="en-US" sz="1500" dirty="0" err="1"/>
                  <a:t>conseguenza</a:t>
                </a:r>
                <a:r>
                  <a:rPr lang="en-US" sz="1500" dirty="0"/>
                  <a:t> è </a:t>
                </a:r>
                <a:r>
                  <a:rPr lang="en-US" sz="1500" dirty="0" err="1"/>
                  <a:t>passa</a:t>
                </a:r>
                <a:r>
                  <a:rPr lang="en-US" sz="1500" dirty="0"/>
                  <a:t> alto</a:t>
                </a:r>
              </a:p>
            </p:txBody>
          </p:sp>
        </mc:Choice>
        <mc:Fallback xmlns="">
          <p:sp>
            <p:nvSpPr>
              <p:cNvPr id="14" name="CasellaDiTes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722" y="3771900"/>
                <a:ext cx="3497879" cy="1246495"/>
              </a:xfrm>
              <a:prstGeom prst="rect">
                <a:avLst/>
              </a:prstGeom>
              <a:blipFill rotWithShape="1">
                <a:blip r:embed="rId4"/>
                <a:stretch>
                  <a:fillRect l="-348" t="-980" r="-871"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6">
            <a:extLst>
              <a:ext uri="{FF2B5EF4-FFF2-40B4-BE49-F238E27FC236}">
                <a16:creationId xmlns:a16="http://schemas.microsoft.com/office/drawing/2014/main" id="{98326167-2899-4FBD-AA9A-09CF13D7ED49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17693230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41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Possibili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soluzioni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15"/>
          <p:cNvSpPr/>
          <p:nvPr/>
        </p:nvSpPr>
        <p:spPr>
          <a:xfrm>
            <a:off x="533400" y="1181100"/>
            <a:ext cx="8001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600" dirty="0"/>
              <a:t>La soluzione consiste nell'</a:t>
            </a:r>
            <a:r>
              <a:rPr lang="it-IT" sz="1600" b="1" dirty="0">
                <a:solidFill>
                  <a:srgbClr val="C00000"/>
                </a:solidFill>
              </a:rPr>
              <a:t>accettare un certo </a:t>
            </a:r>
            <a:r>
              <a:rPr lang="it-IT" sz="1600" b="1" i="1" dirty="0" err="1">
                <a:solidFill>
                  <a:srgbClr val="C00000"/>
                </a:solidFill>
              </a:rPr>
              <a:t>bias</a:t>
            </a:r>
            <a:r>
              <a:rPr lang="it-IT" sz="1600" b="1" dirty="0">
                <a:solidFill>
                  <a:srgbClr val="C00000"/>
                </a:solidFill>
              </a:rPr>
              <a:t> nelle immagini ricostruite in cambio di una riduzione di varianza</a:t>
            </a:r>
            <a:r>
              <a:rPr lang="it-IT" sz="1600" dirty="0"/>
              <a:t>. Per far questo si introduce uno </a:t>
            </a:r>
            <a:r>
              <a:rPr lang="it-IT" sz="1600" b="1" i="1" dirty="0" err="1">
                <a:solidFill>
                  <a:schemeClr val="tx2">
                    <a:lumMod val="75000"/>
                  </a:schemeClr>
                </a:solidFill>
              </a:rPr>
              <a:t>smoothing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 spaziale </a:t>
            </a:r>
            <a:r>
              <a:rPr lang="it-IT" sz="1600" dirty="0"/>
              <a:t>nelle immagini, che ovviamente va a ridurre il rumore a discapito della vicinanza della stima al valore vero. </a:t>
            </a:r>
          </a:p>
          <a:p>
            <a:pPr algn="just"/>
            <a:endParaRPr lang="it-IT" sz="1600" dirty="0"/>
          </a:p>
          <a:p>
            <a:pPr algn="just"/>
            <a:r>
              <a:rPr lang="it-IT" sz="1600" dirty="0"/>
              <a:t>Lo </a:t>
            </a:r>
            <a:r>
              <a:rPr lang="it-IT" sz="1600" i="1" dirty="0" err="1"/>
              <a:t>smoothing</a:t>
            </a:r>
            <a:r>
              <a:rPr lang="it-IT" sz="1600" dirty="0"/>
              <a:t> può essere introdotto in due modi:</a:t>
            </a:r>
          </a:p>
          <a:p>
            <a:pPr algn="just"/>
            <a:endParaRPr lang="it-IT" sz="1600" dirty="0"/>
          </a:p>
          <a:p>
            <a:pPr marL="742950" lvl="1" indent="-28575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esplicitamente</a:t>
            </a:r>
            <a:r>
              <a:rPr lang="it-IT" sz="1600" dirty="0"/>
              <a:t>: applicando un </a:t>
            </a:r>
            <a:r>
              <a:rPr lang="it-IT" sz="1600" u="sng" dirty="0"/>
              <a:t>filtraggio passa basso all’immagine ricostruita</a:t>
            </a:r>
          </a:p>
          <a:p>
            <a:pPr marL="742950" lvl="1" indent="-28575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implicitamente</a:t>
            </a:r>
            <a:r>
              <a:rPr lang="it-IT" sz="1600" dirty="0"/>
              <a:t>: interrompendo prematuramente (prima di convergere all'effettiva soluzione </a:t>
            </a:r>
            <a:r>
              <a:rPr lang="en-US" sz="1600" dirty="0"/>
              <a:t>ML) le </a:t>
            </a:r>
            <a:r>
              <a:rPr lang="en-US" sz="1600" dirty="0" err="1"/>
              <a:t>iterazioni</a:t>
            </a:r>
            <a:r>
              <a:rPr lang="en-US" sz="1600" dirty="0"/>
              <a:t> </a:t>
            </a:r>
            <a:r>
              <a:rPr lang="en-US" sz="1600" dirty="0" err="1"/>
              <a:t>dell'algoritmo</a:t>
            </a:r>
            <a:endParaRPr lang="en-US" sz="1600" dirty="0"/>
          </a:p>
        </p:txBody>
      </p:sp>
      <p:sp>
        <p:nvSpPr>
          <p:cNvPr id="21" name="Freccia a destra 20"/>
          <p:cNvSpPr/>
          <p:nvPr/>
        </p:nvSpPr>
        <p:spPr>
          <a:xfrm>
            <a:off x="533400" y="40005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sellaDiTesto 21"/>
          <p:cNvSpPr txBox="1"/>
          <p:nvPr/>
        </p:nvSpPr>
        <p:spPr>
          <a:xfrm>
            <a:off x="1676400" y="40005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Approcci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Bayesiani</a:t>
            </a:r>
            <a:r>
              <a:rPr lang="en-US" b="1" dirty="0">
                <a:solidFill>
                  <a:srgbClr val="C00000"/>
                </a:solidFill>
              </a:rPr>
              <a:t> di </a:t>
            </a:r>
            <a:r>
              <a:rPr lang="en-US" b="1" dirty="0" err="1">
                <a:solidFill>
                  <a:srgbClr val="C00000"/>
                </a:solidFill>
              </a:rPr>
              <a:t>stima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regolarizzata</a:t>
            </a:r>
            <a:r>
              <a:rPr lang="en-US" b="1" dirty="0">
                <a:solidFill>
                  <a:srgbClr val="C00000"/>
                </a:solidFill>
              </a:rPr>
              <a:t> (Maximum A Posteriori)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533900"/>
            <a:ext cx="3262312" cy="511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ttangolo 22"/>
          <p:cNvSpPr/>
          <p:nvPr/>
        </p:nvSpPr>
        <p:spPr>
          <a:xfrm>
            <a:off x="1465868" y="3924188"/>
            <a:ext cx="6763732" cy="121931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sellaDiTesto 6">
            <a:extLst>
              <a:ext uri="{FF2B5EF4-FFF2-40B4-BE49-F238E27FC236}">
                <a16:creationId xmlns:a16="http://schemas.microsoft.com/office/drawing/2014/main" id="{116D5BDB-F561-42FB-89A8-2A4E8BFC9DC4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23228019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457200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42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2" name="Picture 2" descr="Y:\Documenti\INSEGNAMENTO\LezioneMLEM\presentazione\images\diagramma_metodi_ricostruzi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4500"/>
            <a:ext cx="6633464" cy="475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6">
            <a:extLst>
              <a:ext uri="{FF2B5EF4-FFF2-40B4-BE49-F238E27FC236}">
                <a16:creationId xmlns:a16="http://schemas.microsoft.com/office/drawing/2014/main" id="{4B940ACB-AD94-4729-A530-5E97D914B8A9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  <p:pic>
        <p:nvPicPr>
          <p:cNvPr id="10" name="Picture 2" descr="Y:\Documenti\PRESENTATIONS\CONFERENCES\MEDICON_2016\presentazione\circle.gif">
            <a:extLst>
              <a:ext uri="{FF2B5EF4-FFF2-40B4-BE49-F238E27FC236}">
                <a16:creationId xmlns:a16="http://schemas.microsoft.com/office/drawing/2014/main" id="{5D98923D-FA60-4232-B07D-9FBD83E0B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890" y="4069140"/>
            <a:ext cx="1168850" cy="140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081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1"/>
            <a:ext cx="9144000" cy="2693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43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0" y="1"/>
            <a:ext cx="914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chemeClr val="bg1">
                    <a:lumMod val="50000"/>
                  </a:schemeClr>
                </a:solidFill>
              </a:rPr>
              <a:t>Introduzione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sz="1500" dirty="0" err="1">
                <a:solidFill>
                  <a:schemeClr val="bg1"/>
                </a:solidFill>
              </a:rPr>
              <a:t>Problema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inverso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Problema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inverso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: maximum a posteriori (MAP)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tangolo 21">
            <a:extLst>
              <a:ext uri="{FF2B5EF4-FFF2-40B4-BE49-F238E27FC236}">
                <a16:creationId xmlns:a16="http://schemas.microsoft.com/office/drawing/2014/main" id="{E2D5D6E3-FAEB-4293-8C73-F77BAA093CCF}"/>
              </a:ext>
            </a:extLst>
          </p:cNvPr>
          <p:cNvSpPr/>
          <p:nvPr/>
        </p:nvSpPr>
        <p:spPr>
          <a:xfrm>
            <a:off x="631559" y="1705990"/>
            <a:ext cx="3733800" cy="130805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it-IT" sz="1600" b="1" dirty="0">
                <a:solidFill>
                  <a:srgbClr val="C00000"/>
                </a:solidFill>
              </a:rPr>
              <a:t>OBIETTIVO</a:t>
            </a:r>
          </a:p>
          <a:p>
            <a:pPr algn="just"/>
            <a:r>
              <a:rPr lang="it-IT" sz="1600" dirty="0"/>
              <a:t>Vogliamo trovare una stima dell’</a:t>
            </a:r>
            <a:r>
              <a:rPr lang="it-IT" sz="1600" b="1" dirty="0">
                <a:solidFill>
                  <a:srgbClr val="00B050"/>
                </a:solidFill>
              </a:rPr>
              <a:t>immagine</a:t>
            </a:r>
            <a:r>
              <a:rPr lang="it-IT" sz="1600" dirty="0"/>
              <a:t> che massimizzi la probabilità a posteriori:</a:t>
            </a:r>
          </a:p>
          <a:p>
            <a:pPr algn="ctr"/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p(</a:t>
            </a:r>
            <a:r>
              <a:rPr lang="it-IT" sz="1600" b="1" dirty="0">
                <a:solidFill>
                  <a:srgbClr val="00B050"/>
                </a:solidFill>
              </a:rPr>
              <a:t>immagine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|</a:t>
            </a:r>
            <a:r>
              <a:rPr lang="it-IT" sz="1600" b="1" dirty="0">
                <a:solidFill>
                  <a:schemeClr val="accent6">
                    <a:lumMod val="75000"/>
                  </a:schemeClr>
                </a:solidFill>
              </a:rPr>
              <a:t>dati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285750" indent="-285750" algn="just">
              <a:spcAft>
                <a:spcPts val="1200"/>
              </a:spcAft>
              <a:buFont typeface="Arial" pitchFamily="34" charset="0"/>
              <a:buChar char="•"/>
            </a:pPr>
            <a:endParaRPr lang="en-US" sz="1500" dirty="0"/>
          </a:p>
        </p:txBody>
      </p:sp>
      <p:pic>
        <p:nvPicPr>
          <p:cNvPr id="22" name="Picture 16">
            <a:extLst>
              <a:ext uri="{FF2B5EF4-FFF2-40B4-BE49-F238E27FC236}">
                <a16:creationId xmlns:a16="http://schemas.microsoft.com/office/drawing/2014/main" id="{4916C4F1-0D73-42C6-AE7E-53192BE33A6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49788"/>
            <a:ext cx="1212850" cy="1616075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4">
            <a:extLst>
              <a:ext uri="{FF2B5EF4-FFF2-40B4-BE49-F238E27FC236}">
                <a16:creationId xmlns:a16="http://schemas.microsoft.com/office/drawing/2014/main" id="{87FE5CF1-11D4-4394-9E5A-8D11E3F2BCB3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663" y="1621238"/>
            <a:ext cx="1212850" cy="1211262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 Box 27">
            <a:extLst>
              <a:ext uri="{FF2B5EF4-FFF2-40B4-BE49-F238E27FC236}">
                <a16:creationId xmlns:a16="http://schemas.microsoft.com/office/drawing/2014/main" id="{4BEA3AAA-EBDB-4C82-8685-E143915B3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225" y="3045225"/>
            <a:ext cx="5517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b="1" dirty="0" err="1">
                <a:solidFill>
                  <a:schemeClr val="accent6">
                    <a:lumMod val="75000"/>
                  </a:schemeClr>
                </a:solidFill>
              </a:rPr>
              <a:t>dati</a:t>
            </a:r>
            <a:endParaRPr lang="nl-NL" altLang="it-IT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 Box 28">
            <a:extLst>
              <a:ext uri="{FF2B5EF4-FFF2-40B4-BE49-F238E27FC236}">
                <a16:creationId xmlns:a16="http://schemas.microsoft.com/office/drawing/2014/main" id="{F5C71C03-AC4E-49E6-AC75-05CCC1A33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442" y="2860622"/>
            <a:ext cx="11480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b="1" dirty="0" err="1">
                <a:solidFill>
                  <a:srgbClr val="00B050"/>
                </a:solidFill>
              </a:rPr>
              <a:t>immagine</a:t>
            </a:r>
            <a:endParaRPr lang="nl-NL" altLang="it-IT" b="1" dirty="0">
              <a:solidFill>
                <a:srgbClr val="00B050"/>
              </a:solidFill>
            </a:endParaRPr>
          </a:p>
        </p:txBody>
      </p:sp>
      <p:sp>
        <p:nvSpPr>
          <p:cNvPr id="26" name="AutoShape 29">
            <a:extLst>
              <a:ext uri="{FF2B5EF4-FFF2-40B4-BE49-F238E27FC236}">
                <a16:creationId xmlns:a16="http://schemas.microsoft.com/office/drawing/2014/main" id="{FC55D925-7BA3-4935-B452-8DD9EF727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450" y="1933975"/>
            <a:ext cx="784225" cy="393700"/>
          </a:xfrm>
          <a:prstGeom prst="rightArrow">
            <a:avLst>
              <a:gd name="adj1" fmla="val 50000"/>
              <a:gd name="adj2" fmla="val 49798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it-IT"/>
          </a:p>
        </p:txBody>
      </p:sp>
      <p:sp>
        <p:nvSpPr>
          <p:cNvPr id="27" name="AutoShape 30">
            <a:extLst>
              <a:ext uri="{FF2B5EF4-FFF2-40B4-BE49-F238E27FC236}">
                <a16:creationId xmlns:a16="http://schemas.microsoft.com/office/drawing/2014/main" id="{F74AB38F-383D-450E-A528-A1D9E9123CB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140450" y="2438800"/>
            <a:ext cx="784225" cy="393700"/>
          </a:xfrm>
          <a:prstGeom prst="rightArrow">
            <a:avLst>
              <a:gd name="adj1" fmla="val 50000"/>
              <a:gd name="adj2" fmla="val 49798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it-IT"/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15F094CF-5197-41C4-A2BB-E801807CD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203949"/>
            <a:ext cx="11750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b="1" dirty="0">
                <a:solidFill>
                  <a:schemeClr val="accent1">
                    <a:lumMod val="75000"/>
                  </a:schemeClr>
                </a:solidFill>
              </a:rPr>
              <a:t>Bayes</a:t>
            </a:r>
            <a:r>
              <a:rPr lang="en-US" altLang="it-IT" dirty="0"/>
              <a:t>    </a:t>
            </a:r>
            <a:r>
              <a:rPr lang="en-US" altLang="it-IT" dirty="0">
                <a:sym typeface="Wingdings" panose="05000000000000000000" pitchFamily="2" charset="2"/>
              </a:rPr>
              <a:t></a:t>
            </a:r>
            <a:endParaRPr lang="nl-NL" altLang="it-IT" dirty="0"/>
          </a:p>
        </p:txBody>
      </p:sp>
      <p:sp>
        <p:nvSpPr>
          <p:cNvPr id="29" name="Text Box 11">
            <a:extLst>
              <a:ext uri="{FF2B5EF4-FFF2-40B4-BE49-F238E27FC236}">
                <a16:creationId xmlns:a16="http://schemas.microsoft.com/office/drawing/2014/main" id="{5FAAD8AA-7D9E-44AF-BF7B-8EDD2C7C5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967" y="4181387"/>
            <a:ext cx="189154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p(</a:t>
            </a:r>
            <a:r>
              <a:rPr lang="it-IT" sz="1600" b="1" dirty="0">
                <a:solidFill>
                  <a:srgbClr val="00B050"/>
                </a:solidFill>
              </a:rPr>
              <a:t>immagine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|</a:t>
            </a:r>
            <a:r>
              <a:rPr lang="it-IT" sz="1600" b="1" dirty="0">
                <a:solidFill>
                  <a:schemeClr val="accent6">
                    <a:lumMod val="75000"/>
                  </a:schemeClr>
                </a:solidFill>
              </a:rPr>
              <a:t>dati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)  =</a:t>
            </a:r>
          </a:p>
        </p:txBody>
      </p:sp>
      <p:sp>
        <p:nvSpPr>
          <p:cNvPr id="30" name="Line 12">
            <a:extLst>
              <a:ext uri="{FF2B5EF4-FFF2-40B4-BE49-F238E27FC236}">
                <a16:creationId xmlns:a16="http://schemas.microsoft.com/office/drawing/2014/main" id="{C4DD0662-AE5D-4D04-8D75-63F0D33237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2095" y="4324313"/>
            <a:ext cx="29130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" name="Text Box 13">
            <a:extLst>
              <a:ext uri="{FF2B5EF4-FFF2-40B4-BE49-F238E27FC236}">
                <a16:creationId xmlns:a16="http://schemas.microsoft.com/office/drawing/2014/main" id="{0C247C6E-589E-41A0-A525-7E1E34CA4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095" y="3952787"/>
            <a:ext cx="287258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p(</a:t>
            </a:r>
            <a:r>
              <a:rPr lang="it-IT" sz="1600" b="1" dirty="0">
                <a:solidFill>
                  <a:schemeClr val="accent6">
                    <a:lumMod val="75000"/>
                  </a:schemeClr>
                </a:solidFill>
              </a:rPr>
              <a:t>dati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|</a:t>
            </a:r>
            <a:r>
              <a:rPr lang="it-IT" sz="1600" b="1" dirty="0">
                <a:solidFill>
                  <a:srgbClr val="00B050"/>
                </a:solidFill>
              </a:rPr>
              <a:t>immagine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) p(</a:t>
            </a:r>
            <a:r>
              <a:rPr lang="it-IT" sz="1600" b="1" dirty="0">
                <a:solidFill>
                  <a:srgbClr val="00B050"/>
                </a:solidFill>
              </a:rPr>
              <a:t>immagine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lang="nl-NL" altLang="it-IT" sz="1600" i="1" dirty="0"/>
          </a:p>
        </p:txBody>
      </p:sp>
      <p:sp>
        <p:nvSpPr>
          <p:cNvPr id="32" name="Text Box 14">
            <a:extLst>
              <a:ext uri="{FF2B5EF4-FFF2-40B4-BE49-F238E27FC236}">
                <a16:creationId xmlns:a16="http://schemas.microsoft.com/office/drawing/2014/main" id="{EB18B5FA-E0F5-4A48-AED6-A97115048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7899" y="4333787"/>
            <a:ext cx="7534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p(</a:t>
            </a:r>
            <a:r>
              <a:rPr lang="it-IT" sz="1600" b="1" dirty="0">
                <a:solidFill>
                  <a:schemeClr val="accent6">
                    <a:lumMod val="75000"/>
                  </a:schemeClr>
                </a:solidFill>
              </a:rPr>
              <a:t>dati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nl-NL" altLang="it-IT" sz="1600" i="1" dirty="0"/>
          </a:p>
        </p:txBody>
      </p:sp>
      <p:grpSp>
        <p:nvGrpSpPr>
          <p:cNvPr id="33" name="Group 31">
            <a:extLst>
              <a:ext uri="{FF2B5EF4-FFF2-40B4-BE49-F238E27FC236}">
                <a16:creationId xmlns:a16="http://schemas.microsoft.com/office/drawing/2014/main" id="{6C3A9465-BB38-49DE-B626-7C98793072E9}"/>
              </a:ext>
            </a:extLst>
          </p:cNvPr>
          <p:cNvGrpSpPr>
            <a:grpSpLocks/>
          </p:cNvGrpSpPr>
          <p:nvPr/>
        </p:nvGrpSpPr>
        <p:grpSpPr bwMode="auto">
          <a:xfrm>
            <a:off x="5811229" y="4364328"/>
            <a:ext cx="590233" cy="363862"/>
            <a:chOff x="3368" y="1899"/>
            <a:chExt cx="622" cy="332"/>
          </a:xfrm>
        </p:grpSpPr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AAD8882C-6E25-42C6-8CE5-36F146B9F9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8" y="1899"/>
              <a:ext cx="622" cy="3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B3D9121A-E342-4369-8025-4DAF7645E7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8" y="1899"/>
              <a:ext cx="622" cy="3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36" name="Group 34">
            <a:extLst>
              <a:ext uri="{FF2B5EF4-FFF2-40B4-BE49-F238E27FC236}">
                <a16:creationId xmlns:a16="http://schemas.microsoft.com/office/drawing/2014/main" id="{22CD649C-7ADF-4064-A251-A73B4B1982A5}"/>
              </a:ext>
            </a:extLst>
          </p:cNvPr>
          <p:cNvGrpSpPr>
            <a:grpSpLocks/>
          </p:cNvGrpSpPr>
          <p:nvPr/>
        </p:nvGrpSpPr>
        <p:grpSpPr bwMode="auto">
          <a:xfrm>
            <a:off x="6386278" y="3959698"/>
            <a:ext cx="963613" cy="388572"/>
            <a:chOff x="3368" y="1899"/>
            <a:chExt cx="622" cy="332"/>
          </a:xfrm>
        </p:grpSpPr>
        <p:sp>
          <p:nvSpPr>
            <p:cNvPr id="37" name="Line 35">
              <a:extLst>
                <a:ext uri="{FF2B5EF4-FFF2-40B4-BE49-F238E27FC236}">
                  <a16:creationId xmlns:a16="http://schemas.microsoft.com/office/drawing/2014/main" id="{CA73EEFC-26E7-4E49-B3BA-A0550C47A5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8" y="1899"/>
              <a:ext cx="622" cy="3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8" name="Line 36">
              <a:extLst>
                <a:ext uri="{FF2B5EF4-FFF2-40B4-BE49-F238E27FC236}">
                  <a16:creationId xmlns:a16="http://schemas.microsoft.com/office/drawing/2014/main" id="{CEBA8AFC-1C72-4F2B-8A67-CB61738081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8" y="1899"/>
              <a:ext cx="622" cy="3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39" name="Text Box 37">
            <a:extLst>
              <a:ext uri="{FF2B5EF4-FFF2-40B4-BE49-F238E27FC236}">
                <a16:creationId xmlns:a16="http://schemas.microsoft.com/office/drawing/2014/main" id="{855E15CF-3673-4836-AC41-705C4FF41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833" y="4169081"/>
            <a:ext cx="325730" cy="430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it-IT" sz="2200" dirty="0"/>
              <a:t>~</a:t>
            </a:r>
            <a:endParaRPr lang="nl-NL" altLang="it-IT" sz="2200" dirty="0"/>
          </a:p>
        </p:txBody>
      </p:sp>
      <p:sp>
        <p:nvSpPr>
          <p:cNvPr id="40" name="CasellaDiTesto 6">
            <a:extLst>
              <a:ext uri="{FF2B5EF4-FFF2-40B4-BE49-F238E27FC236}">
                <a16:creationId xmlns:a16="http://schemas.microsoft.com/office/drawing/2014/main" id="{7C5A4137-A89B-4593-A706-4240A6C58A0B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324710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DE4B63A3-5D33-4C0C-A48F-8295A7175D81}"/>
              </a:ext>
            </a:extLst>
          </p:cNvPr>
          <p:cNvSpPr/>
          <p:nvPr/>
        </p:nvSpPr>
        <p:spPr>
          <a:xfrm flipH="1" flipV="1">
            <a:off x="380994" y="2572963"/>
            <a:ext cx="8382003" cy="2697122"/>
          </a:xfrm>
          <a:custGeom>
            <a:avLst/>
            <a:gdLst>
              <a:gd name="connsiteX0" fmla="*/ 0 w 8229025"/>
              <a:gd name="connsiteY0" fmla="*/ 0 h 2518159"/>
              <a:gd name="connsiteX1" fmla="*/ 1371504 w 8229025"/>
              <a:gd name="connsiteY1" fmla="*/ 0 h 2518159"/>
              <a:gd name="connsiteX2" fmla="*/ 1371504 w 8229025"/>
              <a:gd name="connsiteY2" fmla="*/ 0 h 2518159"/>
              <a:gd name="connsiteX3" fmla="*/ 3428760 w 8229025"/>
              <a:gd name="connsiteY3" fmla="*/ 0 h 2518159"/>
              <a:gd name="connsiteX4" fmla="*/ 8229025 w 8229025"/>
              <a:gd name="connsiteY4" fmla="*/ 0 h 2518159"/>
              <a:gd name="connsiteX5" fmla="*/ 8229025 w 8229025"/>
              <a:gd name="connsiteY5" fmla="*/ 1468926 h 2518159"/>
              <a:gd name="connsiteX6" fmla="*/ 8229025 w 8229025"/>
              <a:gd name="connsiteY6" fmla="*/ 1468926 h 2518159"/>
              <a:gd name="connsiteX7" fmla="*/ 8229025 w 8229025"/>
              <a:gd name="connsiteY7" fmla="*/ 2098466 h 2518159"/>
              <a:gd name="connsiteX8" fmla="*/ 8229025 w 8229025"/>
              <a:gd name="connsiteY8" fmla="*/ 2518159 h 2518159"/>
              <a:gd name="connsiteX9" fmla="*/ 3428760 w 8229025"/>
              <a:gd name="connsiteY9" fmla="*/ 2518159 h 2518159"/>
              <a:gd name="connsiteX10" fmla="*/ 2442210 w 8229025"/>
              <a:gd name="connsiteY10" fmla="*/ 2832929 h 2518159"/>
              <a:gd name="connsiteX11" fmla="*/ 1371504 w 8229025"/>
              <a:gd name="connsiteY11" fmla="*/ 2518159 h 2518159"/>
              <a:gd name="connsiteX12" fmla="*/ 0 w 8229025"/>
              <a:gd name="connsiteY12" fmla="*/ 2518159 h 2518159"/>
              <a:gd name="connsiteX13" fmla="*/ 0 w 8229025"/>
              <a:gd name="connsiteY13" fmla="*/ 2098466 h 2518159"/>
              <a:gd name="connsiteX14" fmla="*/ 0 w 8229025"/>
              <a:gd name="connsiteY14" fmla="*/ 1468926 h 2518159"/>
              <a:gd name="connsiteX15" fmla="*/ 0 w 8229025"/>
              <a:gd name="connsiteY15" fmla="*/ 1468926 h 2518159"/>
              <a:gd name="connsiteX16" fmla="*/ 0 w 8229025"/>
              <a:gd name="connsiteY16" fmla="*/ 0 h 2518159"/>
              <a:gd name="connsiteX0" fmla="*/ 0 w 8229025"/>
              <a:gd name="connsiteY0" fmla="*/ 0 h 2832929"/>
              <a:gd name="connsiteX1" fmla="*/ 1371504 w 8229025"/>
              <a:gd name="connsiteY1" fmla="*/ 0 h 2832929"/>
              <a:gd name="connsiteX2" fmla="*/ 1371504 w 8229025"/>
              <a:gd name="connsiteY2" fmla="*/ 0 h 2832929"/>
              <a:gd name="connsiteX3" fmla="*/ 3428760 w 8229025"/>
              <a:gd name="connsiteY3" fmla="*/ 0 h 2832929"/>
              <a:gd name="connsiteX4" fmla="*/ 8229025 w 8229025"/>
              <a:gd name="connsiteY4" fmla="*/ 0 h 2832929"/>
              <a:gd name="connsiteX5" fmla="*/ 8229025 w 8229025"/>
              <a:gd name="connsiteY5" fmla="*/ 1468926 h 2832929"/>
              <a:gd name="connsiteX6" fmla="*/ 8229025 w 8229025"/>
              <a:gd name="connsiteY6" fmla="*/ 1468926 h 2832929"/>
              <a:gd name="connsiteX7" fmla="*/ 8229025 w 8229025"/>
              <a:gd name="connsiteY7" fmla="*/ 2098466 h 2832929"/>
              <a:gd name="connsiteX8" fmla="*/ 8229025 w 8229025"/>
              <a:gd name="connsiteY8" fmla="*/ 2518159 h 2832929"/>
              <a:gd name="connsiteX9" fmla="*/ 3091876 w 8229025"/>
              <a:gd name="connsiteY9" fmla="*/ 2518159 h 2832929"/>
              <a:gd name="connsiteX10" fmla="*/ 2442210 w 8229025"/>
              <a:gd name="connsiteY10" fmla="*/ 2832929 h 2832929"/>
              <a:gd name="connsiteX11" fmla="*/ 1371504 w 8229025"/>
              <a:gd name="connsiteY11" fmla="*/ 2518159 h 2832929"/>
              <a:gd name="connsiteX12" fmla="*/ 0 w 8229025"/>
              <a:gd name="connsiteY12" fmla="*/ 2518159 h 2832929"/>
              <a:gd name="connsiteX13" fmla="*/ 0 w 8229025"/>
              <a:gd name="connsiteY13" fmla="*/ 2098466 h 2832929"/>
              <a:gd name="connsiteX14" fmla="*/ 0 w 8229025"/>
              <a:gd name="connsiteY14" fmla="*/ 1468926 h 2832929"/>
              <a:gd name="connsiteX15" fmla="*/ 0 w 8229025"/>
              <a:gd name="connsiteY15" fmla="*/ 1468926 h 2832929"/>
              <a:gd name="connsiteX16" fmla="*/ 0 w 8229025"/>
              <a:gd name="connsiteY16" fmla="*/ 0 h 2832929"/>
              <a:gd name="connsiteX0" fmla="*/ 0 w 8229025"/>
              <a:gd name="connsiteY0" fmla="*/ 0 h 2832929"/>
              <a:gd name="connsiteX1" fmla="*/ 1371504 w 8229025"/>
              <a:gd name="connsiteY1" fmla="*/ 0 h 2832929"/>
              <a:gd name="connsiteX2" fmla="*/ 1371504 w 8229025"/>
              <a:gd name="connsiteY2" fmla="*/ 0 h 2832929"/>
              <a:gd name="connsiteX3" fmla="*/ 3428760 w 8229025"/>
              <a:gd name="connsiteY3" fmla="*/ 0 h 2832929"/>
              <a:gd name="connsiteX4" fmla="*/ 8229025 w 8229025"/>
              <a:gd name="connsiteY4" fmla="*/ 0 h 2832929"/>
              <a:gd name="connsiteX5" fmla="*/ 8229025 w 8229025"/>
              <a:gd name="connsiteY5" fmla="*/ 1468926 h 2832929"/>
              <a:gd name="connsiteX6" fmla="*/ 8229025 w 8229025"/>
              <a:gd name="connsiteY6" fmla="*/ 1468926 h 2832929"/>
              <a:gd name="connsiteX7" fmla="*/ 8229025 w 8229025"/>
              <a:gd name="connsiteY7" fmla="*/ 2098466 h 2832929"/>
              <a:gd name="connsiteX8" fmla="*/ 8229025 w 8229025"/>
              <a:gd name="connsiteY8" fmla="*/ 2518159 h 2832929"/>
              <a:gd name="connsiteX9" fmla="*/ 3091876 w 8229025"/>
              <a:gd name="connsiteY9" fmla="*/ 2518159 h 2832929"/>
              <a:gd name="connsiteX10" fmla="*/ 2442210 w 8229025"/>
              <a:gd name="connsiteY10" fmla="*/ 2832929 h 2832929"/>
              <a:gd name="connsiteX11" fmla="*/ 1997146 w 8229025"/>
              <a:gd name="connsiteY11" fmla="*/ 2510138 h 2832929"/>
              <a:gd name="connsiteX12" fmla="*/ 0 w 8229025"/>
              <a:gd name="connsiteY12" fmla="*/ 2518159 h 2832929"/>
              <a:gd name="connsiteX13" fmla="*/ 0 w 8229025"/>
              <a:gd name="connsiteY13" fmla="*/ 2098466 h 2832929"/>
              <a:gd name="connsiteX14" fmla="*/ 0 w 8229025"/>
              <a:gd name="connsiteY14" fmla="*/ 1468926 h 2832929"/>
              <a:gd name="connsiteX15" fmla="*/ 0 w 8229025"/>
              <a:gd name="connsiteY15" fmla="*/ 1468926 h 2832929"/>
              <a:gd name="connsiteX16" fmla="*/ 0 w 8229025"/>
              <a:gd name="connsiteY16" fmla="*/ 0 h 2832929"/>
              <a:gd name="connsiteX0" fmla="*/ 0 w 8229025"/>
              <a:gd name="connsiteY0" fmla="*/ 0 h 2832929"/>
              <a:gd name="connsiteX1" fmla="*/ 1371504 w 8229025"/>
              <a:gd name="connsiteY1" fmla="*/ 0 h 2832929"/>
              <a:gd name="connsiteX2" fmla="*/ 1371504 w 8229025"/>
              <a:gd name="connsiteY2" fmla="*/ 0 h 2832929"/>
              <a:gd name="connsiteX3" fmla="*/ 3428760 w 8229025"/>
              <a:gd name="connsiteY3" fmla="*/ 0 h 2832929"/>
              <a:gd name="connsiteX4" fmla="*/ 8229025 w 8229025"/>
              <a:gd name="connsiteY4" fmla="*/ 0 h 2832929"/>
              <a:gd name="connsiteX5" fmla="*/ 8229025 w 8229025"/>
              <a:gd name="connsiteY5" fmla="*/ 1468926 h 2832929"/>
              <a:gd name="connsiteX6" fmla="*/ 8229025 w 8229025"/>
              <a:gd name="connsiteY6" fmla="*/ 1468926 h 2832929"/>
              <a:gd name="connsiteX7" fmla="*/ 8229025 w 8229025"/>
              <a:gd name="connsiteY7" fmla="*/ 2098466 h 2832929"/>
              <a:gd name="connsiteX8" fmla="*/ 8229025 w 8229025"/>
              <a:gd name="connsiteY8" fmla="*/ 2518159 h 2832929"/>
              <a:gd name="connsiteX9" fmla="*/ 2714886 w 8229025"/>
              <a:gd name="connsiteY9" fmla="*/ 2526180 h 2832929"/>
              <a:gd name="connsiteX10" fmla="*/ 2442210 w 8229025"/>
              <a:gd name="connsiteY10" fmla="*/ 2832929 h 2832929"/>
              <a:gd name="connsiteX11" fmla="*/ 1997146 w 8229025"/>
              <a:gd name="connsiteY11" fmla="*/ 2510138 h 2832929"/>
              <a:gd name="connsiteX12" fmla="*/ 0 w 8229025"/>
              <a:gd name="connsiteY12" fmla="*/ 2518159 h 2832929"/>
              <a:gd name="connsiteX13" fmla="*/ 0 w 8229025"/>
              <a:gd name="connsiteY13" fmla="*/ 2098466 h 2832929"/>
              <a:gd name="connsiteX14" fmla="*/ 0 w 8229025"/>
              <a:gd name="connsiteY14" fmla="*/ 1468926 h 2832929"/>
              <a:gd name="connsiteX15" fmla="*/ 0 w 8229025"/>
              <a:gd name="connsiteY15" fmla="*/ 1468926 h 2832929"/>
              <a:gd name="connsiteX16" fmla="*/ 0 w 8229025"/>
              <a:gd name="connsiteY16" fmla="*/ 0 h 2832929"/>
              <a:gd name="connsiteX0" fmla="*/ 0 w 8229025"/>
              <a:gd name="connsiteY0" fmla="*/ 0 h 2832929"/>
              <a:gd name="connsiteX1" fmla="*/ 1371504 w 8229025"/>
              <a:gd name="connsiteY1" fmla="*/ 0 h 2832929"/>
              <a:gd name="connsiteX2" fmla="*/ 1371504 w 8229025"/>
              <a:gd name="connsiteY2" fmla="*/ 0 h 2832929"/>
              <a:gd name="connsiteX3" fmla="*/ 3428760 w 8229025"/>
              <a:gd name="connsiteY3" fmla="*/ 0 h 2832929"/>
              <a:gd name="connsiteX4" fmla="*/ 8229025 w 8229025"/>
              <a:gd name="connsiteY4" fmla="*/ 0 h 2832929"/>
              <a:gd name="connsiteX5" fmla="*/ 8229025 w 8229025"/>
              <a:gd name="connsiteY5" fmla="*/ 1468926 h 2832929"/>
              <a:gd name="connsiteX6" fmla="*/ 8229025 w 8229025"/>
              <a:gd name="connsiteY6" fmla="*/ 1468926 h 2832929"/>
              <a:gd name="connsiteX7" fmla="*/ 8229025 w 8229025"/>
              <a:gd name="connsiteY7" fmla="*/ 2098466 h 2832929"/>
              <a:gd name="connsiteX8" fmla="*/ 8229025 w 8229025"/>
              <a:gd name="connsiteY8" fmla="*/ 2518159 h 2832929"/>
              <a:gd name="connsiteX9" fmla="*/ 2714886 w 8229025"/>
              <a:gd name="connsiteY9" fmla="*/ 2526180 h 2832929"/>
              <a:gd name="connsiteX10" fmla="*/ 2442210 w 8229025"/>
              <a:gd name="connsiteY10" fmla="*/ 2832929 h 2832929"/>
              <a:gd name="connsiteX11" fmla="*/ 2181631 w 8229025"/>
              <a:gd name="connsiteY11" fmla="*/ 2510138 h 2832929"/>
              <a:gd name="connsiteX12" fmla="*/ 0 w 8229025"/>
              <a:gd name="connsiteY12" fmla="*/ 2518159 h 2832929"/>
              <a:gd name="connsiteX13" fmla="*/ 0 w 8229025"/>
              <a:gd name="connsiteY13" fmla="*/ 2098466 h 2832929"/>
              <a:gd name="connsiteX14" fmla="*/ 0 w 8229025"/>
              <a:gd name="connsiteY14" fmla="*/ 1468926 h 2832929"/>
              <a:gd name="connsiteX15" fmla="*/ 0 w 8229025"/>
              <a:gd name="connsiteY15" fmla="*/ 1468926 h 2832929"/>
              <a:gd name="connsiteX16" fmla="*/ 0 w 8229025"/>
              <a:gd name="connsiteY16" fmla="*/ 0 h 2832929"/>
              <a:gd name="connsiteX0" fmla="*/ 0 w 8229025"/>
              <a:gd name="connsiteY0" fmla="*/ 0 h 2783266"/>
              <a:gd name="connsiteX1" fmla="*/ 1371504 w 8229025"/>
              <a:gd name="connsiteY1" fmla="*/ 0 h 2783266"/>
              <a:gd name="connsiteX2" fmla="*/ 1371504 w 8229025"/>
              <a:gd name="connsiteY2" fmla="*/ 0 h 2783266"/>
              <a:gd name="connsiteX3" fmla="*/ 3428760 w 8229025"/>
              <a:gd name="connsiteY3" fmla="*/ 0 h 2783266"/>
              <a:gd name="connsiteX4" fmla="*/ 8229025 w 8229025"/>
              <a:gd name="connsiteY4" fmla="*/ 0 h 2783266"/>
              <a:gd name="connsiteX5" fmla="*/ 8229025 w 8229025"/>
              <a:gd name="connsiteY5" fmla="*/ 1468926 h 2783266"/>
              <a:gd name="connsiteX6" fmla="*/ 8229025 w 8229025"/>
              <a:gd name="connsiteY6" fmla="*/ 1468926 h 2783266"/>
              <a:gd name="connsiteX7" fmla="*/ 8229025 w 8229025"/>
              <a:gd name="connsiteY7" fmla="*/ 2098466 h 2783266"/>
              <a:gd name="connsiteX8" fmla="*/ 8229025 w 8229025"/>
              <a:gd name="connsiteY8" fmla="*/ 2518159 h 2783266"/>
              <a:gd name="connsiteX9" fmla="*/ 2714886 w 8229025"/>
              <a:gd name="connsiteY9" fmla="*/ 2526180 h 2783266"/>
              <a:gd name="connsiteX10" fmla="*/ 3032810 w 8229025"/>
              <a:gd name="connsiteY10" fmla="*/ 2783266 h 2783266"/>
              <a:gd name="connsiteX11" fmla="*/ 2181631 w 8229025"/>
              <a:gd name="connsiteY11" fmla="*/ 2510138 h 2783266"/>
              <a:gd name="connsiteX12" fmla="*/ 0 w 8229025"/>
              <a:gd name="connsiteY12" fmla="*/ 2518159 h 2783266"/>
              <a:gd name="connsiteX13" fmla="*/ 0 w 8229025"/>
              <a:gd name="connsiteY13" fmla="*/ 2098466 h 2783266"/>
              <a:gd name="connsiteX14" fmla="*/ 0 w 8229025"/>
              <a:gd name="connsiteY14" fmla="*/ 1468926 h 2783266"/>
              <a:gd name="connsiteX15" fmla="*/ 0 w 8229025"/>
              <a:gd name="connsiteY15" fmla="*/ 1468926 h 2783266"/>
              <a:gd name="connsiteX16" fmla="*/ 0 w 8229025"/>
              <a:gd name="connsiteY16" fmla="*/ 0 h 2783266"/>
              <a:gd name="connsiteX0" fmla="*/ 0 w 8229025"/>
              <a:gd name="connsiteY0" fmla="*/ 0 h 2783266"/>
              <a:gd name="connsiteX1" fmla="*/ 1371504 w 8229025"/>
              <a:gd name="connsiteY1" fmla="*/ 0 h 2783266"/>
              <a:gd name="connsiteX2" fmla="*/ 1371504 w 8229025"/>
              <a:gd name="connsiteY2" fmla="*/ 0 h 2783266"/>
              <a:gd name="connsiteX3" fmla="*/ 3428760 w 8229025"/>
              <a:gd name="connsiteY3" fmla="*/ 0 h 2783266"/>
              <a:gd name="connsiteX4" fmla="*/ 8229025 w 8229025"/>
              <a:gd name="connsiteY4" fmla="*/ 0 h 2783266"/>
              <a:gd name="connsiteX5" fmla="*/ 8229025 w 8229025"/>
              <a:gd name="connsiteY5" fmla="*/ 1468926 h 2783266"/>
              <a:gd name="connsiteX6" fmla="*/ 8229025 w 8229025"/>
              <a:gd name="connsiteY6" fmla="*/ 1468926 h 2783266"/>
              <a:gd name="connsiteX7" fmla="*/ 8229025 w 8229025"/>
              <a:gd name="connsiteY7" fmla="*/ 2098466 h 2783266"/>
              <a:gd name="connsiteX8" fmla="*/ 8229025 w 8229025"/>
              <a:gd name="connsiteY8" fmla="*/ 2518159 h 2783266"/>
              <a:gd name="connsiteX9" fmla="*/ 3258237 w 8229025"/>
              <a:gd name="connsiteY9" fmla="*/ 2509625 h 2783266"/>
              <a:gd name="connsiteX10" fmla="*/ 3032810 w 8229025"/>
              <a:gd name="connsiteY10" fmla="*/ 2783266 h 2783266"/>
              <a:gd name="connsiteX11" fmla="*/ 2181631 w 8229025"/>
              <a:gd name="connsiteY11" fmla="*/ 2510138 h 2783266"/>
              <a:gd name="connsiteX12" fmla="*/ 0 w 8229025"/>
              <a:gd name="connsiteY12" fmla="*/ 2518159 h 2783266"/>
              <a:gd name="connsiteX13" fmla="*/ 0 w 8229025"/>
              <a:gd name="connsiteY13" fmla="*/ 2098466 h 2783266"/>
              <a:gd name="connsiteX14" fmla="*/ 0 w 8229025"/>
              <a:gd name="connsiteY14" fmla="*/ 1468926 h 2783266"/>
              <a:gd name="connsiteX15" fmla="*/ 0 w 8229025"/>
              <a:gd name="connsiteY15" fmla="*/ 1468926 h 2783266"/>
              <a:gd name="connsiteX16" fmla="*/ 0 w 8229025"/>
              <a:gd name="connsiteY16" fmla="*/ 0 h 2783266"/>
              <a:gd name="connsiteX0" fmla="*/ 0 w 8229025"/>
              <a:gd name="connsiteY0" fmla="*/ 0 h 2783266"/>
              <a:gd name="connsiteX1" fmla="*/ 1371504 w 8229025"/>
              <a:gd name="connsiteY1" fmla="*/ 0 h 2783266"/>
              <a:gd name="connsiteX2" fmla="*/ 1371504 w 8229025"/>
              <a:gd name="connsiteY2" fmla="*/ 0 h 2783266"/>
              <a:gd name="connsiteX3" fmla="*/ 3428760 w 8229025"/>
              <a:gd name="connsiteY3" fmla="*/ 0 h 2783266"/>
              <a:gd name="connsiteX4" fmla="*/ 8229025 w 8229025"/>
              <a:gd name="connsiteY4" fmla="*/ 0 h 2783266"/>
              <a:gd name="connsiteX5" fmla="*/ 8229025 w 8229025"/>
              <a:gd name="connsiteY5" fmla="*/ 1468926 h 2783266"/>
              <a:gd name="connsiteX6" fmla="*/ 8229025 w 8229025"/>
              <a:gd name="connsiteY6" fmla="*/ 1468926 h 2783266"/>
              <a:gd name="connsiteX7" fmla="*/ 8229025 w 8229025"/>
              <a:gd name="connsiteY7" fmla="*/ 2098466 h 2783266"/>
              <a:gd name="connsiteX8" fmla="*/ 8229025 w 8229025"/>
              <a:gd name="connsiteY8" fmla="*/ 2518159 h 2783266"/>
              <a:gd name="connsiteX9" fmla="*/ 3258237 w 8229025"/>
              <a:gd name="connsiteY9" fmla="*/ 2509625 h 2783266"/>
              <a:gd name="connsiteX10" fmla="*/ 3032810 w 8229025"/>
              <a:gd name="connsiteY10" fmla="*/ 2783266 h 2783266"/>
              <a:gd name="connsiteX11" fmla="*/ 2795855 w 8229025"/>
              <a:gd name="connsiteY11" fmla="*/ 2501861 h 2783266"/>
              <a:gd name="connsiteX12" fmla="*/ 0 w 8229025"/>
              <a:gd name="connsiteY12" fmla="*/ 2518159 h 2783266"/>
              <a:gd name="connsiteX13" fmla="*/ 0 w 8229025"/>
              <a:gd name="connsiteY13" fmla="*/ 2098466 h 2783266"/>
              <a:gd name="connsiteX14" fmla="*/ 0 w 8229025"/>
              <a:gd name="connsiteY14" fmla="*/ 1468926 h 2783266"/>
              <a:gd name="connsiteX15" fmla="*/ 0 w 8229025"/>
              <a:gd name="connsiteY15" fmla="*/ 1468926 h 2783266"/>
              <a:gd name="connsiteX16" fmla="*/ 0 w 8229025"/>
              <a:gd name="connsiteY16" fmla="*/ 0 h 2783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229025" h="2783266">
                <a:moveTo>
                  <a:pt x="0" y="0"/>
                </a:moveTo>
                <a:lnTo>
                  <a:pt x="1371504" y="0"/>
                </a:lnTo>
                <a:lnTo>
                  <a:pt x="1371504" y="0"/>
                </a:lnTo>
                <a:lnTo>
                  <a:pt x="3428760" y="0"/>
                </a:lnTo>
                <a:lnTo>
                  <a:pt x="8229025" y="0"/>
                </a:lnTo>
                <a:lnTo>
                  <a:pt x="8229025" y="1468926"/>
                </a:lnTo>
                <a:lnTo>
                  <a:pt x="8229025" y="1468926"/>
                </a:lnTo>
                <a:lnTo>
                  <a:pt x="8229025" y="2098466"/>
                </a:lnTo>
                <a:lnTo>
                  <a:pt x="8229025" y="2518159"/>
                </a:lnTo>
                <a:lnTo>
                  <a:pt x="3258237" y="2509625"/>
                </a:lnTo>
                <a:lnTo>
                  <a:pt x="3032810" y="2783266"/>
                </a:lnTo>
                <a:lnTo>
                  <a:pt x="2795855" y="2501861"/>
                </a:lnTo>
                <a:lnTo>
                  <a:pt x="0" y="2518159"/>
                </a:lnTo>
                <a:lnTo>
                  <a:pt x="0" y="2098466"/>
                </a:lnTo>
                <a:lnTo>
                  <a:pt x="0" y="1468926"/>
                </a:lnTo>
                <a:lnTo>
                  <a:pt x="0" y="1468926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1"/>
            <a:ext cx="9144000" cy="2693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44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0" y="1"/>
            <a:ext cx="914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chemeClr val="bg1">
                    <a:lumMod val="50000"/>
                  </a:schemeClr>
                </a:solidFill>
              </a:rPr>
              <a:t>Introduzione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sz="1500" dirty="0" err="1">
                <a:solidFill>
                  <a:schemeClr val="bg1"/>
                </a:solidFill>
              </a:rPr>
              <a:t>Problema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inverso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Problema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inverso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: maximum a posteriori (MAP)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15F094CF-5197-41C4-A2BB-E801807CD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55087"/>
            <a:ext cx="7373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b="1" dirty="0">
                <a:solidFill>
                  <a:srgbClr val="C00000"/>
                </a:solidFill>
              </a:rPr>
              <a:t>Bayes</a:t>
            </a:r>
            <a:endParaRPr lang="nl-NL" altLang="it-IT" dirty="0">
              <a:solidFill>
                <a:srgbClr val="C00000"/>
              </a:solidFill>
            </a:endParaRPr>
          </a:p>
        </p:txBody>
      </p:sp>
      <p:sp>
        <p:nvSpPr>
          <p:cNvPr id="29" name="Text Box 11">
            <a:extLst>
              <a:ext uri="{FF2B5EF4-FFF2-40B4-BE49-F238E27FC236}">
                <a16:creationId xmlns:a16="http://schemas.microsoft.com/office/drawing/2014/main" id="{5FAAD8AA-7D9E-44AF-BF7B-8EDD2C7C5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440" y="1579103"/>
            <a:ext cx="46628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p(</a:t>
            </a:r>
            <a:r>
              <a:rPr lang="it-IT" sz="1600" b="1" dirty="0">
                <a:solidFill>
                  <a:srgbClr val="00B050"/>
                </a:solidFill>
              </a:rPr>
              <a:t>immagine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|</a:t>
            </a:r>
            <a:r>
              <a:rPr lang="it-IT" sz="1600" b="1" dirty="0">
                <a:solidFill>
                  <a:schemeClr val="accent6">
                    <a:lumMod val="75000"/>
                  </a:schemeClr>
                </a:solidFill>
              </a:rPr>
              <a:t>dati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)      p(</a:t>
            </a:r>
            <a:r>
              <a:rPr lang="it-IT" sz="1600" b="1" dirty="0">
                <a:solidFill>
                  <a:schemeClr val="accent6">
                    <a:lumMod val="75000"/>
                  </a:schemeClr>
                </a:solidFill>
              </a:rPr>
              <a:t>dati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|</a:t>
            </a:r>
            <a:r>
              <a:rPr lang="it-IT" sz="1600" b="1" dirty="0">
                <a:solidFill>
                  <a:srgbClr val="00B050"/>
                </a:solidFill>
              </a:rPr>
              <a:t>immagine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) p(</a:t>
            </a:r>
            <a:r>
              <a:rPr lang="it-IT" sz="1600" b="1" dirty="0">
                <a:solidFill>
                  <a:srgbClr val="00B050"/>
                </a:solidFill>
              </a:rPr>
              <a:t>immagine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lang="nl-NL" altLang="it-IT" sz="1600" i="1" dirty="0"/>
          </a:p>
          <a:p>
            <a:pPr algn="ctr"/>
            <a:endParaRPr lang="it-IT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855E15CF-3673-4836-AC41-705C4FF41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12884"/>
            <a:ext cx="325730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it-IT" sz="2200" dirty="0"/>
              <a:t>~</a:t>
            </a:r>
            <a:endParaRPr lang="nl-NL" altLang="it-IT" sz="2200" dirty="0"/>
          </a:p>
        </p:txBody>
      </p:sp>
      <p:sp>
        <p:nvSpPr>
          <p:cNvPr id="40" name="Text Box 11">
            <a:extLst>
              <a:ext uri="{FF2B5EF4-FFF2-40B4-BE49-F238E27FC236}">
                <a16:creationId xmlns:a16="http://schemas.microsoft.com/office/drawing/2014/main" id="{AF0BD3F6-B3E8-4021-9C86-5DEC9E187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419" y="1911940"/>
            <a:ext cx="55252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ln p(</a:t>
            </a:r>
            <a:r>
              <a:rPr lang="it-IT" sz="1600" b="1" dirty="0">
                <a:solidFill>
                  <a:srgbClr val="00B050"/>
                </a:solidFill>
              </a:rPr>
              <a:t>immagine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|</a:t>
            </a:r>
            <a:r>
              <a:rPr lang="it-IT" sz="1600" b="1" dirty="0">
                <a:solidFill>
                  <a:schemeClr val="accent6">
                    <a:lumMod val="75000"/>
                  </a:schemeClr>
                </a:solidFill>
              </a:rPr>
              <a:t>dati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)      ln p(</a:t>
            </a:r>
            <a:r>
              <a:rPr lang="it-IT" sz="1600" b="1" dirty="0">
                <a:solidFill>
                  <a:schemeClr val="accent6">
                    <a:lumMod val="75000"/>
                  </a:schemeClr>
                </a:solidFill>
              </a:rPr>
              <a:t>dati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|</a:t>
            </a:r>
            <a:r>
              <a:rPr lang="it-IT" sz="1600" b="1" dirty="0">
                <a:solidFill>
                  <a:srgbClr val="00B050"/>
                </a:solidFill>
              </a:rPr>
              <a:t>immagine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)   +  ln p(</a:t>
            </a:r>
            <a:r>
              <a:rPr lang="it-IT" sz="1600" b="1" dirty="0">
                <a:solidFill>
                  <a:srgbClr val="00B050"/>
                </a:solidFill>
              </a:rPr>
              <a:t>immagine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lang="nl-NL" altLang="it-IT" sz="1600" i="1" dirty="0"/>
          </a:p>
          <a:p>
            <a:pPr algn="ctr"/>
            <a:endParaRPr lang="it-IT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1" name="Text Box 37">
            <a:extLst>
              <a:ext uri="{FF2B5EF4-FFF2-40B4-BE49-F238E27FC236}">
                <a16:creationId xmlns:a16="http://schemas.microsoft.com/office/drawing/2014/main" id="{B0A6340A-0D99-45E0-8BD2-7C2FB0425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2244" y="1923919"/>
            <a:ext cx="325730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it-IT" sz="2200" dirty="0"/>
              <a:t>~</a:t>
            </a:r>
            <a:endParaRPr lang="nl-NL" altLang="it-IT" sz="2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E73A0-F958-42C7-B490-CD13235C4BC9}"/>
              </a:ext>
            </a:extLst>
          </p:cNvPr>
          <p:cNvSpPr txBox="1"/>
          <p:nvPr/>
        </p:nvSpPr>
        <p:spPr>
          <a:xfrm>
            <a:off x="1307285" y="2299363"/>
            <a:ext cx="1148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Segoe Print" panose="02000600000000000000" pitchFamily="2" charset="0"/>
              </a:rPr>
              <a:t>(posterior)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0E4B36-C697-4213-B1A0-CA7F2DBD6691}"/>
              </a:ext>
            </a:extLst>
          </p:cNvPr>
          <p:cNvSpPr txBox="1"/>
          <p:nvPr/>
        </p:nvSpPr>
        <p:spPr>
          <a:xfrm>
            <a:off x="3184401" y="2299363"/>
            <a:ext cx="1311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Segoe Print" panose="02000600000000000000" pitchFamily="2" charset="0"/>
              </a:rPr>
              <a:t>(likelihood)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4DB452-4EF4-4DF8-B1FA-D400721CC055}"/>
              </a:ext>
            </a:extLst>
          </p:cNvPr>
          <p:cNvSpPr txBox="1"/>
          <p:nvPr/>
        </p:nvSpPr>
        <p:spPr>
          <a:xfrm>
            <a:off x="4782098" y="2299363"/>
            <a:ext cx="1828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Segoe Print" panose="02000600000000000000" pitchFamily="2" charset="0"/>
              </a:rPr>
              <a:t>(prior or penalty)</a:t>
            </a:r>
          </a:p>
        </p:txBody>
      </p:sp>
      <p:sp>
        <p:nvSpPr>
          <p:cNvPr id="44" name="Text Box 25">
            <a:extLst>
              <a:ext uri="{FF2B5EF4-FFF2-40B4-BE49-F238E27FC236}">
                <a16:creationId xmlns:a16="http://schemas.microsoft.com/office/drawing/2014/main" id="{9594BCD5-F47A-4CE7-BD41-F27739A40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718493"/>
            <a:ext cx="19586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b="1" dirty="0">
                <a:solidFill>
                  <a:srgbClr val="C00000"/>
                </a:solidFill>
              </a:rPr>
              <a:t>Gibbs distribution:</a:t>
            </a:r>
            <a:endParaRPr lang="nl-NL" altLang="it-IT" b="1" dirty="0">
              <a:solidFill>
                <a:srgbClr val="C00000"/>
              </a:solidFill>
            </a:endParaRPr>
          </a:p>
        </p:txBody>
      </p:sp>
      <p:sp>
        <p:nvSpPr>
          <p:cNvPr id="45" name="Text Box 27">
            <a:extLst>
              <a:ext uri="{FF2B5EF4-FFF2-40B4-BE49-F238E27FC236}">
                <a16:creationId xmlns:a16="http://schemas.microsoft.com/office/drawing/2014/main" id="{1860BE5B-CCB8-433D-82A6-4E407307F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440" y="4104304"/>
            <a:ext cx="10264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b="1" dirty="0">
                <a:solidFill>
                  <a:schemeClr val="tx2">
                    <a:lumMod val="75000"/>
                  </a:schemeClr>
                </a:solidFill>
              </a:rPr>
              <a:t>p(</a:t>
            </a:r>
            <a:r>
              <a:rPr lang="en-US" altLang="it-IT" b="1" dirty="0">
                <a:solidFill>
                  <a:srgbClr val="00B050"/>
                </a:solidFill>
              </a:rPr>
              <a:t>f</a:t>
            </a:r>
            <a:r>
              <a:rPr lang="en-US" altLang="it-IT" b="1" baseline="-25000" dirty="0">
                <a:solidFill>
                  <a:srgbClr val="00B050"/>
                </a:solidFill>
              </a:rPr>
              <a:t>j</a:t>
            </a:r>
            <a:r>
              <a:rPr lang="en-US" altLang="it-IT" b="1" dirty="0">
                <a:solidFill>
                  <a:schemeClr val="tx2">
                    <a:lumMod val="75000"/>
                  </a:schemeClr>
                </a:solidFill>
              </a:rPr>
              <a:t> | </a:t>
            </a:r>
            <a:r>
              <a:rPr lang="en-US" altLang="it-IT" b="1" dirty="0">
                <a:solidFill>
                  <a:srgbClr val="00B050"/>
                </a:solidFill>
              </a:rPr>
              <a:t>f</a:t>
            </a:r>
            <a:r>
              <a:rPr lang="en-US" altLang="it-IT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altLang="it-IT" dirty="0"/>
              <a:t> =</a:t>
            </a:r>
            <a:endParaRPr lang="nl-NL" altLang="it-IT" dirty="0"/>
          </a:p>
        </p:txBody>
      </p:sp>
      <p:graphicFrame>
        <p:nvGraphicFramePr>
          <p:cNvPr id="46" name="Object 28">
            <a:extLst>
              <a:ext uri="{FF2B5EF4-FFF2-40B4-BE49-F238E27FC236}">
                <a16:creationId xmlns:a16="http://schemas.microsoft.com/office/drawing/2014/main" id="{F2933E32-96AA-4310-9269-ECE42E8A7A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185614"/>
              </p:ext>
            </p:extLst>
          </p:nvPr>
        </p:nvGraphicFramePr>
        <p:xfrm>
          <a:off x="1863725" y="4027488"/>
          <a:ext cx="177006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" name="Equation" r:id="rId5" imgW="1193760" imgH="393480" progId="Equation.3">
                  <p:embed/>
                </p:oleObj>
              </mc:Choice>
              <mc:Fallback>
                <p:oleObj name="Equation" r:id="rId5" imgW="1193760" imgH="393480" progId="Equation.3">
                  <p:embed/>
                  <p:pic>
                    <p:nvPicPr>
                      <p:cNvPr id="51228" name="Object 28">
                        <a:extLst>
                          <a:ext uri="{FF2B5EF4-FFF2-40B4-BE49-F238E27FC236}">
                            <a16:creationId xmlns:a16="http://schemas.microsoft.com/office/drawing/2014/main" id="{6F173191-5020-4B81-BED9-5688FEE326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4027488"/>
                        <a:ext cx="1770063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30">
            <a:extLst>
              <a:ext uri="{FF2B5EF4-FFF2-40B4-BE49-F238E27FC236}">
                <a16:creationId xmlns:a16="http://schemas.microsoft.com/office/drawing/2014/main" id="{AD35EC67-98B5-4DFD-A656-8BD7BC30B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440" y="3166417"/>
            <a:ext cx="31516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sz="1600" b="1" dirty="0">
                <a:solidFill>
                  <a:schemeClr val="tx2">
                    <a:lumMod val="75000"/>
                  </a:schemeClr>
                </a:solidFill>
              </a:rPr>
              <a:t>p(</a:t>
            </a:r>
            <a:r>
              <a:rPr lang="en-US" altLang="it-IT" sz="1600" b="1" dirty="0">
                <a:solidFill>
                  <a:srgbClr val="00B050"/>
                </a:solidFill>
              </a:rPr>
              <a:t>f</a:t>
            </a:r>
            <a:r>
              <a:rPr lang="en-US" altLang="it-IT" sz="1600" b="1" baseline="-25000" dirty="0">
                <a:solidFill>
                  <a:srgbClr val="00B050"/>
                </a:solidFill>
              </a:rPr>
              <a:t>j</a:t>
            </a:r>
            <a:r>
              <a:rPr lang="en-US" altLang="it-IT" sz="1600" b="1" dirty="0">
                <a:solidFill>
                  <a:schemeClr val="tx2">
                    <a:lumMod val="75000"/>
                  </a:schemeClr>
                </a:solidFill>
              </a:rPr>
              <a:t> | </a:t>
            </a:r>
            <a:r>
              <a:rPr lang="en-US" altLang="it-IT" sz="1600" b="1" dirty="0">
                <a:solidFill>
                  <a:srgbClr val="00B050"/>
                </a:solidFill>
              </a:rPr>
              <a:t>f</a:t>
            </a:r>
            <a:r>
              <a:rPr lang="en-US" altLang="it-IT" sz="1600" b="1" dirty="0">
                <a:solidFill>
                  <a:schemeClr val="tx2">
                    <a:lumMod val="75000"/>
                  </a:schemeClr>
                </a:solidFill>
              </a:rPr>
              <a:t>) = p(</a:t>
            </a:r>
            <a:r>
              <a:rPr lang="en-US" altLang="it-IT" sz="1600" b="1" dirty="0">
                <a:solidFill>
                  <a:srgbClr val="00B050"/>
                </a:solidFill>
              </a:rPr>
              <a:t>f</a:t>
            </a:r>
            <a:r>
              <a:rPr lang="en-US" altLang="it-IT" sz="1600" b="1" baseline="-25000" dirty="0">
                <a:solidFill>
                  <a:srgbClr val="00B050"/>
                </a:solidFill>
              </a:rPr>
              <a:t>j</a:t>
            </a:r>
            <a:r>
              <a:rPr lang="en-US" altLang="it-IT" sz="1600" b="1" dirty="0">
                <a:solidFill>
                  <a:schemeClr val="tx2">
                    <a:lumMod val="75000"/>
                  </a:schemeClr>
                </a:solidFill>
              </a:rPr>
              <a:t> | </a:t>
            </a:r>
            <a:r>
              <a:rPr lang="en-US" altLang="it-IT" sz="1600" b="1" dirty="0" err="1">
                <a:solidFill>
                  <a:srgbClr val="00B050"/>
                </a:solidFill>
              </a:rPr>
              <a:t>f</a:t>
            </a:r>
            <a:r>
              <a:rPr lang="en-US" altLang="it-IT" sz="1600" b="1" baseline="-25000" dirty="0" err="1">
                <a:solidFill>
                  <a:srgbClr val="00B050"/>
                </a:solidFill>
              </a:rPr>
              <a:t>k</a:t>
            </a:r>
            <a:r>
              <a:rPr lang="en-US" altLang="it-IT" sz="1600" b="1" dirty="0">
                <a:solidFill>
                  <a:schemeClr val="tx2">
                    <a:lumMod val="75000"/>
                  </a:schemeClr>
                </a:solidFill>
              </a:rPr>
              <a:t>, k is neighbor of j)</a:t>
            </a:r>
            <a:endParaRPr lang="nl-NL" altLang="it-IT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Text Box 31">
            <a:extLst>
              <a:ext uri="{FF2B5EF4-FFF2-40B4-BE49-F238E27FC236}">
                <a16:creationId xmlns:a16="http://schemas.microsoft.com/office/drawing/2014/main" id="{957DFA02-A76E-47E5-BC09-704C193F5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161" y="4680320"/>
            <a:ext cx="12540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b="1" dirty="0">
                <a:solidFill>
                  <a:schemeClr val="tx2">
                    <a:lumMod val="75000"/>
                  </a:schemeClr>
                </a:solidFill>
              </a:rPr>
              <a:t>ln</a:t>
            </a:r>
            <a:r>
              <a:rPr lang="en-US" altLang="it-IT" dirty="0"/>
              <a:t> </a:t>
            </a:r>
            <a:r>
              <a:rPr lang="en-US" altLang="it-IT" b="1" dirty="0">
                <a:solidFill>
                  <a:schemeClr val="tx2">
                    <a:lumMod val="75000"/>
                  </a:schemeClr>
                </a:solidFill>
              </a:rPr>
              <a:t>p(</a:t>
            </a:r>
            <a:r>
              <a:rPr lang="en-US" altLang="it-IT" b="1" dirty="0">
                <a:solidFill>
                  <a:srgbClr val="00B050"/>
                </a:solidFill>
              </a:rPr>
              <a:t>f</a:t>
            </a:r>
            <a:r>
              <a:rPr lang="en-US" altLang="it-IT" b="1" baseline="-25000" dirty="0">
                <a:solidFill>
                  <a:srgbClr val="00B050"/>
                </a:solidFill>
              </a:rPr>
              <a:t>j</a:t>
            </a:r>
            <a:r>
              <a:rPr lang="en-US" altLang="it-IT" b="1" dirty="0">
                <a:solidFill>
                  <a:schemeClr val="tx2">
                    <a:lumMod val="75000"/>
                  </a:schemeClr>
                </a:solidFill>
              </a:rPr>
              <a:t> | </a:t>
            </a:r>
            <a:r>
              <a:rPr lang="en-US" altLang="it-IT" b="1" dirty="0">
                <a:solidFill>
                  <a:srgbClr val="00B050"/>
                </a:solidFill>
              </a:rPr>
              <a:t>f</a:t>
            </a:r>
            <a:r>
              <a:rPr lang="en-US" altLang="it-IT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altLang="it-IT" dirty="0"/>
              <a:t> =</a:t>
            </a:r>
            <a:endParaRPr lang="nl-NL" altLang="it-IT" dirty="0"/>
          </a:p>
        </p:txBody>
      </p:sp>
      <p:grpSp>
        <p:nvGrpSpPr>
          <p:cNvPr id="50" name="Group 47">
            <a:extLst>
              <a:ext uri="{FF2B5EF4-FFF2-40B4-BE49-F238E27FC236}">
                <a16:creationId xmlns:a16="http://schemas.microsoft.com/office/drawing/2014/main" id="{2140DD0C-D195-49E9-9D98-0BD63D009075}"/>
              </a:ext>
            </a:extLst>
          </p:cNvPr>
          <p:cNvGrpSpPr>
            <a:grpSpLocks/>
          </p:cNvGrpSpPr>
          <p:nvPr/>
        </p:nvGrpSpPr>
        <p:grpSpPr bwMode="auto">
          <a:xfrm>
            <a:off x="6886644" y="3241753"/>
            <a:ext cx="1570038" cy="1701800"/>
            <a:chOff x="4392" y="2781"/>
            <a:chExt cx="989" cy="1072"/>
          </a:xfrm>
        </p:grpSpPr>
        <p:grpSp>
          <p:nvGrpSpPr>
            <p:cNvPr id="51" name="Group 46">
              <a:extLst>
                <a:ext uri="{FF2B5EF4-FFF2-40B4-BE49-F238E27FC236}">
                  <a16:creationId xmlns:a16="http://schemas.microsoft.com/office/drawing/2014/main" id="{4C3BE79D-1BF6-487F-99F2-73B0690B9B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2" y="2781"/>
              <a:ext cx="989" cy="1072"/>
              <a:chOff x="4392" y="2781"/>
              <a:chExt cx="989" cy="1072"/>
            </a:xfrm>
          </p:grpSpPr>
          <p:sp>
            <p:nvSpPr>
              <p:cNvPr id="53" name="Rectangle 33">
                <a:extLst>
                  <a:ext uri="{FF2B5EF4-FFF2-40B4-BE49-F238E27FC236}">
                    <a16:creationId xmlns:a16="http://schemas.microsoft.com/office/drawing/2014/main" id="{5DB04B21-14A6-47C8-964B-3160E14FE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2" y="3501"/>
                <a:ext cx="324" cy="352"/>
              </a:xfrm>
              <a:prstGeom prst="rect">
                <a:avLst/>
              </a:prstGeom>
              <a:solidFill>
                <a:srgbClr val="0066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grpSp>
            <p:nvGrpSpPr>
              <p:cNvPr id="54" name="Group 34">
                <a:extLst>
                  <a:ext uri="{FF2B5EF4-FFF2-40B4-BE49-F238E27FC236}">
                    <a16:creationId xmlns:a16="http://schemas.microsoft.com/office/drawing/2014/main" id="{8C78521A-385F-4A7B-9F27-39924CDCD0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92" y="2781"/>
                <a:ext cx="989" cy="1072"/>
                <a:chOff x="3750" y="1878"/>
                <a:chExt cx="989" cy="1072"/>
              </a:xfrm>
            </p:grpSpPr>
            <p:sp>
              <p:nvSpPr>
                <p:cNvPr id="59" name="Rectangle 35">
                  <a:extLst>
                    <a:ext uri="{FF2B5EF4-FFF2-40B4-BE49-F238E27FC236}">
                      <a16:creationId xmlns:a16="http://schemas.microsoft.com/office/drawing/2014/main" id="{061AEBAF-7392-4265-AA06-4B3ECEFA4B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0" y="1878"/>
                  <a:ext cx="324" cy="352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60" name="Rectangle 36">
                  <a:extLst>
                    <a:ext uri="{FF2B5EF4-FFF2-40B4-BE49-F238E27FC236}">
                      <a16:creationId xmlns:a16="http://schemas.microsoft.com/office/drawing/2014/main" id="{E6F16703-2DD4-4D06-8DF9-7F5606543C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1" y="1878"/>
                  <a:ext cx="326" cy="352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61" name="Rectangle 37">
                  <a:extLst>
                    <a:ext uri="{FF2B5EF4-FFF2-40B4-BE49-F238E27FC236}">
                      <a16:creationId xmlns:a16="http://schemas.microsoft.com/office/drawing/2014/main" id="{4C258CDB-AC46-4B65-B724-3354824D5A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1878"/>
                  <a:ext cx="325" cy="352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62" name="Rectangle 38">
                  <a:extLst>
                    <a:ext uri="{FF2B5EF4-FFF2-40B4-BE49-F238E27FC236}">
                      <a16:creationId xmlns:a16="http://schemas.microsoft.com/office/drawing/2014/main" id="{06431EAC-D667-4A22-8E32-C0B87ED50F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0" y="2238"/>
                  <a:ext cx="324" cy="352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63" name="Rectangle 39">
                  <a:extLst>
                    <a:ext uri="{FF2B5EF4-FFF2-40B4-BE49-F238E27FC236}">
                      <a16:creationId xmlns:a16="http://schemas.microsoft.com/office/drawing/2014/main" id="{64ED5265-CAA1-404A-8841-20E1DAE2B3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2238"/>
                  <a:ext cx="325" cy="352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64" name="Rectangle 40">
                  <a:extLst>
                    <a:ext uri="{FF2B5EF4-FFF2-40B4-BE49-F238E27FC236}">
                      <a16:creationId xmlns:a16="http://schemas.microsoft.com/office/drawing/2014/main" id="{D15B1118-B298-4F92-96A8-7937674C63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1" y="2598"/>
                  <a:ext cx="326" cy="352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  <p:sp>
            <p:nvSpPr>
              <p:cNvPr id="55" name="Rectangle 41">
                <a:extLst>
                  <a:ext uri="{FF2B5EF4-FFF2-40B4-BE49-F238E27FC236}">
                    <a16:creationId xmlns:a16="http://schemas.microsoft.com/office/drawing/2014/main" id="{D0360623-DE2C-457C-B564-AF73E5C94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6" y="3501"/>
                <a:ext cx="325" cy="352"/>
              </a:xfrm>
              <a:prstGeom prst="rect">
                <a:avLst/>
              </a:prstGeom>
              <a:solidFill>
                <a:srgbClr val="0066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grpSp>
            <p:nvGrpSpPr>
              <p:cNvPr id="56" name="Group 42">
                <a:extLst>
                  <a:ext uri="{FF2B5EF4-FFF2-40B4-BE49-F238E27FC236}">
                    <a16:creationId xmlns:a16="http://schemas.microsoft.com/office/drawing/2014/main" id="{82DEDA3F-4348-4632-B0C0-5072C5D067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23" y="3141"/>
                <a:ext cx="326" cy="352"/>
                <a:chOff x="4081" y="2238"/>
                <a:chExt cx="326" cy="352"/>
              </a:xfrm>
            </p:grpSpPr>
            <p:sp>
              <p:nvSpPr>
                <p:cNvPr id="57" name="Rectangle 43">
                  <a:extLst>
                    <a:ext uri="{FF2B5EF4-FFF2-40B4-BE49-F238E27FC236}">
                      <a16:creationId xmlns:a16="http://schemas.microsoft.com/office/drawing/2014/main" id="{EB50F9CF-8ED2-4F08-BB17-24F938559D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1" y="2238"/>
                  <a:ext cx="326" cy="352"/>
                </a:xfrm>
                <a:prstGeom prst="rect">
                  <a:avLst/>
                </a:prstGeom>
                <a:solidFill>
                  <a:srgbClr val="2A14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58" name="Text Box 44">
                  <a:extLst>
                    <a:ext uri="{FF2B5EF4-FFF2-40B4-BE49-F238E27FC236}">
                      <a16:creationId xmlns:a16="http://schemas.microsoft.com/office/drawing/2014/main" id="{B7B2BA8A-5607-4B0A-AFDE-728A7D5FFC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62" y="2242"/>
                  <a:ext cx="16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it-IT" sz="2400" i="1" dirty="0">
                      <a:solidFill>
                        <a:srgbClr val="FFFF00"/>
                      </a:solidFill>
                    </a:rPr>
                    <a:t>j</a:t>
                  </a:r>
                  <a:endParaRPr lang="nl-NL" altLang="it-IT" sz="2400" i="1" dirty="0">
                    <a:solidFill>
                      <a:srgbClr val="FFFF00"/>
                    </a:solidFill>
                  </a:endParaRPr>
                </a:p>
              </p:txBody>
            </p:sp>
          </p:grpSp>
        </p:grpSp>
        <p:sp>
          <p:nvSpPr>
            <p:cNvPr id="52" name="Text Box 45">
              <a:extLst>
                <a:ext uri="{FF2B5EF4-FFF2-40B4-BE49-F238E27FC236}">
                  <a16:creationId xmlns:a16="http://schemas.microsoft.com/office/drawing/2014/main" id="{369A8B2E-AE62-4E79-B0EE-468A6F35A1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2" y="352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it-IT" sz="2400" i="1" dirty="0">
                  <a:solidFill>
                    <a:schemeClr val="accent6">
                      <a:lumMod val="75000"/>
                    </a:schemeClr>
                  </a:solidFill>
                </a:rPr>
                <a:t>k</a:t>
              </a:r>
              <a:endParaRPr lang="nl-NL" altLang="it-IT" sz="24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65" name="Text Box 10">
            <a:extLst>
              <a:ext uri="{FF2B5EF4-FFF2-40B4-BE49-F238E27FC236}">
                <a16:creationId xmlns:a16="http://schemas.microsoft.com/office/drawing/2014/main" id="{E75A57D3-74F4-467C-9076-4CC89C799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975" y="2857500"/>
            <a:ext cx="11900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b="1" dirty="0">
                <a:solidFill>
                  <a:srgbClr val="C00000"/>
                </a:solidFill>
              </a:rPr>
              <a:t>Local prior</a:t>
            </a:r>
            <a:endParaRPr lang="nl-NL" altLang="it-IT" dirty="0">
              <a:solidFill>
                <a:srgbClr val="C00000"/>
              </a:solidFill>
            </a:endParaRPr>
          </a:p>
        </p:txBody>
      </p:sp>
      <p:graphicFrame>
        <p:nvGraphicFramePr>
          <p:cNvPr id="66" name="Object 21">
            <a:extLst>
              <a:ext uri="{FF2B5EF4-FFF2-40B4-BE49-F238E27FC236}">
                <a16:creationId xmlns:a16="http://schemas.microsoft.com/office/drawing/2014/main" id="{13362C15-147A-4050-ACFE-27CA94942A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941413"/>
              </p:ext>
            </p:extLst>
          </p:nvPr>
        </p:nvGraphicFramePr>
        <p:xfrm>
          <a:off x="4025706" y="4666130"/>
          <a:ext cx="2089868" cy="59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" name="Equation" r:id="rId7" imgW="1346040" imgH="380880" progId="Equation.3">
                  <p:embed/>
                </p:oleObj>
              </mc:Choice>
              <mc:Fallback>
                <p:oleObj name="Equation" r:id="rId7" imgW="1346040" imgH="380880" progId="Equation.3">
                  <p:embed/>
                  <p:pic>
                    <p:nvPicPr>
                      <p:cNvPr id="53269" name="Object 21">
                        <a:extLst>
                          <a:ext uri="{FF2B5EF4-FFF2-40B4-BE49-F238E27FC236}">
                            <a16:creationId xmlns:a16="http://schemas.microsoft.com/office/drawing/2014/main" id="{5D45F343-1F10-477A-BA18-78EC23C0D8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706" y="4666130"/>
                        <a:ext cx="2089868" cy="59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28">
            <a:extLst>
              <a:ext uri="{FF2B5EF4-FFF2-40B4-BE49-F238E27FC236}">
                <a16:creationId xmlns:a16="http://schemas.microsoft.com/office/drawing/2014/main" id="{0962C127-8E7C-450A-9663-4C7C2DA305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030745"/>
              </p:ext>
            </p:extLst>
          </p:nvPr>
        </p:nvGraphicFramePr>
        <p:xfrm>
          <a:off x="2097221" y="4688228"/>
          <a:ext cx="1893155" cy="373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" name="Equation" r:id="rId9" imgW="1218960" imgH="241200" progId="Equation.3">
                  <p:embed/>
                </p:oleObj>
              </mc:Choice>
              <mc:Fallback>
                <p:oleObj name="Equation" r:id="rId9" imgW="1218960" imgH="241200" progId="Equation.3">
                  <p:embed/>
                  <p:pic>
                    <p:nvPicPr>
                      <p:cNvPr id="46" name="Object 28">
                        <a:extLst>
                          <a:ext uri="{FF2B5EF4-FFF2-40B4-BE49-F238E27FC236}">
                            <a16:creationId xmlns:a16="http://schemas.microsoft.com/office/drawing/2014/main" id="{F2933E32-96AA-4310-9269-ECE42E8A7A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221" y="4688228"/>
                        <a:ext cx="1893155" cy="373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CasellaDiTesto 6">
            <a:extLst>
              <a:ext uri="{FF2B5EF4-FFF2-40B4-BE49-F238E27FC236}">
                <a16:creationId xmlns:a16="http://schemas.microsoft.com/office/drawing/2014/main" id="{500CA570-DD5C-414D-AFA8-0F01124FF563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  <p:pic>
        <p:nvPicPr>
          <p:cNvPr id="68" name="Picture 2" descr="Y:\Documenti\PRESENTATIONS\CONFERENCES\MEDICON_2016\presentazione\circle.gif">
            <a:extLst>
              <a:ext uri="{FF2B5EF4-FFF2-40B4-BE49-F238E27FC236}">
                <a16:creationId xmlns:a16="http://schemas.microsoft.com/office/drawing/2014/main" id="{10E92DB1-86EA-4685-B842-720D318E0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410" y="1321930"/>
            <a:ext cx="2643377" cy="17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35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4" grpId="0"/>
      <p:bldP spid="45" grpId="0"/>
      <p:bldP spid="47" grpId="0"/>
      <p:bldP spid="48" grpId="0"/>
      <p:bldP spid="6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1"/>
            <a:ext cx="9144000" cy="2693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45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0" y="1"/>
            <a:ext cx="914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chemeClr val="bg1">
                    <a:lumMod val="50000"/>
                  </a:schemeClr>
                </a:solidFill>
              </a:rPr>
              <a:t>Introduzione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sz="1500" dirty="0" err="1">
                <a:solidFill>
                  <a:schemeClr val="bg1"/>
                </a:solidFill>
              </a:rPr>
              <a:t>Problema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inverso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MAP: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approssimazione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One Step Late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15F094CF-5197-41C4-A2BB-E801807CD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55087"/>
            <a:ext cx="6244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b="1" dirty="0">
                <a:solidFill>
                  <a:srgbClr val="C00000"/>
                </a:solidFill>
              </a:rPr>
              <a:t>Log-likelihood </a:t>
            </a:r>
            <a:r>
              <a:rPr lang="en-US" altLang="it-IT" b="1" dirty="0" err="1">
                <a:solidFill>
                  <a:srgbClr val="C00000"/>
                </a:solidFill>
              </a:rPr>
              <a:t>Poissoniana</a:t>
            </a:r>
            <a:r>
              <a:rPr lang="en-US" altLang="it-IT" b="1" dirty="0">
                <a:solidFill>
                  <a:srgbClr val="C00000"/>
                </a:solidFill>
              </a:rPr>
              <a:t> con prior (log-likelihood </a:t>
            </a:r>
            <a:r>
              <a:rPr lang="en-US" altLang="it-IT" b="1" dirty="0" err="1">
                <a:solidFill>
                  <a:srgbClr val="C00000"/>
                </a:solidFill>
              </a:rPr>
              <a:t>penalizzata</a:t>
            </a:r>
            <a:r>
              <a:rPr lang="en-US" altLang="it-IT" b="1" dirty="0">
                <a:solidFill>
                  <a:srgbClr val="C00000"/>
                </a:solidFill>
              </a:rPr>
              <a:t>)</a:t>
            </a:r>
            <a:endParaRPr lang="nl-NL" altLang="it-IT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ttangolo 13">
                <a:extLst>
                  <a:ext uri="{FF2B5EF4-FFF2-40B4-BE49-F238E27FC236}">
                    <a16:creationId xmlns:a16="http://schemas.microsoft.com/office/drawing/2014/main" id="{4A712FDD-39F3-40AF-9681-ADE0ECFE7E28}"/>
                  </a:ext>
                </a:extLst>
              </p:cNvPr>
              <p:cNvSpPr/>
              <p:nvPr/>
            </p:nvSpPr>
            <p:spPr>
              <a:xfrm>
                <a:off x="1704343" y="2282017"/>
                <a:ext cx="5789405" cy="1238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   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+1)</m:t>
                          </m:r>
                        </m:sup>
                      </m:sSup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b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it-IT" b="1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l-GR" b="1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  <m:f>
                                        <m:fPr>
                                          <m:ctrlPr>
                                            <a:rPr lang="it-IT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t-IT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𝝏</m:t>
                                          </m:r>
                                          <m:r>
                                            <a:rPr lang="it-IT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𝑬</m:t>
                                          </m:r>
                                          <m:r>
                                            <a:rPr lang="it-IT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it-IT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𝒇</m:t>
                                          </m:r>
                                          <m:r>
                                            <a:rPr lang="it-IT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it-IT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𝝏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b="1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1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𝒇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1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𝒋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it-IT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nary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nary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ttangolo 13">
                <a:extLst>
                  <a:ext uri="{FF2B5EF4-FFF2-40B4-BE49-F238E27FC236}">
                    <a16:creationId xmlns:a16="http://schemas.microsoft.com/office/drawing/2014/main" id="{4A712FDD-39F3-40AF-9681-ADE0ECFE7E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343" y="2282017"/>
                <a:ext cx="5789405" cy="12382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sellaDiTesto 3">
                <a:extLst>
                  <a:ext uri="{FF2B5EF4-FFF2-40B4-BE49-F238E27FC236}">
                    <a16:creationId xmlns:a16="http://schemas.microsoft.com/office/drawing/2014/main" id="{C9C4EF2F-06B8-4354-B11A-4EF15EB38002}"/>
                  </a:ext>
                </a:extLst>
              </p:cNvPr>
              <p:cNvSpPr txBox="1"/>
              <p:nvPr/>
            </p:nvSpPr>
            <p:spPr>
              <a:xfrm>
                <a:off x="1436507" y="1685742"/>
                <a:ext cx="5654240" cy="338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sz="1600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/>
                              </a:rPr>
                              <m:t>𝒔</m:t>
                            </m:r>
                          </m:e>
                          <m:e>
                            <m:r>
                              <a:rPr lang="en-US" sz="1600" b="1" i="1" smtClean="0">
                                <a:latin typeface="Cambria Math"/>
                              </a:rPr>
                              <m:t>𝒇</m:t>
                            </m:r>
                          </m:e>
                        </m:d>
                        <m:r>
                          <a:rPr lang="en-US" sz="1600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/>
                                  </a:rPr>
                                  <m:t>𝑚</m:t>
                                </m:r>
                              </m:sub>
                              <m:sup/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𝑖𝑚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  <m:t>𝑖𝑚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𝑖𝑚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/>
                                      </a:rPr>
                                      <m:t>ln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𝑖𝑚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!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e>
                    </m:func>
                    <m:r>
                      <a:rPr lang="it-IT" sz="16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l-GR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it-IT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it-IT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it-IT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68" name="CasellaDiTesto 3">
                <a:extLst>
                  <a:ext uri="{FF2B5EF4-FFF2-40B4-BE49-F238E27FC236}">
                    <a16:creationId xmlns:a16="http://schemas.microsoft.com/office/drawing/2014/main" id="{C9C4EF2F-06B8-4354-B11A-4EF15EB38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507" y="1685742"/>
                <a:ext cx="5654240" cy="338747"/>
              </a:xfrm>
              <a:prstGeom prst="rect">
                <a:avLst/>
              </a:prstGeom>
              <a:blipFill>
                <a:blip r:embed="rId5"/>
                <a:stretch>
                  <a:fillRect t="-110909" b="-1727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31">
            <a:extLst>
              <a:ext uri="{FF2B5EF4-FFF2-40B4-BE49-F238E27FC236}">
                <a16:creationId xmlns:a16="http://schemas.microsoft.com/office/drawing/2014/main" id="{FEC5879E-C67F-4A83-9EF9-40D84B276030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235331"/>
            <a:ext cx="457200" cy="160035"/>
            <a:chOff x="3368" y="1899"/>
            <a:chExt cx="622" cy="332"/>
          </a:xfrm>
        </p:grpSpPr>
        <p:sp>
          <p:nvSpPr>
            <p:cNvPr id="70" name="Line 32">
              <a:extLst>
                <a:ext uri="{FF2B5EF4-FFF2-40B4-BE49-F238E27FC236}">
                  <a16:creationId xmlns:a16="http://schemas.microsoft.com/office/drawing/2014/main" id="{E87CEBEE-140A-4393-9DB9-B20DE12DD6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8" y="1899"/>
              <a:ext cx="622" cy="3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1" name="Line 33">
              <a:extLst>
                <a:ext uri="{FF2B5EF4-FFF2-40B4-BE49-F238E27FC236}">
                  <a16:creationId xmlns:a16="http://schemas.microsoft.com/office/drawing/2014/main" id="{D35AB936-B94E-4E3D-9890-4425A43353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8" y="1899"/>
              <a:ext cx="622" cy="3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ttangolo 13">
                <a:extLst>
                  <a:ext uri="{FF2B5EF4-FFF2-40B4-BE49-F238E27FC236}">
                    <a16:creationId xmlns:a16="http://schemas.microsoft.com/office/drawing/2014/main" id="{1AF0F160-C7EA-4E45-8F74-C35B8863DB89}"/>
                  </a:ext>
                </a:extLst>
              </p:cNvPr>
              <p:cNvSpPr/>
              <p:nvPr/>
            </p:nvSpPr>
            <p:spPr>
              <a:xfrm>
                <a:off x="1704343" y="3571163"/>
                <a:ext cx="5603457" cy="1238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   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+1)</m:t>
                          </m:r>
                        </m:sup>
                      </m:sSup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b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it-IT" b="1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l-GR" b="1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  <m:f>
                                        <m:fPr>
                                          <m:ctrlPr>
                                            <a:rPr lang="it-IT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t-IT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𝝏</m:t>
                                          </m:r>
                                          <m:r>
                                            <a:rPr lang="it-IT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𝑬</m:t>
                                          </m:r>
                                          <m:r>
                                            <a:rPr lang="it-IT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it-IT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𝒇</m:t>
                                          </m:r>
                                          <m:r>
                                            <a:rPr lang="it-IT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it-IT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𝝏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b="1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1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𝒇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1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𝒋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nary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nary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ttangolo 13">
                <a:extLst>
                  <a:ext uri="{FF2B5EF4-FFF2-40B4-BE49-F238E27FC236}">
                    <a16:creationId xmlns:a16="http://schemas.microsoft.com/office/drawing/2014/main" id="{1AF0F160-C7EA-4E45-8F74-C35B8863D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343" y="3571163"/>
                <a:ext cx="5603457" cy="12382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 Box 10">
            <a:extLst>
              <a:ext uri="{FF2B5EF4-FFF2-40B4-BE49-F238E27FC236}">
                <a16:creationId xmlns:a16="http://schemas.microsoft.com/office/drawing/2014/main" id="{1C5A201C-4D0D-4E77-B67A-41EC7E641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604" y="2798103"/>
            <a:ext cx="12069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b="1" dirty="0">
                <a:solidFill>
                  <a:schemeClr val="accent1">
                    <a:lumMod val="75000"/>
                  </a:schemeClr>
                </a:solidFill>
              </a:rPr>
              <a:t>Exact MAP</a:t>
            </a:r>
            <a:endParaRPr lang="nl-NL" altLang="it-IT" dirty="0"/>
          </a:p>
        </p:txBody>
      </p:sp>
      <p:sp>
        <p:nvSpPr>
          <p:cNvPr id="77" name="Text Box 10">
            <a:extLst>
              <a:ext uri="{FF2B5EF4-FFF2-40B4-BE49-F238E27FC236}">
                <a16:creationId xmlns:a16="http://schemas.microsoft.com/office/drawing/2014/main" id="{F885E3B3-9CBB-4955-858E-040F7B54E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504" y="3871704"/>
            <a:ext cx="12069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it-IT" b="1" dirty="0">
                <a:solidFill>
                  <a:schemeClr val="accent1">
                    <a:lumMod val="75000"/>
                  </a:schemeClr>
                </a:solidFill>
              </a:rPr>
              <a:t>One Step Late (OSL)</a:t>
            </a:r>
            <a:endParaRPr lang="nl-NL" altLang="it-IT" dirty="0"/>
          </a:p>
        </p:txBody>
      </p:sp>
      <p:sp>
        <p:nvSpPr>
          <p:cNvPr id="21" name="CasellaDiTesto 6">
            <a:extLst>
              <a:ext uri="{FF2B5EF4-FFF2-40B4-BE49-F238E27FC236}">
                <a16:creationId xmlns:a16="http://schemas.microsoft.com/office/drawing/2014/main" id="{327A8C42-5F6D-4061-89DB-83E67874D319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405896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72" grpId="0"/>
      <p:bldP spid="76" grpId="0"/>
      <p:bldP spid="7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1"/>
            <a:ext cx="9144000" cy="2693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46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0" y="1"/>
            <a:ext cx="914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chemeClr val="bg1">
                    <a:lumMod val="50000"/>
                  </a:schemeClr>
                </a:solidFill>
              </a:rPr>
              <a:t>Introduzione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sz="1500" dirty="0" err="1">
                <a:solidFill>
                  <a:schemeClr val="bg1"/>
                </a:solidFill>
              </a:rPr>
              <a:t>Problema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inverso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Effetto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della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scelta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del prior: local smoothing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Box 31">
            <a:extLst>
              <a:ext uri="{FF2B5EF4-FFF2-40B4-BE49-F238E27FC236}">
                <a16:creationId xmlns:a16="http://schemas.microsoft.com/office/drawing/2014/main" id="{957DFA02-A76E-47E5-BC09-704C193F5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455" y="1178372"/>
            <a:ext cx="12540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b="1" dirty="0">
                <a:solidFill>
                  <a:schemeClr val="tx2">
                    <a:lumMod val="75000"/>
                  </a:schemeClr>
                </a:solidFill>
              </a:rPr>
              <a:t>ln</a:t>
            </a:r>
            <a:r>
              <a:rPr lang="en-US" altLang="it-IT" dirty="0"/>
              <a:t> </a:t>
            </a:r>
            <a:r>
              <a:rPr lang="en-US" altLang="it-IT" b="1" dirty="0">
                <a:solidFill>
                  <a:schemeClr val="tx2">
                    <a:lumMod val="75000"/>
                  </a:schemeClr>
                </a:solidFill>
              </a:rPr>
              <a:t>p(</a:t>
            </a:r>
            <a:r>
              <a:rPr lang="en-US" altLang="it-IT" b="1" dirty="0">
                <a:solidFill>
                  <a:srgbClr val="00B050"/>
                </a:solidFill>
              </a:rPr>
              <a:t>f</a:t>
            </a:r>
            <a:r>
              <a:rPr lang="en-US" altLang="it-IT" b="1" baseline="-25000" dirty="0">
                <a:solidFill>
                  <a:srgbClr val="00B050"/>
                </a:solidFill>
              </a:rPr>
              <a:t>j</a:t>
            </a:r>
            <a:r>
              <a:rPr lang="en-US" altLang="it-IT" b="1" dirty="0">
                <a:solidFill>
                  <a:schemeClr val="tx2">
                    <a:lumMod val="75000"/>
                  </a:schemeClr>
                </a:solidFill>
              </a:rPr>
              <a:t> | </a:t>
            </a:r>
            <a:r>
              <a:rPr lang="en-US" altLang="it-IT" b="1" dirty="0">
                <a:solidFill>
                  <a:srgbClr val="00B050"/>
                </a:solidFill>
              </a:rPr>
              <a:t>f</a:t>
            </a:r>
            <a:r>
              <a:rPr lang="en-US" altLang="it-IT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altLang="it-IT" dirty="0"/>
              <a:t> =</a:t>
            </a:r>
            <a:endParaRPr lang="nl-NL" altLang="it-IT" dirty="0"/>
          </a:p>
        </p:txBody>
      </p:sp>
      <p:graphicFrame>
        <p:nvGraphicFramePr>
          <p:cNvPr id="66" name="Object 21">
            <a:extLst>
              <a:ext uri="{FF2B5EF4-FFF2-40B4-BE49-F238E27FC236}">
                <a16:creationId xmlns:a16="http://schemas.microsoft.com/office/drawing/2014/main" id="{13362C15-147A-4050-ACFE-27CA94942A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972736"/>
              </p:ext>
            </p:extLst>
          </p:nvPr>
        </p:nvGraphicFramePr>
        <p:xfrm>
          <a:off x="4953000" y="1164182"/>
          <a:ext cx="2089868" cy="59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" name="Equation" r:id="rId4" imgW="1346040" imgH="380880" progId="Equation.3">
                  <p:embed/>
                </p:oleObj>
              </mc:Choice>
              <mc:Fallback>
                <p:oleObj name="Equation" r:id="rId4" imgW="1346040" imgH="380880" progId="Equation.3">
                  <p:embed/>
                  <p:pic>
                    <p:nvPicPr>
                      <p:cNvPr id="66" name="Object 21">
                        <a:extLst>
                          <a:ext uri="{FF2B5EF4-FFF2-40B4-BE49-F238E27FC236}">
                            <a16:creationId xmlns:a16="http://schemas.microsoft.com/office/drawing/2014/main" id="{13362C15-147A-4050-ACFE-27CA94942A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164182"/>
                        <a:ext cx="2089868" cy="59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28">
            <a:extLst>
              <a:ext uri="{FF2B5EF4-FFF2-40B4-BE49-F238E27FC236}">
                <a16:creationId xmlns:a16="http://schemas.microsoft.com/office/drawing/2014/main" id="{0962C127-8E7C-450A-9663-4C7C2DA305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806716"/>
              </p:ext>
            </p:extLst>
          </p:nvPr>
        </p:nvGraphicFramePr>
        <p:xfrm>
          <a:off x="3024515" y="1186280"/>
          <a:ext cx="1893155" cy="373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3" name="Equation" r:id="rId6" imgW="1218960" imgH="241200" progId="Equation.3">
                  <p:embed/>
                </p:oleObj>
              </mc:Choice>
              <mc:Fallback>
                <p:oleObj name="Equation" r:id="rId6" imgW="1218960" imgH="241200" progId="Equation.3">
                  <p:embed/>
                  <p:pic>
                    <p:nvPicPr>
                      <p:cNvPr id="67" name="Object 28">
                        <a:extLst>
                          <a:ext uri="{FF2B5EF4-FFF2-40B4-BE49-F238E27FC236}">
                            <a16:creationId xmlns:a16="http://schemas.microsoft.com/office/drawing/2014/main" id="{0962C127-8E7C-450A-9663-4C7C2DA305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515" y="1186280"/>
                        <a:ext cx="1893155" cy="373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" name="Picture 22">
            <a:extLst>
              <a:ext uri="{FF2B5EF4-FFF2-40B4-BE49-F238E27FC236}">
                <a16:creationId xmlns:a16="http://schemas.microsoft.com/office/drawing/2014/main" id="{34A04CB9-332B-436B-BC2B-439820E08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05" y="1689779"/>
            <a:ext cx="315277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3">
            <a:extLst>
              <a:ext uri="{FF2B5EF4-FFF2-40B4-BE49-F238E27FC236}">
                <a16:creationId xmlns:a16="http://schemas.microsoft.com/office/drawing/2014/main" id="{B4F49E01-68D4-45B8-913B-8DE75787C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05" y="1689779"/>
            <a:ext cx="315277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24">
            <a:extLst>
              <a:ext uri="{FF2B5EF4-FFF2-40B4-BE49-F238E27FC236}">
                <a16:creationId xmlns:a16="http://schemas.microsoft.com/office/drawing/2014/main" id="{739CCCF2-8E12-43B0-BE73-F9199AA05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05" y="1689779"/>
            <a:ext cx="315277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 Box 29">
            <a:extLst>
              <a:ext uri="{FF2B5EF4-FFF2-40B4-BE49-F238E27FC236}">
                <a16:creationId xmlns:a16="http://schemas.microsoft.com/office/drawing/2014/main" id="{B3BE0DDA-6297-4B3B-BEBB-413529C50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9586" y="1976168"/>
            <a:ext cx="1228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dirty="0"/>
              <a:t>quadratic</a:t>
            </a:r>
            <a:endParaRPr lang="nl-NL" altLang="it-IT" dirty="0"/>
          </a:p>
        </p:txBody>
      </p:sp>
      <p:sp>
        <p:nvSpPr>
          <p:cNvPr id="76" name="Text Box 30">
            <a:extLst>
              <a:ext uri="{FF2B5EF4-FFF2-40B4-BE49-F238E27FC236}">
                <a16:creationId xmlns:a16="http://schemas.microsoft.com/office/drawing/2014/main" id="{24FF8A78-9218-414D-AF56-A1A7757E6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700" y="3018902"/>
            <a:ext cx="876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dirty="0">
                <a:solidFill>
                  <a:srgbClr val="CC3300"/>
                </a:solidFill>
              </a:rPr>
              <a:t>Huber</a:t>
            </a:r>
            <a:endParaRPr lang="nl-NL" altLang="it-IT" dirty="0">
              <a:solidFill>
                <a:srgbClr val="CC3300"/>
              </a:solidFill>
            </a:endParaRPr>
          </a:p>
        </p:txBody>
      </p:sp>
      <p:sp>
        <p:nvSpPr>
          <p:cNvPr id="77" name="Text Box 31">
            <a:extLst>
              <a:ext uri="{FF2B5EF4-FFF2-40B4-BE49-F238E27FC236}">
                <a16:creationId xmlns:a16="http://schemas.microsoft.com/office/drawing/2014/main" id="{B5BDA28D-9280-44E5-9953-38AD4361E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687" y="4082006"/>
            <a:ext cx="8627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dirty="0" err="1">
                <a:solidFill>
                  <a:schemeClr val="tx2"/>
                </a:solidFill>
              </a:rPr>
              <a:t>Geman</a:t>
            </a:r>
            <a:endParaRPr lang="nl-NL" altLang="it-IT" dirty="0">
              <a:solidFill>
                <a:schemeClr val="tx2"/>
              </a:solidFill>
            </a:endParaRPr>
          </a:p>
        </p:txBody>
      </p:sp>
      <p:pic>
        <p:nvPicPr>
          <p:cNvPr id="78" name="Picture 39">
            <a:extLst>
              <a:ext uri="{FF2B5EF4-FFF2-40B4-BE49-F238E27FC236}">
                <a16:creationId xmlns:a16="http://schemas.microsoft.com/office/drawing/2014/main" id="{450BF83D-B353-4805-A626-FF5678620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54" y="1840488"/>
            <a:ext cx="1323333" cy="132333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40">
            <a:extLst>
              <a:ext uri="{FF2B5EF4-FFF2-40B4-BE49-F238E27FC236}">
                <a16:creationId xmlns:a16="http://schemas.microsoft.com/office/drawing/2014/main" id="{CD29DB5D-AC85-4E55-8549-AEF6FFB53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728" y="2159161"/>
            <a:ext cx="1316649" cy="133001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1">
            <a:extLst>
              <a:ext uri="{FF2B5EF4-FFF2-40B4-BE49-F238E27FC236}">
                <a16:creationId xmlns:a16="http://schemas.microsoft.com/office/drawing/2014/main" id="{95FDD680-8FCC-4A94-B7C7-CB0C6D0C7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103" y="2685462"/>
            <a:ext cx="1330016" cy="132333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2">
            <a:extLst>
              <a:ext uri="{FF2B5EF4-FFF2-40B4-BE49-F238E27FC236}">
                <a16:creationId xmlns:a16="http://schemas.microsoft.com/office/drawing/2014/main" id="{5EECCF8C-0081-43C5-962C-FF212D9FE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618" y="3551557"/>
            <a:ext cx="1316649" cy="131664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4">
            <a:extLst>
              <a:ext uri="{FF2B5EF4-FFF2-40B4-BE49-F238E27FC236}">
                <a16:creationId xmlns:a16="http://schemas.microsoft.com/office/drawing/2014/main" id="{AF0B471E-6E4F-41B9-A231-DF75DB5F1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54" y="3853705"/>
            <a:ext cx="1316650" cy="132333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3" name="Object 21">
            <a:extLst>
              <a:ext uri="{FF2B5EF4-FFF2-40B4-BE49-F238E27FC236}">
                <a16:creationId xmlns:a16="http://schemas.microsoft.com/office/drawing/2014/main" id="{9E6FEFC6-123A-47C8-8F36-0CAEF84CC3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348910"/>
              </p:ext>
            </p:extLst>
          </p:nvPr>
        </p:nvGraphicFramePr>
        <p:xfrm>
          <a:off x="196435" y="1971836"/>
          <a:ext cx="106521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4" name="Equation" r:id="rId16" imgW="685800" imgH="241200" progId="Equation.3">
                  <p:embed/>
                </p:oleObj>
              </mc:Choice>
              <mc:Fallback>
                <p:oleObj name="Equation" r:id="rId16" imgW="685800" imgH="241200" progId="Equation.3">
                  <p:embed/>
                  <p:pic>
                    <p:nvPicPr>
                      <p:cNvPr id="66" name="Object 21">
                        <a:extLst>
                          <a:ext uri="{FF2B5EF4-FFF2-40B4-BE49-F238E27FC236}">
                            <a16:creationId xmlns:a16="http://schemas.microsoft.com/office/drawing/2014/main" id="{13362C15-147A-4050-ACFE-27CA94942A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435" y="1971836"/>
                        <a:ext cx="106521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21">
            <a:extLst>
              <a:ext uri="{FF2B5EF4-FFF2-40B4-BE49-F238E27FC236}">
                <a16:creationId xmlns:a16="http://schemas.microsoft.com/office/drawing/2014/main" id="{1B446B41-79A7-4FE4-AC9E-0D5757CB4B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697566"/>
              </p:ext>
            </p:extLst>
          </p:nvPr>
        </p:nvGraphicFramePr>
        <p:xfrm>
          <a:off x="2137102" y="4829668"/>
          <a:ext cx="88741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5" name="Equation" r:id="rId18" imgW="571320" imgH="241200" progId="Equation.3">
                  <p:embed/>
                </p:oleObj>
              </mc:Choice>
              <mc:Fallback>
                <p:oleObj name="Equation" r:id="rId18" imgW="571320" imgH="241200" progId="Equation.3">
                  <p:embed/>
                  <p:pic>
                    <p:nvPicPr>
                      <p:cNvPr id="83" name="Object 21">
                        <a:extLst>
                          <a:ext uri="{FF2B5EF4-FFF2-40B4-BE49-F238E27FC236}">
                            <a16:creationId xmlns:a16="http://schemas.microsoft.com/office/drawing/2014/main" id="{9E6FEFC6-123A-47C8-8F36-0CAEF84CC3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102" y="4829668"/>
                        <a:ext cx="88741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CasellaDiTesto 6">
            <a:extLst>
              <a:ext uri="{FF2B5EF4-FFF2-40B4-BE49-F238E27FC236}">
                <a16:creationId xmlns:a16="http://schemas.microsoft.com/office/drawing/2014/main" id="{DFDF96DE-B904-407F-9D1A-AFF482887B21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67051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1"/>
            <a:ext cx="9144000" cy="2693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47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0" y="1"/>
            <a:ext cx="914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chemeClr val="bg1">
                    <a:lumMod val="50000"/>
                  </a:schemeClr>
                </a:solidFill>
              </a:rPr>
              <a:t>Introduzione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sz="1500" dirty="0" err="1">
                <a:solidFill>
                  <a:schemeClr val="bg1"/>
                </a:solidFill>
              </a:rPr>
              <a:t>Problema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inverso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Effetto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della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scelta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del prior: info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anatomiche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4844686C-7EF2-414F-A20F-90BB5415F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15"/>
          <a:stretch>
            <a:fillRect/>
          </a:stretch>
        </p:blipFill>
        <p:spPr bwMode="auto">
          <a:xfrm>
            <a:off x="609600" y="1690752"/>
            <a:ext cx="4120393" cy="12281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 Box 10">
            <a:extLst>
              <a:ext uri="{FF2B5EF4-FFF2-40B4-BE49-F238E27FC236}">
                <a16:creationId xmlns:a16="http://schemas.microsoft.com/office/drawing/2014/main" id="{7801BF49-1F92-4A88-BA5F-250480CD7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73" y="1257300"/>
            <a:ext cx="84661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b="1" dirty="0">
                <a:solidFill>
                  <a:srgbClr val="C00000"/>
                </a:solidFill>
              </a:rPr>
              <a:t>Segmented MRI: </a:t>
            </a:r>
            <a:r>
              <a:rPr lang="en-US" altLang="it-IT" sz="1600" dirty="0" err="1"/>
              <a:t>quando</a:t>
            </a:r>
            <a:r>
              <a:rPr lang="en-US" altLang="it-IT" sz="1600" dirty="0"/>
              <a:t> </a:t>
            </a:r>
            <a:r>
              <a:rPr lang="en-US" altLang="it-IT" sz="1600" dirty="0" err="1"/>
              <a:t>si</a:t>
            </a:r>
            <a:r>
              <a:rPr lang="en-US" altLang="it-IT" sz="1600" dirty="0"/>
              <a:t> </a:t>
            </a:r>
            <a:r>
              <a:rPr lang="en-US" altLang="it-IT" sz="1600" dirty="0" err="1"/>
              <a:t>analizza</a:t>
            </a:r>
            <a:r>
              <a:rPr lang="en-US" altLang="it-IT" sz="1600" dirty="0"/>
              <a:t> </a:t>
            </a:r>
            <a:r>
              <a:rPr lang="en-US" altLang="it-IT" sz="1600" dirty="0" err="1"/>
              <a:t>il</a:t>
            </a:r>
            <a:r>
              <a:rPr lang="en-US" altLang="it-IT" sz="1600" dirty="0"/>
              <a:t> </a:t>
            </a:r>
            <a:r>
              <a:rPr lang="en-US" altLang="it-IT" sz="1600" dirty="0" err="1"/>
              <a:t>vicinato</a:t>
            </a:r>
            <a:r>
              <a:rPr lang="en-US" altLang="it-IT" sz="1600" dirty="0"/>
              <a:t>, </a:t>
            </a:r>
            <a:r>
              <a:rPr lang="en-US" altLang="it-IT" sz="1600" dirty="0" err="1"/>
              <a:t>si</a:t>
            </a:r>
            <a:r>
              <a:rPr lang="en-US" altLang="it-IT" sz="1600" dirty="0"/>
              <a:t> fa smoothing solo </a:t>
            </a:r>
            <a:r>
              <a:rPr lang="en-US" altLang="it-IT" sz="1600" dirty="0" err="1"/>
              <a:t>tra</a:t>
            </a:r>
            <a:r>
              <a:rPr lang="en-US" altLang="it-IT" sz="1600" dirty="0"/>
              <a:t> voxel </a:t>
            </a:r>
            <a:r>
              <a:rPr lang="en-US" altLang="it-IT" sz="1600" dirty="0" err="1"/>
              <a:t>dello</a:t>
            </a:r>
            <a:r>
              <a:rPr lang="en-US" altLang="it-IT" sz="1600" dirty="0"/>
              <a:t> </a:t>
            </a:r>
            <a:r>
              <a:rPr lang="en-US" altLang="it-IT" sz="1600" dirty="0" err="1"/>
              <a:t>stesso</a:t>
            </a:r>
            <a:r>
              <a:rPr lang="en-US" altLang="it-IT" sz="1600" dirty="0"/>
              <a:t> cluster</a:t>
            </a:r>
            <a:endParaRPr lang="nl-NL" altLang="it-IT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6C2150-3236-490D-A790-E2D883463512}"/>
              </a:ext>
            </a:extLst>
          </p:cNvPr>
          <p:cNvSpPr/>
          <p:nvPr/>
        </p:nvSpPr>
        <p:spPr>
          <a:xfrm>
            <a:off x="5410200" y="1690752"/>
            <a:ext cx="3200400" cy="1228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ctangle 14">
            <a:extLst>
              <a:ext uri="{FF2B5EF4-FFF2-40B4-BE49-F238E27FC236}">
                <a16:creationId xmlns:a16="http://schemas.microsoft.com/office/drawing/2014/main" id="{9072BAB5-2AB2-4B2F-8D58-FB1027293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4" y="2921620"/>
            <a:ext cx="763587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GB" altLang="it-IT" sz="1400" b="1" dirty="0">
                <a:solidFill>
                  <a:schemeClr val="accent1">
                    <a:lumMod val="75000"/>
                  </a:schemeClr>
                </a:solidFill>
              </a:rPr>
              <a:t>T1                    Grey                 White                 CSF                                MLEM + smoothing           MAP-OSL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4709356-1B0F-4F59-8132-D2F5CDF4D788}"/>
              </a:ext>
            </a:extLst>
          </p:cNvPr>
          <p:cNvSpPr/>
          <p:nvPr/>
        </p:nvSpPr>
        <p:spPr>
          <a:xfrm>
            <a:off x="1828800" y="3747201"/>
            <a:ext cx="1600200" cy="1228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DFFC7C2-3346-4208-8E49-5E774A526855}"/>
              </a:ext>
            </a:extLst>
          </p:cNvPr>
          <p:cNvSpPr/>
          <p:nvPr/>
        </p:nvSpPr>
        <p:spPr>
          <a:xfrm>
            <a:off x="5410200" y="3747488"/>
            <a:ext cx="3200400" cy="1228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Text Box 10">
            <a:extLst>
              <a:ext uri="{FF2B5EF4-FFF2-40B4-BE49-F238E27FC236}">
                <a16:creationId xmlns:a16="http://schemas.microsoft.com/office/drawing/2014/main" id="{B86A3229-F52E-435C-A9A3-97ABEA38C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73" y="3314700"/>
            <a:ext cx="81667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b="1" dirty="0">
                <a:solidFill>
                  <a:srgbClr val="C00000"/>
                </a:solidFill>
              </a:rPr>
              <a:t>No segmentation: </a:t>
            </a:r>
            <a:r>
              <a:rPr lang="en-US" altLang="it-IT" sz="1600" dirty="0" err="1"/>
              <a:t>si</a:t>
            </a:r>
            <a:r>
              <a:rPr lang="en-US" altLang="it-IT" sz="1600" dirty="0"/>
              <a:t> </a:t>
            </a:r>
            <a:r>
              <a:rPr lang="en-US" altLang="it-IT" sz="1600" dirty="0" err="1"/>
              <a:t>usano</a:t>
            </a:r>
            <a:r>
              <a:rPr lang="en-US" altLang="it-IT" sz="1600" dirty="0"/>
              <a:t> </a:t>
            </a:r>
            <a:r>
              <a:rPr lang="en-US" altLang="it-IT" sz="1600" dirty="0" err="1"/>
              <a:t>direttamente</a:t>
            </a:r>
            <a:r>
              <a:rPr lang="en-US" altLang="it-IT" sz="1600" dirty="0"/>
              <a:t> </a:t>
            </a:r>
            <a:r>
              <a:rPr lang="en-US" altLang="it-IT" sz="1600" dirty="0" err="1"/>
              <a:t>i</a:t>
            </a:r>
            <a:r>
              <a:rPr lang="en-US" altLang="it-IT" sz="1600" dirty="0"/>
              <a:t> </a:t>
            </a:r>
            <a:r>
              <a:rPr lang="en-US" altLang="it-IT" sz="1600" dirty="0" err="1"/>
              <a:t>livelli</a:t>
            </a:r>
            <a:r>
              <a:rPr lang="en-US" altLang="it-IT" sz="1600" dirty="0"/>
              <a:t> di </a:t>
            </a:r>
            <a:r>
              <a:rPr lang="en-US" altLang="it-IT" sz="1600" dirty="0" err="1"/>
              <a:t>grigio</a:t>
            </a:r>
            <a:r>
              <a:rPr lang="en-US" altLang="it-IT" sz="1600" dirty="0"/>
              <a:t> </a:t>
            </a:r>
            <a:r>
              <a:rPr lang="en-US" altLang="it-IT" sz="1600" dirty="0" err="1"/>
              <a:t>della</a:t>
            </a:r>
            <a:r>
              <a:rPr lang="en-US" altLang="it-IT" sz="1600" dirty="0"/>
              <a:t> T1 per </a:t>
            </a:r>
            <a:r>
              <a:rPr lang="en-US" altLang="it-IT" sz="1600" dirty="0" err="1"/>
              <a:t>identificare</a:t>
            </a:r>
            <a:r>
              <a:rPr lang="en-US" altLang="it-IT" sz="1600" dirty="0"/>
              <a:t> voxel “</a:t>
            </a:r>
            <a:r>
              <a:rPr lang="en-US" altLang="it-IT" sz="1600" dirty="0" err="1"/>
              <a:t>simili</a:t>
            </a:r>
            <a:r>
              <a:rPr lang="en-US" altLang="it-IT" sz="1600" dirty="0"/>
              <a:t>”</a:t>
            </a:r>
            <a:endParaRPr lang="nl-NL" altLang="it-IT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7E73CA-E803-46F3-A7C9-A61BD9E06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469" y="3782752"/>
            <a:ext cx="1015553" cy="11644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1882A6-97AB-49BA-82EB-2BAC24EB9C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4648" y="3758955"/>
            <a:ext cx="1015553" cy="11644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FEFECB-B3B0-482A-80E5-2F393AE86D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4500" y="3791125"/>
            <a:ext cx="928800" cy="11187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97BA14-3DB1-4814-AC87-562CE87612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7120" y="1799923"/>
            <a:ext cx="810611" cy="10474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DC2C70-C615-42AE-89C2-57A0E0BF0F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6940" y="1793774"/>
            <a:ext cx="810612" cy="1033943"/>
          </a:xfrm>
          <a:prstGeom prst="rect">
            <a:avLst/>
          </a:prstGeom>
        </p:spPr>
      </p:pic>
      <p:sp>
        <p:nvSpPr>
          <p:cNvPr id="58" name="Rectangle 14">
            <a:extLst>
              <a:ext uri="{FF2B5EF4-FFF2-40B4-BE49-F238E27FC236}">
                <a16:creationId xmlns:a16="http://schemas.microsoft.com/office/drawing/2014/main" id="{FFE6F9B6-71B5-4BF7-AD6B-868088817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4990688"/>
            <a:ext cx="624840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GB" altLang="it-IT" sz="1400" b="1" dirty="0">
                <a:solidFill>
                  <a:schemeClr val="accent1">
                    <a:lumMod val="75000"/>
                  </a:schemeClr>
                </a:solidFill>
              </a:rPr>
              <a:t>T1                                                                            MLEM + smoothing           MAP-OSL</a:t>
            </a:r>
          </a:p>
        </p:txBody>
      </p:sp>
      <p:sp>
        <p:nvSpPr>
          <p:cNvPr id="25" name="CasellaDiTesto 6">
            <a:extLst>
              <a:ext uri="{FF2B5EF4-FFF2-40B4-BE49-F238E27FC236}">
                <a16:creationId xmlns:a16="http://schemas.microsoft.com/office/drawing/2014/main" id="{F2691C77-0EFD-40BE-ABFD-AE8B29A1A2AC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34490523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48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208943" y="2280624"/>
            <a:ext cx="22774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Esercitazione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6">
            <a:extLst>
              <a:ext uri="{FF2B5EF4-FFF2-40B4-BE49-F238E27FC236}">
                <a16:creationId xmlns:a16="http://schemas.microsoft.com/office/drawing/2014/main" id="{DFDF8B2C-0552-4840-A87E-DCA3D10D85AF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23497173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49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Esercitazione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(0) 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tangolo 10"/>
          <p:cNvSpPr/>
          <p:nvPr/>
        </p:nvSpPr>
        <p:spPr>
          <a:xfrm>
            <a:off x="381000" y="1347668"/>
            <a:ext cx="48006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  <a:latin typeface="CMSSBX10"/>
              </a:rPr>
              <a:t>MATERIALE</a:t>
            </a:r>
          </a:p>
          <a:p>
            <a:endParaRPr lang="it-IT" sz="1600" dirty="0">
              <a:latin typeface="CMSSBX10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latin typeface="CMSS12"/>
              </a:rPr>
              <a:t>Fantoccio cerebrale 2D (111x111 pixel) preparato (file </a:t>
            </a:r>
            <a:r>
              <a:rPr lang="it-IT" sz="1600" b="1" i="1" dirty="0" err="1">
                <a:latin typeface="CMSSBX10"/>
              </a:rPr>
              <a:t>brain.mat</a:t>
            </a:r>
            <a:r>
              <a:rPr lang="it-IT" sz="1600" dirty="0">
                <a:latin typeface="CMSSBX10"/>
              </a:rPr>
              <a:t>)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latin typeface="CMSS12"/>
              </a:rPr>
              <a:t>Funzione </a:t>
            </a:r>
            <a:r>
              <a:rPr lang="it-IT" sz="1600" dirty="0">
                <a:latin typeface="CMSSI12"/>
              </a:rPr>
              <a:t>MATLAB </a:t>
            </a:r>
            <a:r>
              <a:rPr lang="it-IT" sz="1600" b="1" i="1" dirty="0" err="1">
                <a:latin typeface="CMSSBX10"/>
              </a:rPr>
              <a:t>Calcolo_A.m</a:t>
            </a:r>
            <a:r>
              <a:rPr lang="it-IT" sz="1600" dirty="0">
                <a:latin typeface="CMSSBX10"/>
              </a:rPr>
              <a:t> </a:t>
            </a:r>
            <a:r>
              <a:rPr lang="it-IT" sz="1600" dirty="0">
                <a:latin typeface="CMSS12"/>
              </a:rPr>
              <a:t>già utilizzata nell'esercitazione sulle tecniche di ricostruzione analitiche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latin typeface="CMSS12"/>
              </a:rPr>
              <a:t>Scheletro dell'esercitazione da svolgere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latin typeface="CMSS12"/>
              </a:rPr>
              <a:t>Scheletro della funzione </a:t>
            </a:r>
            <a:r>
              <a:rPr lang="it-IT" sz="1600" b="1" i="1" dirty="0">
                <a:latin typeface="CMSSBX10"/>
              </a:rPr>
              <a:t>Calcolo_Hblock.m</a:t>
            </a:r>
            <a:r>
              <a:rPr lang="it-IT" sz="1600" dirty="0">
                <a:latin typeface="CMSSBX10"/>
              </a:rPr>
              <a:t> </a:t>
            </a:r>
            <a:r>
              <a:rPr lang="it-IT" sz="1600" dirty="0">
                <a:latin typeface="CMSS12"/>
              </a:rPr>
              <a:t>con descrizione di quale debba essere la sua struttura e il suo funzionamento.</a:t>
            </a:r>
            <a:endParaRPr lang="it-IT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D35369A-ED0C-4649-8036-52B914BC9770}"/>
              </a:ext>
            </a:extLst>
          </p:cNvPr>
          <p:cNvGrpSpPr/>
          <p:nvPr/>
        </p:nvGrpSpPr>
        <p:grpSpPr>
          <a:xfrm>
            <a:off x="5383972" y="931928"/>
            <a:ext cx="3531428" cy="3983770"/>
            <a:chOff x="4343400" y="-2166660"/>
            <a:chExt cx="6411186" cy="7232398"/>
          </a:xfrm>
        </p:grpSpPr>
        <p:pic>
          <p:nvPicPr>
            <p:cNvPr id="12" name="Picture 11" descr="A star in the background&#10;&#10;Description generated with high confidence">
              <a:extLst>
                <a:ext uri="{FF2B5EF4-FFF2-40B4-BE49-F238E27FC236}">
                  <a16:creationId xmlns:a16="http://schemas.microsoft.com/office/drawing/2014/main" id="{3AF09769-0433-401B-95F1-8D314A0DB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5692" y="-2166660"/>
              <a:ext cx="3058386" cy="3241158"/>
            </a:xfrm>
            <a:prstGeom prst="rect">
              <a:avLst/>
            </a:prstGeom>
          </p:spPr>
        </p:pic>
        <p:pic>
          <p:nvPicPr>
            <p:cNvPr id="14" name="Picture 13" descr="A picture containing worm, invertebrate, animal&#10;&#10;Description generated with very high confidence">
              <a:extLst>
                <a:ext uri="{FF2B5EF4-FFF2-40B4-BE49-F238E27FC236}">
                  <a16:creationId xmlns:a16="http://schemas.microsoft.com/office/drawing/2014/main" id="{2131426A-A152-484C-BC3B-B3CDC6D2A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6200" y="1824580"/>
              <a:ext cx="3058386" cy="324115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FA8FEFA-61A2-47A0-BE57-CB4AB5B01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3400" y="1824580"/>
              <a:ext cx="3058386" cy="3241158"/>
            </a:xfrm>
            <a:prstGeom prst="rect">
              <a:avLst/>
            </a:prstGeom>
          </p:spPr>
        </p:pic>
      </p:grpSp>
      <p:sp>
        <p:nvSpPr>
          <p:cNvPr id="21" name="CasellaDiTesto 6">
            <a:extLst>
              <a:ext uri="{FF2B5EF4-FFF2-40B4-BE49-F238E27FC236}">
                <a16:creationId xmlns:a16="http://schemas.microsoft.com/office/drawing/2014/main" id="{01DECE9F-5A35-4C6A-A640-EDABFFC1426A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223524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5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Metodi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analitici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tx2">
                    <a:lumMod val="75000"/>
                  </a:schemeClr>
                </a:solidFill>
              </a:rPr>
              <a:t>vs</a:t>
            </a:r>
            <a:r>
              <a:rPr lang="en-US" sz="3000" b="1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Metodi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iterativi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958318" y="1790700"/>
            <a:ext cx="7042682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endParaRPr lang="it-IT" sz="1600" i="1" dirty="0"/>
          </a:p>
          <a:p>
            <a:pPr algn="just"/>
            <a:r>
              <a:rPr lang="it-IT" sz="1600" i="1" dirty="0"/>
              <a:t>Il </a:t>
            </a:r>
            <a:r>
              <a:rPr lang="it-IT" sz="1600" i="1" dirty="0" err="1"/>
              <a:t>trade</a:t>
            </a:r>
            <a:r>
              <a:rPr lang="it-IT" sz="1600" i="1" dirty="0"/>
              <a:t>-off tra tecniche iterative ed FBP è quindi una scelta tra accuratezza ed efficienza della ricostruzione.</a:t>
            </a:r>
            <a:endParaRPr lang="en-US" sz="1600" i="1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958318" y="1524001"/>
            <a:ext cx="7042682" cy="4086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Trade-off</a:t>
            </a:r>
          </a:p>
        </p:txBody>
      </p:sp>
      <p:sp>
        <p:nvSpPr>
          <p:cNvPr id="10" name="Rettangolo 9"/>
          <p:cNvSpPr/>
          <p:nvPr/>
        </p:nvSpPr>
        <p:spPr>
          <a:xfrm>
            <a:off x="4572000" y="3048000"/>
            <a:ext cx="4267200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Tecniche iterative/statistiche</a:t>
            </a:r>
            <a:endParaRPr lang="it-IT" dirty="0"/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Ø"/>
            </a:pPr>
            <a:r>
              <a:rPr lang="it-IT" sz="1500" dirty="0"/>
              <a:t>Modello matematico molto più complesso</a:t>
            </a:r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Ø"/>
            </a:pPr>
            <a:r>
              <a:rPr lang="it-IT" sz="1500" dirty="0"/>
              <a:t>Non esiste soluzione analitica in forma chiusa</a:t>
            </a:r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Ø"/>
            </a:pPr>
            <a:r>
              <a:rPr lang="it-IT" sz="1500" dirty="0"/>
              <a:t>Tempi di calcolo molto maggiori</a:t>
            </a:r>
            <a:endParaRPr lang="en-US" sz="1500" dirty="0"/>
          </a:p>
        </p:txBody>
      </p:sp>
      <p:sp>
        <p:nvSpPr>
          <p:cNvPr id="17" name="Rettangolo 16"/>
          <p:cNvSpPr/>
          <p:nvPr/>
        </p:nvSpPr>
        <p:spPr>
          <a:xfrm>
            <a:off x="533400" y="3048000"/>
            <a:ext cx="3962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Tecniche analitiche</a:t>
            </a:r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Ø"/>
            </a:pPr>
            <a:r>
              <a:rPr lang="it-IT" sz="1500" dirty="0"/>
              <a:t>Modello non fedele alla natura dei dati reali</a:t>
            </a:r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Ø"/>
            </a:pPr>
            <a:r>
              <a:rPr lang="it-IT" sz="1500" dirty="0"/>
              <a:t>Immagini ottenute velocemente ma poco accurate</a:t>
            </a:r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Ø"/>
            </a:pPr>
            <a:r>
              <a:rPr lang="it-IT" sz="1500" dirty="0"/>
              <a:t>Immagini molto rumorose</a:t>
            </a:r>
            <a:endParaRPr lang="en-US" sz="1500" dirty="0"/>
          </a:p>
        </p:txBody>
      </p:sp>
      <p:sp>
        <p:nvSpPr>
          <p:cNvPr id="18" name="Rettangolo 17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sellaDiTesto 6">
            <a:extLst>
              <a:ext uri="{FF2B5EF4-FFF2-40B4-BE49-F238E27FC236}">
                <a16:creationId xmlns:a16="http://schemas.microsoft.com/office/drawing/2014/main" id="{E29DBD39-5115-45A0-8991-7E4C5A185100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3349412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50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Esercitazione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(1) 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tangolo 2"/>
          <p:cNvSpPr/>
          <p:nvPr/>
        </p:nvSpPr>
        <p:spPr>
          <a:xfrm>
            <a:off x="533400" y="1319768"/>
            <a:ext cx="393145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it-IT" b="1" dirty="0">
                <a:solidFill>
                  <a:srgbClr val="C00000"/>
                </a:solidFill>
                <a:latin typeface="CMSSBX10"/>
              </a:rPr>
              <a:t>Ricostruzione ML-EM</a:t>
            </a:r>
          </a:p>
          <a:p>
            <a:pPr marL="342900" indent="-342900">
              <a:buAutoNum type="arabicPeriod"/>
            </a:pPr>
            <a:endParaRPr lang="it-IT" b="1" dirty="0">
              <a:solidFill>
                <a:srgbClr val="C00000"/>
              </a:solidFill>
              <a:latin typeface="CMSSBX10"/>
            </a:endParaRPr>
          </a:p>
          <a:p>
            <a:pPr marL="342900" indent="-342900" algn="just">
              <a:spcAft>
                <a:spcPts val="1200"/>
              </a:spcAft>
              <a:buFont typeface="+mj-lt"/>
              <a:buAutoNum type="alphaLcParenR"/>
            </a:pPr>
            <a:r>
              <a:rPr lang="it-IT" sz="1600" dirty="0">
                <a:latin typeface="CMSS12"/>
              </a:rPr>
              <a:t>Implementare l'algoritmo ML-EM per la ricostruzione del </a:t>
            </a:r>
            <a:r>
              <a:rPr lang="it-IT" sz="1600" dirty="0" err="1">
                <a:latin typeface="CMSS12"/>
              </a:rPr>
              <a:t>sinogramma</a:t>
            </a:r>
            <a:r>
              <a:rPr lang="it-IT" sz="1600" dirty="0">
                <a:latin typeface="CMSS12"/>
              </a:rPr>
              <a:t> rumoroso generato ai punti precedenti.</a:t>
            </a:r>
          </a:p>
          <a:p>
            <a:pPr marL="342900" indent="-342900" algn="just">
              <a:spcAft>
                <a:spcPts val="1200"/>
              </a:spcAft>
              <a:buFont typeface="+mj-lt"/>
              <a:buAutoNum type="alphaLcParenR"/>
            </a:pPr>
            <a:r>
              <a:rPr lang="it-IT" sz="1600" dirty="0">
                <a:latin typeface="CMSS12"/>
              </a:rPr>
              <a:t>Valutare la qualità della ricostruzione a seconda che vengano corretti o meno i disturbi simulati.</a:t>
            </a:r>
          </a:p>
          <a:p>
            <a:pPr marL="342900" indent="-342900" algn="just">
              <a:spcAft>
                <a:spcPts val="1200"/>
              </a:spcAft>
              <a:buFont typeface="+mj-lt"/>
              <a:buAutoNum type="alphaLcParenR"/>
            </a:pPr>
            <a:r>
              <a:rPr lang="it-IT" sz="1600" dirty="0">
                <a:latin typeface="CMSS12"/>
              </a:rPr>
              <a:t>Salvare l'immagine intermedia ricostruita ad ogni iterazione in un vettore 3D (N,N,iter_mlem)</a:t>
            </a:r>
            <a:endParaRPr lang="it-IT" sz="16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60FAE6C-B989-4381-AEEA-C0900A87F320}"/>
              </a:ext>
            </a:extLst>
          </p:cNvPr>
          <p:cNvGrpSpPr/>
          <p:nvPr/>
        </p:nvGrpSpPr>
        <p:grpSpPr>
          <a:xfrm>
            <a:off x="4941023" y="758321"/>
            <a:ext cx="3773749" cy="4292991"/>
            <a:chOff x="4343400" y="-1538338"/>
            <a:chExt cx="6354039" cy="7228311"/>
          </a:xfrm>
        </p:grpSpPr>
        <p:pic>
          <p:nvPicPr>
            <p:cNvPr id="18" name="Picture 17" descr="A close up of a map&#10;&#10;Description generated with high confidence">
              <a:extLst>
                <a:ext uri="{FF2B5EF4-FFF2-40B4-BE49-F238E27FC236}">
                  <a16:creationId xmlns:a16="http://schemas.microsoft.com/office/drawing/2014/main" id="{4B806C65-3F29-4B97-9C52-7AB4BDE86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9053" y="-1327875"/>
              <a:ext cx="3058386" cy="3241158"/>
            </a:xfrm>
            <a:prstGeom prst="rect">
              <a:avLst/>
            </a:prstGeom>
          </p:spPr>
        </p:pic>
        <p:pic>
          <p:nvPicPr>
            <p:cNvPr id="22" name="Picture 21" descr="A picture containing star&#10;&#10;Description generated with high confidence">
              <a:extLst>
                <a:ext uri="{FF2B5EF4-FFF2-40B4-BE49-F238E27FC236}">
                  <a16:creationId xmlns:a16="http://schemas.microsoft.com/office/drawing/2014/main" id="{FB4C4C7C-4DA4-4BB3-8945-132FE2C93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3400" y="2270400"/>
              <a:ext cx="3059939" cy="3419573"/>
            </a:xfrm>
            <a:prstGeom prst="rect">
              <a:avLst/>
            </a:prstGeom>
          </p:spPr>
        </p:pic>
        <p:pic>
          <p:nvPicPr>
            <p:cNvPr id="24" name="Picture 23" descr="A picture containing star&#10;&#10;Description generated with high confidence">
              <a:extLst>
                <a:ext uri="{FF2B5EF4-FFF2-40B4-BE49-F238E27FC236}">
                  <a16:creationId xmlns:a16="http://schemas.microsoft.com/office/drawing/2014/main" id="{2AFDE18B-9F36-4BB7-B7D7-3D0D29BCD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2257" y="2266043"/>
              <a:ext cx="3058386" cy="3423930"/>
            </a:xfrm>
            <a:prstGeom prst="rect">
              <a:avLst/>
            </a:prstGeom>
          </p:spPr>
        </p:pic>
        <p:pic>
          <p:nvPicPr>
            <p:cNvPr id="26" name="Picture 25" descr="A picture containing sitting, indoor, bottle&#10;&#10;Description generated with high confidence">
              <a:extLst>
                <a:ext uri="{FF2B5EF4-FFF2-40B4-BE49-F238E27FC236}">
                  <a16:creationId xmlns:a16="http://schemas.microsoft.com/office/drawing/2014/main" id="{37E717E4-2704-4017-A830-A9B6B0BCD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3400" y="-1538338"/>
              <a:ext cx="3059939" cy="3419573"/>
            </a:xfrm>
            <a:prstGeom prst="rect">
              <a:avLst/>
            </a:prstGeom>
          </p:spPr>
        </p:pic>
      </p:grpSp>
      <p:sp>
        <p:nvSpPr>
          <p:cNvPr id="28" name="CasellaDiTesto 6">
            <a:extLst>
              <a:ext uri="{FF2B5EF4-FFF2-40B4-BE49-F238E27FC236}">
                <a16:creationId xmlns:a16="http://schemas.microsoft.com/office/drawing/2014/main" id="{51A354A0-0FF8-4150-9D0F-A520EC280FC3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34268851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51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Correzioni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iterative (ML-EM e OS-EM)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/>
              <p:cNvSpPr/>
              <p:nvPr/>
            </p:nvSpPr>
            <p:spPr>
              <a:xfrm>
                <a:off x="631559" y="3390900"/>
                <a:ext cx="4953000" cy="6695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5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5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</m:acc>
                        </m:e>
                        <m:sup>
                          <m:r>
                            <a:rPr lang="en-US" sz="1500" i="1">
                              <a:latin typeface="Cambria Math"/>
                            </a:rPr>
                            <m:t>(</m:t>
                          </m:r>
                          <m:r>
                            <a:rPr lang="en-US" sz="1500" i="1">
                              <a:latin typeface="Cambria Math"/>
                            </a:rPr>
                            <m:t>𝑛</m:t>
                          </m:r>
                          <m:r>
                            <a:rPr lang="en-US" sz="1500" i="1">
                              <a:latin typeface="Cambria Math"/>
                            </a:rPr>
                            <m:t>+1)</m:t>
                          </m:r>
                        </m:sup>
                      </m:sSup>
                      <m:r>
                        <a:rPr lang="en-US" sz="15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500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5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15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500" b="0" i="1" smtClean="0">
                              <a:latin typeface="Cambria Math"/>
                            </a:rPr>
                            <m:t>1</m:t>
                          </m:r>
                        </m:den>
                      </m:f>
                      <m:sSup>
                        <m:sSup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sz="15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>
                              <a:latin typeface="Cambria Math"/>
                            </a:rPr>
                            <m:t>𝑔</m:t>
                          </m:r>
                        </m:num>
                        <m:den>
                          <m:r>
                            <a:rPr lang="en-US" sz="15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𝑎𝑡𝑡</m:t>
                          </m:r>
                          <m:r>
                            <a:rPr lang="en-US" sz="15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sz="1500" i="1">
                              <a:latin typeface="Cambria Math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𝐻</m:t>
                              </m:r>
                              <m:sSup>
                                <m:sSup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5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500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1500" i="1">
                              <a:latin typeface="Cambria Math"/>
                            </a:rPr>
                            <m:t>+</m:t>
                          </m:r>
                          <m:r>
                            <a:rPr lang="en-US" sz="15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𝑠𝑐𝑎𝑡𝑡</m:t>
                          </m:r>
                          <m:r>
                            <a:rPr lang="en-US" sz="1500" i="1">
                              <a:latin typeface="Cambria Math"/>
                            </a:rPr>
                            <m:t>+</m:t>
                          </m:r>
                          <m:r>
                            <a:rPr lang="en-US" sz="15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𝑟𝑎𝑛</m:t>
                          </m:r>
                          <m:r>
                            <a:rPr lang="en-US" sz="15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1" name="Rettango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59" y="3390900"/>
                <a:ext cx="4953000" cy="66954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/>
              <p:cNvSpPr/>
              <p:nvPr/>
            </p:nvSpPr>
            <p:spPr>
              <a:xfrm>
                <a:off x="3352800" y="4305300"/>
                <a:ext cx="4953000" cy="803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    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5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5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sz="1500" i="1">
                              <a:latin typeface="Cambria Math"/>
                            </a:rPr>
                            <m:t>(</m:t>
                          </m:r>
                          <m:r>
                            <a:rPr lang="en-US" sz="1500" i="1">
                              <a:latin typeface="Cambria Math"/>
                            </a:rPr>
                            <m:t>𝑛</m:t>
                          </m:r>
                          <m:r>
                            <a:rPr lang="en-US" sz="1500" i="1">
                              <a:latin typeface="Cambria Math"/>
                            </a:rPr>
                            <m:t>+1)</m:t>
                          </m:r>
                        </m:sup>
                      </m:sSup>
                      <m:r>
                        <a:rPr lang="en-US" sz="15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500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5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5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5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5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sz="15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5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5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𝑎𝑡𝑡</m:t>
                              </m:r>
                            </m:e>
                            <m:sub>
                              <m:r>
                                <a:rPr lang="en-US" sz="15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5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sz="1500" i="1">
                              <a:latin typeface="Cambria Math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500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5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5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5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1500" i="1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5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5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𝑠𝑐</m:t>
                              </m:r>
                              <m:r>
                                <a:rPr lang="en-US" sz="15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𝑎𝑡𝑡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5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5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𝑟𝑎𝑛𝑑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2" name="Rettango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305300"/>
                <a:ext cx="4953000" cy="8031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tangolo 1"/>
          <p:cNvSpPr/>
          <p:nvPr/>
        </p:nvSpPr>
        <p:spPr>
          <a:xfrm>
            <a:off x="609600" y="1257300"/>
            <a:ext cx="7696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600" dirty="0"/>
              <a:t>Abbiamo detto precedentemente che se il sistema di imaging corregge internamente i sinogrammi prima che avvenga la ricostruzione, la statistica muta e non sarebbe più valido lavorare nell’ipotesi di Poissonianità dei dati su cui si basano ML-EM ed OS-EM.</a:t>
            </a:r>
          </a:p>
          <a:p>
            <a:pPr algn="just"/>
            <a:endParaRPr lang="it-IT" sz="1600" dirty="0"/>
          </a:p>
          <a:p>
            <a:pPr algn="just"/>
            <a:r>
              <a:rPr lang="it-IT" sz="1600" dirty="0"/>
              <a:t>Tra i vantaggi del meccanismo di </a:t>
            </a:r>
            <a:r>
              <a:rPr lang="it-IT" sz="1600" i="1" dirty="0"/>
              <a:t>feedback </a:t>
            </a:r>
            <a:r>
              <a:rPr lang="it-IT" sz="1600" dirty="0"/>
              <a:t>che è alla base di queste tecniche iterative c’è però anche la possibilità di 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incorporare delle stime delle sorgenti di disturbo </a:t>
            </a:r>
            <a:r>
              <a:rPr lang="it-IT" sz="1600" dirty="0"/>
              <a:t>(le stesse che in maniera inversa verrebbero usate per </a:t>
            </a:r>
            <a:r>
              <a:rPr lang="it-IT" sz="1600" dirty="0" err="1"/>
              <a:t>pre</a:t>
            </a:r>
            <a:r>
              <a:rPr lang="it-IT" sz="1600" dirty="0"/>
              <a:t>-correggere i </a:t>
            </a:r>
            <a:r>
              <a:rPr lang="it-IT" sz="1600" dirty="0" err="1"/>
              <a:t>sinogrammi</a:t>
            </a:r>
            <a:r>
              <a:rPr lang="it-IT" sz="1600" dirty="0"/>
              <a:t>) 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all’interno dello </a:t>
            </a:r>
            <a:r>
              <a:rPr lang="it-IT" sz="1600" b="1" dirty="0" err="1">
                <a:solidFill>
                  <a:schemeClr val="tx2">
                    <a:lumMod val="75000"/>
                  </a:schemeClr>
                </a:solidFill>
              </a:rPr>
              <a:t>step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 di proiezione</a:t>
            </a:r>
            <a:r>
              <a:rPr lang="it-IT" sz="1600" dirty="0"/>
              <a:t>, riuscendo quindi a ricostruire e corregge le immagini allo stesso tempo.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4800600" y="3541005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ML-EM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2247900" y="4522186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OS-EM</a:t>
            </a:r>
          </a:p>
        </p:txBody>
      </p:sp>
      <p:sp>
        <p:nvSpPr>
          <p:cNvPr id="3" name="Parentesi graffa aperta 2"/>
          <p:cNvSpPr/>
          <p:nvPr/>
        </p:nvSpPr>
        <p:spPr>
          <a:xfrm>
            <a:off x="3359776" y="4325852"/>
            <a:ext cx="134332" cy="762000"/>
          </a:xfrm>
          <a:prstGeom prst="leftBrace">
            <a:avLst>
              <a:gd name="adj1" fmla="val 36577"/>
              <a:gd name="adj2" fmla="val 50000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entesi graffa aperta 16"/>
          <p:cNvSpPr/>
          <p:nvPr/>
        </p:nvSpPr>
        <p:spPr>
          <a:xfrm flipH="1">
            <a:off x="4742468" y="3344671"/>
            <a:ext cx="134332" cy="762000"/>
          </a:xfrm>
          <a:prstGeom prst="leftBrace">
            <a:avLst>
              <a:gd name="adj1" fmla="val 36577"/>
              <a:gd name="adj2" fmla="val 50000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sellaDiTesto 6">
            <a:extLst>
              <a:ext uri="{FF2B5EF4-FFF2-40B4-BE49-F238E27FC236}">
                <a16:creationId xmlns:a16="http://schemas.microsoft.com/office/drawing/2014/main" id="{BD43D5E1-7AB8-474A-A61F-8270BB8038B0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31331394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52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Esercitazione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(2) 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tangolo 2"/>
          <p:cNvSpPr/>
          <p:nvPr/>
        </p:nvSpPr>
        <p:spPr>
          <a:xfrm>
            <a:off x="381000" y="1375470"/>
            <a:ext cx="4724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b="1" dirty="0">
                <a:solidFill>
                  <a:srgbClr val="C00000"/>
                </a:solidFill>
              </a:rPr>
              <a:t>2. Ricostruzione OSEM: calcolo dei blocchi della matrice di sistema</a:t>
            </a:r>
          </a:p>
          <a:p>
            <a:pPr algn="just"/>
            <a:endParaRPr lang="it-IT" b="1" dirty="0">
              <a:solidFill>
                <a:srgbClr val="C00000"/>
              </a:solidFill>
            </a:endParaRPr>
          </a:p>
          <a:p>
            <a:pPr marL="342900" indent="-342900" algn="just">
              <a:spcAft>
                <a:spcPts val="1200"/>
              </a:spcAft>
              <a:buFont typeface="+mj-lt"/>
              <a:buAutoNum type="alphaLcParenR"/>
            </a:pPr>
            <a:r>
              <a:rPr lang="it-IT" sz="1600" dirty="0"/>
              <a:t>Creare una funzione esterna (partire da Calcolo Hblock.m fornito) per l'estrazione dei blocchi della matrice di sistema con cui ricostruire i singoli subset del sinogramma.</a:t>
            </a:r>
          </a:p>
          <a:p>
            <a:pPr marL="342900" indent="-342900" algn="just">
              <a:spcAft>
                <a:spcPts val="1200"/>
              </a:spcAft>
              <a:buFont typeface="+mj-lt"/>
              <a:buAutoNum type="alphaLcParenR"/>
            </a:pPr>
            <a:r>
              <a:rPr lang="it-IT" sz="1600" dirty="0"/>
              <a:t>La descrizione della funzione e fornita nel file dedicato: è importante assicurarsi che restituisca in output 'nblock' segmenti della matrice di sistema A e, per ciascuno di essi, tenga traccia delle proiezioni che fanno parte del subset a cui e associato un determinato blocco.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956504"/>
            <a:ext cx="3565404" cy="2476500"/>
          </a:xfrm>
          <a:prstGeom prst="rect">
            <a:avLst/>
          </a:prstGeom>
        </p:spPr>
      </p:pic>
      <p:sp>
        <p:nvSpPr>
          <p:cNvPr id="12" name="CasellaDiTesto 6">
            <a:extLst>
              <a:ext uri="{FF2B5EF4-FFF2-40B4-BE49-F238E27FC236}">
                <a16:creationId xmlns:a16="http://schemas.microsoft.com/office/drawing/2014/main" id="{FA578B19-AAED-456E-B658-B287FD090499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2322542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c 29">
            <a:extLst>
              <a:ext uri="{FF2B5EF4-FFF2-40B4-BE49-F238E27FC236}">
                <a16:creationId xmlns:a16="http://schemas.microsoft.com/office/drawing/2014/main" id="{D5D60A7E-B433-450E-BA6E-04C4DAFC5D59}"/>
              </a:ext>
            </a:extLst>
          </p:cNvPr>
          <p:cNvSpPr/>
          <p:nvPr/>
        </p:nvSpPr>
        <p:spPr>
          <a:xfrm rot="19614911">
            <a:off x="1039262" y="1643170"/>
            <a:ext cx="6051850" cy="1911277"/>
          </a:xfrm>
          <a:prstGeom prst="arc">
            <a:avLst>
              <a:gd name="adj1" fmla="val 10901069"/>
              <a:gd name="adj2" fmla="val 17922086"/>
            </a:avLst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59606EE7-D868-4701-964D-3C8B4EBE1E55}"/>
              </a:ext>
            </a:extLst>
          </p:cNvPr>
          <p:cNvSpPr/>
          <p:nvPr/>
        </p:nvSpPr>
        <p:spPr>
          <a:xfrm rot="19614911">
            <a:off x="1322771" y="2001266"/>
            <a:ext cx="5530701" cy="1464342"/>
          </a:xfrm>
          <a:prstGeom prst="arc">
            <a:avLst>
              <a:gd name="adj1" fmla="val 10944870"/>
              <a:gd name="adj2" fmla="val 17922086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2F513869-9826-41F8-945D-C37AD0ED3527}"/>
              </a:ext>
            </a:extLst>
          </p:cNvPr>
          <p:cNvSpPr/>
          <p:nvPr/>
        </p:nvSpPr>
        <p:spPr>
          <a:xfrm rot="19614911">
            <a:off x="1540016" y="2466950"/>
            <a:ext cx="4677264" cy="714779"/>
          </a:xfrm>
          <a:prstGeom prst="arc">
            <a:avLst>
              <a:gd name="adj1" fmla="val 10844970"/>
              <a:gd name="adj2" fmla="val 19005612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671AEFEF-F773-4F5B-B4B3-FE35E23591F8}"/>
              </a:ext>
            </a:extLst>
          </p:cNvPr>
          <p:cNvSpPr/>
          <p:nvPr/>
        </p:nvSpPr>
        <p:spPr>
          <a:xfrm rot="20055778">
            <a:off x="1887632" y="2827333"/>
            <a:ext cx="4424037" cy="766397"/>
          </a:xfrm>
          <a:prstGeom prst="arc">
            <a:avLst>
              <a:gd name="adj1" fmla="val 10844970"/>
              <a:gd name="adj2" fmla="val 16979651"/>
            </a:avLst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CD68273A-B427-4E1A-B3E9-DEA934C39978}"/>
              </a:ext>
            </a:extLst>
          </p:cNvPr>
          <p:cNvSpPr/>
          <p:nvPr/>
        </p:nvSpPr>
        <p:spPr>
          <a:xfrm rot="20710472">
            <a:off x="2265571" y="3233031"/>
            <a:ext cx="3491226" cy="765711"/>
          </a:xfrm>
          <a:prstGeom prst="arc">
            <a:avLst>
              <a:gd name="adj1" fmla="val 10844970"/>
              <a:gd name="adj2" fmla="val 16979651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FC3F27B2-7437-4478-AEEB-1969A8E2C6EB}"/>
              </a:ext>
            </a:extLst>
          </p:cNvPr>
          <p:cNvSpPr/>
          <p:nvPr/>
        </p:nvSpPr>
        <p:spPr>
          <a:xfrm rot="694870">
            <a:off x="2519205" y="3713843"/>
            <a:ext cx="2510356" cy="1243692"/>
          </a:xfrm>
          <a:prstGeom prst="arc">
            <a:avLst>
              <a:gd name="adj1" fmla="val 10844970"/>
              <a:gd name="adj2" fmla="val 16979651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53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4953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Algoritmo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OS-EM: </a:t>
            </a:r>
            <a:r>
              <a:rPr lang="en-US" sz="3000" i="1" dirty="0" err="1">
                <a:solidFill>
                  <a:schemeClr val="tx2">
                    <a:lumMod val="75000"/>
                  </a:schemeClr>
                </a:solidFill>
              </a:rPr>
              <a:t>organizzazione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tx2">
                    <a:lumMod val="75000"/>
                  </a:schemeClr>
                </a:solidFill>
              </a:rPr>
              <a:t>dei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subsets</a:t>
            </a:r>
          </a:p>
        </p:txBody>
      </p:sp>
      <p:sp>
        <p:nvSpPr>
          <p:cNvPr id="19" name="Rettangolo 18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object, clock, black&#10;&#10;Description generated with very high confidence">
            <a:extLst>
              <a:ext uri="{FF2B5EF4-FFF2-40B4-BE49-F238E27FC236}">
                <a16:creationId xmlns:a16="http://schemas.microsoft.com/office/drawing/2014/main" id="{95C390F0-C310-40A6-903C-49ECF7A99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002345"/>
            <a:ext cx="739561" cy="329532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D18CA03-06D5-49CA-BBF6-F9F80982D4F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BBE0E3"/>
              </a:clrFrom>
              <a:clrTo>
                <a:srgbClr val="BBE0E3">
                  <a:alpha val="0"/>
                </a:srgbClr>
              </a:clrTo>
            </a:clrChange>
          </a:blip>
          <a:srcRect t="2876" r="1235" b="12252"/>
          <a:stretch/>
        </p:blipFill>
        <p:spPr>
          <a:xfrm rot="5400000">
            <a:off x="49985" y="2266483"/>
            <a:ext cx="4122432" cy="178400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495EC89-E156-4251-8B69-3E16F171FE9C}"/>
              </a:ext>
            </a:extLst>
          </p:cNvPr>
          <p:cNvSpPr/>
          <p:nvPr/>
        </p:nvSpPr>
        <p:spPr>
          <a:xfrm>
            <a:off x="1399237" y="4050096"/>
            <a:ext cx="198000" cy="1044000"/>
          </a:xfrm>
          <a:prstGeom prst="rect">
            <a:avLst/>
          </a:prstGeom>
          <a:solidFill>
            <a:srgbClr val="D7E4BD">
              <a:alpha val="4902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816036D-EED6-47A3-857F-DF364052C3DC}"/>
              </a:ext>
            </a:extLst>
          </p:cNvPr>
          <p:cNvSpPr/>
          <p:nvPr/>
        </p:nvSpPr>
        <p:spPr>
          <a:xfrm>
            <a:off x="1600185" y="4050096"/>
            <a:ext cx="198000" cy="1044000"/>
          </a:xfrm>
          <a:prstGeom prst="rect">
            <a:avLst/>
          </a:prstGeom>
          <a:solidFill>
            <a:srgbClr val="E6B9B8">
              <a:alpha val="50196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F9C67F7-7A06-44BD-A797-A42D3196BCAD}"/>
              </a:ext>
            </a:extLst>
          </p:cNvPr>
          <p:cNvSpPr/>
          <p:nvPr/>
        </p:nvSpPr>
        <p:spPr>
          <a:xfrm>
            <a:off x="1798901" y="4050096"/>
            <a:ext cx="198000" cy="1044000"/>
          </a:xfrm>
          <a:prstGeom prst="rect">
            <a:avLst/>
          </a:prstGeom>
          <a:solidFill>
            <a:srgbClr val="B9CDE5">
              <a:alpha val="50196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7F5B28-D6F3-4268-B64F-EB5BB9D5A796}"/>
              </a:ext>
            </a:extLst>
          </p:cNvPr>
          <p:cNvSpPr/>
          <p:nvPr/>
        </p:nvSpPr>
        <p:spPr>
          <a:xfrm>
            <a:off x="2000139" y="4050096"/>
            <a:ext cx="198000" cy="1044000"/>
          </a:xfrm>
          <a:prstGeom prst="rect">
            <a:avLst/>
          </a:prstGeom>
          <a:solidFill>
            <a:srgbClr val="D7E4BD">
              <a:alpha val="4902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193B4BA-DEF0-41E4-93CE-D7116DF2D4DA}"/>
              </a:ext>
            </a:extLst>
          </p:cNvPr>
          <p:cNvSpPr/>
          <p:nvPr/>
        </p:nvSpPr>
        <p:spPr>
          <a:xfrm>
            <a:off x="2199572" y="4050096"/>
            <a:ext cx="198000" cy="1044000"/>
          </a:xfrm>
          <a:prstGeom prst="rect">
            <a:avLst/>
          </a:prstGeom>
          <a:solidFill>
            <a:srgbClr val="E6B9B8">
              <a:alpha val="50196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88A285-88C8-4A97-984C-9C7DEBEAFCFC}"/>
              </a:ext>
            </a:extLst>
          </p:cNvPr>
          <p:cNvSpPr/>
          <p:nvPr/>
        </p:nvSpPr>
        <p:spPr>
          <a:xfrm>
            <a:off x="2397572" y="4050096"/>
            <a:ext cx="198000" cy="1044000"/>
          </a:xfrm>
          <a:prstGeom prst="rect">
            <a:avLst/>
          </a:prstGeom>
          <a:solidFill>
            <a:srgbClr val="B9CDE5">
              <a:alpha val="50196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637B6-43EF-4315-8090-477ADC8D679F}"/>
              </a:ext>
            </a:extLst>
          </p:cNvPr>
          <p:cNvSpPr txBox="1"/>
          <p:nvPr/>
        </p:nvSpPr>
        <p:spPr>
          <a:xfrm>
            <a:off x="1299039" y="5051295"/>
            <a:ext cx="1600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b="1" dirty="0">
                <a:solidFill>
                  <a:srgbClr val="002060"/>
                </a:solidFill>
              </a:rPr>
              <a:t>projection angle </a:t>
            </a:r>
            <a:r>
              <a:rPr lang="el-GR" sz="1300" b="1" dirty="0">
                <a:solidFill>
                  <a:srgbClr val="002060"/>
                </a:solidFill>
              </a:rPr>
              <a:t>θ</a:t>
            </a:r>
            <a:endParaRPr lang="it-IT" sz="1300" b="1" dirty="0">
              <a:solidFill>
                <a:srgbClr val="00206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C7A4C9-E007-4CE1-9C96-38C4053E86B7}"/>
              </a:ext>
            </a:extLst>
          </p:cNvPr>
          <p:cNvSpPr txBox="1"/>
          <p:nvPr/>
        </p:nvSpPr>
        <p:spPr>
          <a:xfrm rot="16200000">
            <a:off x="422815" y="4088099"/>
            <a:ext cx="1600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b="1" dirty="0">
                <a:solidFill>
                  <a:srgbClr val="002060"/>
                </a:solidFill>
              </a:rPr>
              <a:t>position 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E7E376-83C5-4F8D-BEBD-ED96E62204D8}"/>
              </a:ext>
            </a:extLst>
          </p:cNvPr>
          <p:cNvSpPr/>
          <p:nvPr/>
        </p:nvSpPr>
        <p:spPr>
          <a:xfrm>
            <a:off x="2767425" y="4297668"/>
            <a:ext cx="235778" cy="796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86CBAD-CC3B-4229-AEA4-0B16521E3012}"/>
              </a:ext>
            </a:extLst>
          </p:cNvPr>
          <p:cNvSpPr txBox="1"/>
          <p:nvPr/>
        </p:nvSpPr>
        <p:spPr>
          <a:xfrm>
            <a:off x="5146181" y="1526381"/>
            <a:ext cx="37692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CONVERTIRE UNA COPPIA DI COORDINATE </a:t>
            </a:r>
          </a:p>
          <a:p>
            <a:r>
              <a:rPr lang="it-IT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 IN UN INDICE LINEARE:</a:t>
            </a:r>
          </a:p>
          <a:p>
            <a:endParaRPr lang="it-IT" sz="700" b="1" dirty="0">
              <a:solidFill>
                <a:srgbClr val="C00000"/>
              </a:solidFill>
            </a:endParaRPr>
          </a:p>
          <a:p>
            <a:r>
              <a:rPr lang="it-IT" sz="1400" b="1" dirty="0">
                <a:solidFill>
                  <a:srgbClr val="C00000"/>
                </a:solidFill>
              </a:rPr>
              <a:t>Matlab</a:t>
            </a:r>
            <a:r>
              <a:rPr lang="it-IT" sz="1400" dirty="0"/>
              <a:t>:</a:t>
            </a:r>
          </a:p>
          <a:p>
            <a:r>
              <a:rPr lang="en-US" sz="1200" dirty="0"/>
              <a:t>          </a:t>
            </a:r>
            <a:r>
              <a:rPr lang="en-US" sz="1200" i="1" dirty="0" err="1"/>
              <a:t>idx</a:t>
            </a:r>
            <a:r>
              <a:rPr lang="en-US" sz="1200" i="1" dirty="0"/>
              <a:t> = sub2ind([#rows, #cols], </a:t>
            </a:r>
            <a:r>
              <a:rPr lang="en-US" sz="1200" i="1" dirty="0" err="1"/>
              <a:t>id_row</a:t>
            </a:r>
            <a:r>
              <a:rPr lang="en-US" sz="1200" i="1" dirty="0"/>
              <a:t>, </a:t>
            </a:r>
            <a:r>
              <a:rPr lang="en-US" sz="1200" i="1" dirty="0" err="1"/>
              <a:t>id_col</a:t>
            </a:r>
            <a:r>
              <a:rPr lang="en-US" sz="1200" i="1" dirty="0"/>
              <a:t>);</a:t>
            </a:r>
            <a:endParaRPr lang="it-IT" sz="1200" i="1" dirty="0"/>
          </a:p>
          <a:p>
            <a:r>
              <a:rPr lang="it-IT" sz="1400" b="1" dirty="0">
                <a:solidFill>
                  <a:schemeClr val="accent1">
                    <a:lumMod val="75000"/>
                  </a:schemeClr>
                </a:solidFill>
              </a:rPr>
              <a:t>Manual</a:t>
            </a:r>
            <a:r>
              <a:rPr lang="it-IT" sz="1400" dirty="0"/>
              <a:t>:</a:t>
            </a:r>
          </a:p>
          <a:p>
            <a:r>
              <a:rPr lang="en-US" sz="1200" i="1" dirty="0"/>
              <a:t>          </a:t>
            </a:r>
            <a:r>
              <a:rPr lang="en-US" sz="1200" i="1" dirty="0" err="1"/>
              <a:t>idx</a:t>
            </a:r>
            <a:r>
              <a:rPr lang="en-US" sz="1200" i="1" dirty="0"/>
              <a:t> = </a:t>
            </a:r>
            <a:r>
              <a:rPr lang="en-US" sz="1200" i="1" dirty="0" err="1"/>
              <a:t>id_row</a:t>
            </a:r>
            <a:r>
              <a:rPr lang="en-US" sz="1200" i="1" dirty="0"/>
              <a:t> + (id_col-1)*#rows;</a:t>
            </a:r>
            <a:endParaRPr lang="it-IT" sz="1200" i="1" dirty="0"/>
          </a:p>
          <a:p>
            <a:endParaRPr lang="it-IT" sz="1000" dirty="0"/>
          </a:p>
          <a:p>
            <a:endParaRPr lang="it-IT" sz="1000" dirty="0"/>
          </a:p>
          <a:p>
            <a:endParaRPr lang="it-IT" sz="1000" dirty="0"/>
          </a:p>
          <a:p>
            <a:r>
              <a:rPr lang="it-IT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SELEZIONARE UNA COLONNA DEL SINOGRAMMA, FISSATO </a:t>
            </a:r>
            <a:r>
              <a:rPr lang="el-G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θ</a:t>
            </a:r>
            <a:r>
              <a:rPr lang="it-IT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(= id_col):</a:t>
            </a:r>
          </a:p>
          <a:p>
            <a:endParaRPr lang="it-IT" sz="700" b="1" dirty="0">
              <a:solidFill>
                <a:srgbClr val="C00000"/>
              </a:solidFill>
            </a:endParaRPr>
          </a:p>
          <a:p>
            <a:r>
              <a:rPr lang="it-IT" sz="1400" b="1" dirty="0">
                <a:solidFill>
                  <a:srgbClr val="C00000"/>
                </a:solidFill>
              </a:rPr>
              <a:t>Matlab</a:t>
            </a:r>
            <a:r>
              <a:rPr lang="it-IT" sz="1400" dirty="0"/>
              <a:t>:</a:t>
            </a:r>
          </a:p>
          <a:p>
            <a:r>
              <a:rPr lang="it-IT" sz="1200" i="1" dirty="0"/>
              <a:t>        idx_start = sub2ind</a:t>
            </a:r>
            <a:r>
              <a:rPr lang="en-US" sz="1200" i="1" dirty="0"/>
              <a:t> ([#rows, #cols], </a:t>
            </a:r>
            <a:r>
              <a:rPr lang="it-IT" sz="1200" i="1" dirty="0"/>
              <a:t>1, </a:t>
            </a:r>
            <a:r>
              <a:rPr lang="en-US" sz="1200" i="1" dirty="0" err="1"/>
              <a:t>id_col</a:t>
            </a:r>
            <a:r>
              <a:rPr lang="it-IT" sz="1200" i="1" dirty="0"/>
              <a:t>); </a:t>
            </a:r>
          </a:p>
          <a:p>
            <a:r>
              <a:rPr lang="it-IT" sz="1200" i="1" dirty="0"/>
              <a:t>        idx_stop = sub2ind</a:t>
            </a:r>
            <a:r>
              <a:rPr lang="en-US" sz="1200" i="1" dirty="0"/>
              <a:t> ([#rows, #cols], #rows</a:t>
            </a:r>
            <a:r>
              <a:rPr lang="it-IT" sz="1200" i="1" dirty="0"/>
              <a:t>, </a:t>
            </a:r>
            <a:r>
              <a:rPr lang="en-US" sz="1200" i="1" dirty="0" err="1"/>
              <a:t>id_col</a:t>
            </a:r>
            <a:r>
              <a:rPr lang="en-US" sz="1200" i="1" dirty="0"/>
              <a:t>);</a:t>
            </a:r>
            <a:endParaRPr lang="it-IT" sz="1200" i="1" dirty="0"/>
          </a:p>
          <a:p>
            <a:r>
              <a:rPr lang="it-IT" sz="1400" b="1" dirty="0">
                <a:solidFill>
                  <a:schemeClr val="accent1">
                    <a:lumMod val="75000"/>
                  </a:schemeClr>
                </a:solidFill>
              </a:rPr>
              <a:t>Manual</a:t>
            </a:r>
            <a:r>
              <a:rPr lang="it-IT" sz="1400" dirty="0"/>
              <a:t>:</a:t>
            </a:r>
          </a:p>
          <a:p>
            <a:r>
              <a:rPr lang="it-IT" sz="1200" i="1" dirty="0"/>
              <a:t>       idx_start = </a:t>
            </a:r>
            <a:r>
              <a:rPr lang="en-US" sz="1200" i="1" dirty="0"/>
              <a:t>1 + (id_col-1)*#rows;</a:t>
            </a:r>
            <a:endParaRPr lang="it-IT" sz="1200" i="1" dirty="0"/>
          </a:p>
          <a:p>
            <a:r>
              <a:rPr lang="it-IT" sz="1200" i="1" dirty="0"/>
              <a:t>       idx_stop = #</a:t>
            </a:r>
            <a:r>
              <a:rPr lang="en-US" sz="1200" i="1" dirty="0"/>
              <a:t>rows + (id_col-1)*#rows = </a:t>
            </a:r>
            <a:r>
              <a:rPr lang="en-US" sz="1200" i="1" dirty="0" err="1"/>
              <a:t>id_col</a:t>
            </a:r>
            <a:r>
              <a:rPr lang="en-US" sz="1200" i="1" dirty="0"/>
              <a:t>*#rows;</a:t>
            </a:r>
            <a:endParaRPr lang="it-IT" sz="1200" i="1" dirty="0"/>
          </a:p>
        </p:txBody>
      </p:sp>
      <p:sp>
        <p:nvSpPr>
          <p:cNvPr id="60" name="Text Box 5">
            <a:extLst>
              <a:ext uri="{FF2B5EF4-FFF2-40B4-BE49-F238E27FC236}">
                <a16:creationId xmlns:a16="http://schemas.microsoft.com/office/drawing/2014/main" id="{50033243-688F-43C2-AB45-FD0E3A96C18B}"/>
              </a:ext>
            </a:extLst>
          </p:cNvPr>
          <p:cNvSpPr txBox="1">
            <a:spLocks noChangeArrowheads="1"/>
          </p:cNvSpPr>
          <p:nvPr/>
        </p:nvSpPr>
        <p:spPr bwMode="auto">
          <a:xfrm rot="1701648">
            <a:off x="7170299" y="715165"/>
            <a:ext cx="21639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to know...</a:t>
            </a:r>
            <a:endParaRPr lang="nl-NL" altLang="it-IT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CasellaDiTesto 6">
            <a:extLst>
              <a:ext uri="{FF2B5EF4-FFF2-40B4-BE49-F238E27FC236}">
                <a16:creationId xmlns:a16="http://schemas.microsoft.com/office/drawing/2014/main" id="{CA4B3D43-F04B-40A8-8226-B34ABB596417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299486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54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Esercitazione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(3) 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tangolo 2"/>
          <p:cNvSpPr/>
          <p:nvPr/>
        </p:nvSpPr>
        <p:spPr>
          <a:xfrm>
            <a:off x="533400" y="1319768"/>
            <a:ext cx="393145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it-IT" b="1" dirty="0">
                <a:solidFill>
                  <a:srgbClr val="C00000"/>
                </a:solidFill>
                <a:latin typeface="CMSSBX10"/>
              </a:rPr>
              <a:t>Ricostruzione OS-EM</a:t>
            </a:r>
          </a:p>
          <a:p>
            <a:pPr marL="342900" indent="-342900">
              <a:buAutoNum type="arabicPeriod"/>
            </a:pPr>
            <a:endParaRPr lang="it-IT" b="1" dirty="0">
              <a:solidFill>
                <a:srgbClr val="C00000"/>
              </a:solidFill>
              <a:latin typeface="CMSSBX10"/>
            </a:endParaRPr>
          </a:p>
          <a:p>
            <a:pPr marL="342900" indent="-342900" algn="just">
              <a:spcAft>
                <a:spcPts val="1200"/>
              </a:spcAft>
              <a:buFont typeface="+mj-lt"/>
              <a:buAutoNum type="alphaLcParenR"/>
            </a:pPr>
            <a:r>
              <a:rPr lang="it-IT" sz="1600" dirty="0">
                <a:latin typeface="CMSS12"/>
              </a:rPr>
              <a:t>Implementare l'algoritmo OS-EM per la ricostruzione del </a:t>
            </a:r>
            <a:r>
              <a:rPr lang="it-IT" sz="1600" dirty="0" err="1">
                <a:latin typeface="CMSS12"/>
              </a:rPr>
              <a:t>sinogramma</a:t>
            </a:r>
            <a:r>
              <a:rPr lang="it-IT" sz="1600" dirty="0">
                <a:latin typeface="CMSS12"/>
              </a:rPr>
              <a:t> rumoroso generato ai punti precedenti.</a:t>
            </a:r>
          </a:p>
          <a:p>
            <a:pPr marL="342900" indent="-342900" algn="just">
              <a:spcAft>
                <a:spcPts val="1200"/>
              </a:spcAft>
              <a:buFont typeface="+mj-lt"/>
              <a:buAutoNum type="alphaLcParenR"/>
            </a:pPr>
            <a:r>
              <a:rPr lang="it-IT" sz="1600" dirty="0">
                <a:latin typeface="CMSS12"/>
              </a:rPr>
              <a:t>Valutare la qualità della ricostruzione a seconda che vengano corretti o meno i disturbi simulati.</a:t>
            </a:r>
          </a:p>
          <a:p>
            <a:pPr marL="342900" indent="-342900" algn="just">
              <a:spcAft>
                <a:spcPts val="1200"/>
              </a:spcAft>
              <a:buFont typeface="+mj-lt"/>
              <a:buAutoNum type="alphaLcParenR"/>
            </a:pPr>
            <a:r>
              <a:rPr lang="it-IT" sz="1600" dirty="0">
                <a:latin typeface="CMSS12"/>
              </a:rPr>
              <a:t>Salvare l'immagine intermedia ricostruita ad ogni iterazione in un vettore 3D (</a:t>
            </a:r>
            <a:r>
              <a:rPr lang="it-IT" sz="1600" dirty="0" err="1">
                <a:latin typeface="CMSS12"/>
              </a:rPr>
              <a:t>N,N,iter_mlem</a:t>
            </a:r>
            <a:r>
              <a:rPr lang="it-IT" sz="1600" dirty="0">
                <a:latin typeface="CMSS12"/>
              </a:rPr>
              <a:t>*</a:t>
            </a:r>
            <a:r>
              <a:rPr lang="it-IT" sz="1600" dirty="0" err="1">
                <a:latin typeface="CMSS12"/>
              </a:rPr>
              <a:t>nblock</a:t>
            </a:r>
            <a:r>
              <a:rPr lang="it-IT" sz="1600" dirty="0">
                <a:latin typeface="CMSS12"/>
              </a:rPr>
              <a:t>)</a:t>
            </a:r>
            <a:endParaRPr lang="it-IT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3E3AEE-199A-41B2-BBAF-27C4EE798CF3}"/>
              </a:ext>
            </a:extLst>
          </p:cNvPr>
          <p:cNvGrpSpPr/>
          <p:nvPr/>
        </p:nvGrpSpPr>
        <p:grpSpPr>
          <a:xfrm>
            <a:off x="4688795" y="541313"/>
            <a:ext cx="4146724" cy="4532536"/>
            <a:chOff x="-2241724" y="-1629770"/>
            <a:chExt cx="6813724" cy="7447675"/>
          </a:xfrm>
        </p:grpSpPr>
        <p:pic>
          <p:nvPicPr>
            <p:cNvPr id="12" name="Picture 11" descr="A star in the background&#10;&#10;Description generated with high confidence">
              <a:extLst>
                <a:ext uri="{FF2B5EF4-FFF2-40B4-BE49-F238E27FC236}">
                  <a16:creationId xmlns:a16="http://schemas.microsoft.com/office/drawing/2014/main" id="{3C8801F1-47A8-47FA-B985-54900DC9C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41724" y="2211203"/>
              <a:ext cx="3059939" cy="3602438"/>
            </a:xfrm>
            <a:prstGeom prst="rect">
              <a:avLst/>
            </a:prstGeom>
          </p:spPr>
        </p:pic>
        <p:pic>
          <p:nvPicPr>
            <p:cNvPr id="14" name="Picture 13" descr="A star in the dark&#10;&#10;Description generated with high confidence">
              <a:extLst>
                <a:ext uri="{FF2B5EF4-FFF2-40B4-BE49-F238E27FC236}">
                  <a16:creationId xmlns:a16="http://schemas.microsoft.com/office/drawing/2014/main" id="{2E34DE36-DAEB-4007-840C-367425555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3614" y="2211203"/>
              <a:ext cx="3058386" cy="3606702"/>
            </a:xfrm>
            <a:prstGeom prst="rect">
              <a:avLst/>
            </a:prstGeom>
          </p:spPr>
        </p:pic>
        <p:pic>
          <p:nvPicPr>
            <p:cNvPr id="17" name="Picture 16" descr="A picture containing monitor, sitting&#10;&#10;Description generated with high confidence">
              <a:extLst>
                <a:ext uri="{FF2B5EF4-FFF2-40B4-BE49-F238E27FC236}">
                  <a16:creationId xmlns:a16="http://schemas.microsoft.com/office/drawing/2014/main" id="{37634057-CBF2-4802-A652-2D7AE2352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35197" y="-1629770"/>
              <a:ext cx="3059939" cy="3602438"/>
            </a:xfrm>
            <a:prstGeom prst="rect">
              <a:avLst/>
            </a:prstGeom>
          </p:spPr>
        </p:pic>
      </p:grpSp>
      <p:sp>
        <p:nvSpPr>
          <p:cNvPr id="21" name="CasellaDiTesto 6">
            <a:extLst>
              <a:ext uri="{FF2B5EF4-FFF2-40B4-BE49-F238E27FC236}">
                <a16:creationId xmlns:a16="http://schemas.microsoft.com/office/drawing/2014/main" id="{45C985F8-8143-4921-A6CA-0F9A8FFF9D41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29427309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55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Correzioni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iterative (ML-EM e OS-EM)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/>
              <p:cNvSpPr/>
              <p:nvPr/>
            </p:nvSpPr>
            <p:spPr>
              <a:xfrm>
                <a:off x="631559" y="3390900"/>
                <a:ext cx="4953000" cy="6695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5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5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</m:acc>
                        </m:e>
                        <m:sup>
                          <m:r>
                            <a:rPr lang="en-US" sz="1500" i="1">
                              <a:latin typeface="Cambria Math"/>
                            </a:rPr>
                            <m:t>(</m:t>
                          </m:r>
                          <m:r>
                            <a:rPr lang="en-US" sz="1500" i="1">
                              <a:latin typeface="Cambria Math"/>
                            </a:rPr>
                            <m:t>𝑛</m:t>
                          </m:r>
                          <m:r>
                            <a:rPr lang="en-US" sz="1500" i="1">
                              <a:latin typeface="Cambria Math"/>
                            </a:rPr>
                            <m:t>+1)</m:t>
                          </m:r>
                        </m:sup>
                      </m:sSup>
                      <m:r>
                        <a:rPr lang="en-US" sz="15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500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5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15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500" b="0" i="1" smtClean="0">
                              <a:latin typeface="Cambria Math"/>
                            </a:rPr>
                            <m:t>1</m:t>
                          </m:r>
                        </m:den>
                      </m:f>
                      <m:sSup>
                        <m:sSup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sz="15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>
                              <a:latin typeface="Cambria Math"/>
                            </a:rPr>
                            <m:t>𝑔</m:t>
                          </m:r>
                        </m:num>
                        <m:den>
                          <m:r>
                            <a:rPr lang="en-US" sz="15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𝑎𝑡𝑡</m:t>
                          </m:r>
                          <m:r>
                            <a:rPr lang="en-US" sz="15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sz="1500" i="1">
                              <a:latin typeface="Cambria Math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𝐻</m:t>
                              </m:r>
                              <m:sSup>
                                <m:sSup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5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500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1500" i="1">
                              <a:latin typeface="Cambria Math"/>
                            </a:rPr>
                            <m:t>+</m:t>
                          </m:r>
                          <m:r>
                            <a:rPr lang="en-US" sz="15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𝑠𝑐𝑎𝑡𝑡</m:t>
                          </m:r>
                          <m:r>
                            <a:rPr lang="en-US" sz="1500" i="1">
                              <a:latin typeface="Cambria Math"/>
                            </a:rPr>
                            <m:t>+</m:t>
                          </m:r>
                          <m:r>
                            <a:rPr lang="en-US" sz="15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𝑟𝑎𝑛</m:t>
                          </m:r>
                          <m:r>
                            <a:rPr lang="en-US" sz="15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1" name="Rettango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59" y="3390900"/>
                <a:ext cx="4953000" cy="66954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/>
              <p:cNvSpPr/>
              <p:nvPr/>
            </p:nvSpPr>
            <p:spPr>
              <a:xfrm>
                <a:off x="3352800" y="4305300"/>
                <a:ext cx="4953000" cy="803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    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5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5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sz="1500" i="1">
                              <a:latin typeface="Cambria Math"/>
                            </a:rPr>
                            <m:t>(</m:t>
                          </m:r>
                          <m:r>
                            <a:rPr lang="en-US" sz="1500" i="1">
                              <a:latin typeface="Cambria Math"/>
                            </a:rPr>
                            <m:t>𝑛</m:t>
                          </m:r>
                          <m:r>
                            <a:rPr lang="en-US" sz="1500" i="1">
                              <a:latin typeface="Cambria Math"/>
                            </a:rPr>
                            <m:t>+1)</m:t>
                          </m:r>
                        </m:sup>
                      </m:sSup>
                      <m:r>
                        <a:rPr lang="en-US" sz="15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500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5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5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5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5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sz="15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5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5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𝑎𝑡𝑡</m:t>
                              </m:r>
                            </m:e>
                            <m:sub>
                              <m:r>
                                <a:rPr lang="en-US" sz="15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5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sz="1500" i="1">
                              <a:latin typeface="Cambria Math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500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5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5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5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1500" i="1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5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5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𝑠𝑐</m:t>
                              </m:r>
                              <m:r>
                                <a:rPr lang="en-US" sz="15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𝑎𝑡𝑡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5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5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𝑟𝑎𝑛𝑑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2" name="Rettango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305300"/>
                <a:ext cx="4953000" cy="8031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tangolo 1"/>
          <p:cNvSpPr/>
          <p:nvPr/>
        </p:nvSpPr>
        <p:spPr>
          <a:xfrm>
            <a:off x="609600" y="1257300"/>
            <a:ext cx="7696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600" dirty="0"/>
              <a:t>Abbiamo detto precedentemente che se il sistema di imaging corregge internamente i sinogrammi prima che avvenga la ricostruzione, la statistica muta e non sarebbe più valido lavorare nell’ipotesi di Poissonianità dei dati su cui si basano ML-EM ed OS-EM.</a:t>
            </a:r>
          </a:p>
          <a:p>
            <a:pPr algn="just"/>
            <a:endParaRPr lang="it-IT" sz="1600" dirty="0"/>
          </a:p>
          <a:p>
            <a:pPr algn="just"/>
            <a:r>
              <a:rPr lang="it-IT" sz="1600" dirty="0"/>
              <a:t>Tra i vantaggi del meccanismo di </a:t>
            </a:r>
            <a:r>
              <a:rPr lang="it-IT" sz="1600" i="1" dirty="0"/>
              <a:t>feedback </a:t>
            </a:r>
            <a:r>
              <a:rPr lang="it-IT" sz="1600" dirty="0"/>
              <a:t>che è alla base di queste tecniche iterative c’è però anche la possibilità di 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incorporare delle stime delle sorgenti di disturbo </a:t>
            </a:r>
            <a:r>
              <a:rPr lang="it-IT" sz="1600" dirty="0"/>
              <a:t>(le stesse che in maniera inversa verrebbero usate per </a:t>
            </a:r>
            <a:r>
              <a:rPr lang="it-IT" sz="1600" dirty="0" err="1"/>
              <a:t>pre</a:t>
            </a:r>
            <a:r>
              <a:rPr lang="it-IT" sz="1600" dirty="0"/>
              <a:t>-correggere i </a:t>
            </a:r>
            <a:r>
              <a:rPr lang="it-IT" sz="1600" dirty="0" err="1"/>
              <a:t>sinogrammi</a:t>
            </a:r>
            <a:r>
              <a:rPr lang="it-IT" sz="1600" dirty="0"/>
              <a:t>) 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all’interno dello </a:t>
            </a:r>
            <a:r>
              <a:rPr lang="it-IT" sz="1600" b="1" dirty="0" err="1">
                <a:solidFill>
                  <a:schemeClr val="tx2">
                    <a:lumMod val="75000"/>
                  </a:schemeClr>
                </a:solidFill>
              </a:rPr>
              <a:t>step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 di proiezione</a:t>
            </a:r>
            <a:r>
              <a:rPr lang="it-IT" sz="1600" dirty="0"/>
              <a:t>, riuscendo quindi a ricostruire e corregge le immagini allo stesso tempo.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4800600" y="3541005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ML-EM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2247900" y="4522186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OS-EM</a:t>
            </a:r>
          </a:p>
        </p:txBody>
      </p:sp>
      <p:sp>
        <p:nvSpPr>
          <p:cNvPr id="3" name="Parentesi graffa aperta 2"/>
          <p:cNvSpPr/>
          <p:nvPr/>
        </p:nvSpPr>
        <p:spPr>
          <a:xfrm>
            <a:off x="3359776" y="4325852"/>
            <a:ext cx="134332" cy="762000"/>
          </a:xfrm>
          <a:prstGeom prst="leftBrace">
            <a:avLst>
              <a:gd name="adj1" fmla="val 36577"/>
              <a:gd name="adj2" fmla="val 50000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entesi graffa aperta 16"/>
          <p:cNvSpPr/>
          <p:nvPr/>
        </p:nvSpPr>
        <p:spPr>
          <a:xfrm flipH="1">
            <a:off x="4742468" y="3344671"/>
            <a:ext cx="134332" cy="762000"/>
          </a:xfrm>
          <a:prstGeom prst="leftBrace">
            <a:avLst>
              <a:gd name="adj1" fmla="val 36577"/>
              <a:gd name="adj2" fmla="val 50000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sellaDiTesto 6">
            <a:extLst>
              <a:ext uri="{FF2B5EF4-FFF2-40B4-BE49-F238E27FC236}">
                <a16:creationId xmlns:a16="http://schemas.microsoft.com/office/drawing/2014/main" id="{BD43D5E1-7AB8-474A-A61F-8270BB8038B0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24798128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56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Esercitazione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(4) 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tangolo 2"/>
          <p:cNvSpPr/>
          <p:nvPr/>
        </p:nvSpPr>
        <p:spPr>
          <a:xfrm>
            <a:off x="533400" y="1319768"/>
            <a:ext cx="3931453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4. Analisi della relazione tra numero di subset e numero di iterazioni OSEM</a:t>
            </a:r>
          </a:p>
          <a:p>
            <a:endParaRPr lang="it-IT" b="1" dirty="0">
              <a:solidFill>
                <a:srgbClr val="C00000"/>
              </a:solidFill>
            </a:endParaRPr>
          </a:p>
          <a:p>
            <a:pPr algn="just"/>
            <a:r>
              <a:rPr lang="it-IT" sz="1600" dirty="0"/>
              <a:t>Visualizzare il risultato della ricostruzione OSEM usando diverse combinazioni di valori per il numero di subset (fattore di accelerazione) e il numero di iterazioni di ricostruzione.</a:t>
            </a:r>
          </a:p>
        </p:txBody>
      </p:sp>
      <p:pic>
        <p:nvPicPr>
          <p:cNvPr id="4" name="Picture 3" descr="A picture containing green, colorful, outdoor, couple&#10;&#10;Description generated with very high confidence">
            <a:extLst>
              <a:ext uri="{FF2B5EF4-FFF2-40B4-BE49-F238E27FC236}">
                <a16:creationId xmlns:a16="http://schemas.microsoft.com/office/drawing/2014/main" id="{3F3608CB-E89C-439E-A9B4-DD3E7ABC1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149" y="768171"/>
            <a:ext cx="4119990" cy="4229100"/>
          </a:xfrm>
          <a:prstGeom prst="rect">
            <a:avLst/>
          </a:prstGeom>
        </p:spPr>
      </p:pic>
      <p:sp>
        <p:nvSpPr>
          <p:cNvPr id="14" name="CasellaDiTesto 6">
            <a:extLst>
              <a:ext uri="{FF2B5EF4-FFF2-40B4-BE49-F238E27FC236}">
                <a16:creationId xmlns:a16="http://schemas.microsoft.com/office/drawing/2014/main" id="{9A370EB2-A261-4426-A04C-508693808535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8330597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57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Esercitazione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(5) 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tangolo 2"/>
          <p:cNvSpPr/>
          <p:nvPr/>
        </p:nvSpPr>
        <p:spPr>
          <a:xfrm>
            <a:off x="381000" y="1400531"/>
            <a:ext cx="6934199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b="1" dirty="0">
                <a:solidFill>
                  <a:srgbClr val="C00000"/>
                </a:solidFill>
              </a:rPr>
              <a:t>5. Valutazione dell'</a:t>
            </a:r>
            <a:r>
              <a:rPr lang="it-IT" b="1" dirty="0" err="1">
                <a:solidFill>
                  <a:srgbClr val="C00000"/>
                </a:solidFill>
              </a:rPr>
              <a:t>accelarazione</a:t>
            </a:r>
            <a:r>
              <a:rPr lang="it-IT" b="1" dirty="0">
                <a:solidFill>
                  <a:srgbClr val="C00000"/>
                </a:solidFill>
              </a:rPr>
              <a:t> ottenuta grazie   all'algoritmo OS-EM</a:t>
            </a:r>
          </a:p>
          <a:p>
            <a:pPr algn="just"/>
            <a:endParaRPr lang="it-IT" b="1" dirty="0">
              <a:solidFill>
                <a:srgbClr val="C00000"/>
              </a:solidFill>
            </a:endParaRPr>
          </a:p>
          <a:p>
            <a:pPr algn="just"/>
            <a:r>
              <a:rPr lang="it-IT" sz="1600" dirty="0"/>
              <a:t>Misurare i tempi di esecuzione di una ricostruzione ML-EM (totale, non delle singole sub-iterazioni) e di una ricostruzione OS-EM e </a:t>
            </a:r>
            <a:r>
              <a:rPr lang="it-IT" sz="1600" dirty="0" err="1"/>
              <a:t>vericare</a:t>
            </a:r>
            <a:r>
              <a:rPr lang="it-IT" sz="1600" dirty="0"/>
              <a:t> che ci sia una velocizzazione del processo di ricostruzione a </a:t>
            </a:r>
            <a:r>
              <a:rPr lang="it-IT" sz="1600" dirty="0" err="1"/>
              <a:t>parita</a:t>
            </a:r>
            <a:r>
              <a:rPr lang="it-IT" sz="1600" dirty="0"/>
              <a:t> di iterazioni utilizzate.</a:t>
            </a:r>
          </a:p>
          <a:p>
            <a:pPr algn="just"/>
            <a:endParaRPr lang="it-IT" sz="1600" dirty="0"/>
          </a:p>
          <a:p>
            <a:pPr algn="just"/>
            <a:r>
              <a:rPr lang="it-IT" sz="1600" b="1" dirty="0">
                <a:solidFill>
                  <a:schemeClr val="tx2">
                    <a:lumMod val="75000"/>
                  </a:schemeClr>
                </a:solidFill>
              </a:rPr>
              <a:t>NOTA BENE</a:t>
            </a:r>
            <a:r>
              <a:rPr lang="it-IT" sz="1400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mettersi nella condizione </a:t>
            </a:r>
            <a:r>
              <a:rPr lang="it-IT" sz="1400" dirty="0" err="1"/>
              <a:t>iter_mlem</a:t>
            </a:r>
            <a:r>
              <a:rPr lang="it-IT" sz="1400" dirty="0"/>
              <a:t> = </a:t>
            </a:r>
            <a:r>
              <a:rPr lang="it-IT" sz="1400" dirty="0" err="1"/>
              <a:t>iter_osem</a:t>
            </a:r>
            <a:r>
              <a:rPr lang="it-IT" sz="1400" dirty="0"/>
              <a:t>*</a:t>
            </a:r>
            <a:r>
              <a:rPr lang="it-IT" sz="1400" dirty="0" err="1"/>
              <a:t>nblock</a:t>
            </a:r>
            <a:endParaRPr lang="it-IT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 err="1"/>
              <a:t>vericare</a:t>
            </a:r>
            <a:r>
              <a:rPr lang="it-IT" sz="1400" dirty="0"/>
              <a:t> tutte e 3 le combinazioni possibili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/>
              <a:t>assicurarsi di misurare l'effettivo tempo di ricostruzione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3" t="41731" r="17500" b="29259"/>
          <a:stretch/>
        </p:blipFill>
        <p:spPr>
          <a:xfrm>
            <a:off x="4122821" y="4104830"/>
            <a:ext cx="4572000" cy="1040986"/>
          </a:xfrm>
          <a:prstGeom prst="rect">
            <a:avLst/>
          </a:prstGeom>
        </p:spPr>
      </p:pic>
      <p:sp>
        <p:nvSpPr>
          <p:cNvPr id="12" name="CasellaDiTesto 6">
            <a:extLst>
              <a:ext uri="{FF2B5EF4-FFF2-40B4-BE49-F238E27FC236}">
                <a16:creationId xmlns:a16="http://schemas.microsoft.com/office/drawing/2014/main" id="{F8055175-9083-4291-BB71-E55504FD099E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19192995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58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Esercitazione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(6) 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27A522-A5F6-42DB-A3AD-4E116E01F333}"/>
              </a:ext>
            </a:extLst>
          </p:cNvPr>
          <p:cNvSpPr/>
          <p:nvPr/>
        </p:nvSpPr>
        <p:spPr>
          <a:xfrm>
            <a:off x="226533" y="1233720"/>
            <a:ext cx="463374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600" b="1" dirty="0">
                <a:solidFill>
                  <a:srgbClr val="C00000"/>
                </a:solidFill>
              </a:rPr>
              <a:t>FACOLTATIVO</a:t>
            </a:r>
          </a:p>
          <a:p>
            <a:pPr algn="just"/>
            <a:endParaRPr lang="it-IT" sz="16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algn="just"/>
            <a:r>
              <a:rPr lang="it-IT" sz="16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1. Ricostruzione MAP-OSL con prior quadratico </a:t>
            </a:r>
          </a:p>
          <a:p>
            <a:pPr marL="538163" indent="-355600" algn="just">
              <a:buFont typeface="+mj-lt"/>
              <a:buAutoNum type="alphaLcParenR"/>
            </a:pPr>
            <a:endParaRPr lang="it-IT" sz="1600" dirty="0">
              <a:latin typeface="+mj-lt"/>
            </a:endParaRPr>
          </a:p>
          <a:p>
            <a:pPr marL="538163" indent="-355600" algn="just">
              <a:buFont typeface="+mj-lt"/>
              <a:buAutoNum type="alphaLcParenR"/>
            </a:pPr>
            <a:r>
              <a:rPr lang="it-IT" sz="1600" dirty="0">
                <a:latin typeface="+mj-lt"/>
              </a:rPr>
              <a:t>Partire (a scelta) dal codice MLEM o OSEM precedentemente implementati</a:t>
            </a:r>
          </a:p>
          <a:p>
            <a:pPr marL="538163" indent="-355600" algn="just">
              <a:buFont typeface="+mj-lt"/>
              <a:buAutoNum type="alphaLcParenR"/>
            </a:pPr>
            <a:r>
              <a:rPr lang="it-IT" sz="1600" dirty="0">
                <a:latin typeface="+mj-lt"/>
              </a:rPr>
              <a:t>Individuare il </a:t>
            </a:r>
            <a:r>
              <a:rPr lang="it-IT" sz="1600" b="1" dirty="0">
                <a:latin typeface="+mj-lt"/>
              </a:rPr>
              <a:t>punto</a:t>
            </a:r>
            <a:r>
              <a:rPr lang="it-IT" sz="1600" dirty="0">
                <a:latin typeface="+mj-lt"/>
              </a:rPr>
              <a:t> dell’algoritmo </a:t>
            </a:r>
            <a:r>
              <a:rPr lang="it-IT" sz="1600" b="1" dirty="0">
                <a:latin typeface="+mj-lt"/>
              </a:rPr>
              <a:t>in cui inserire il prior</a:t>
            </a:r>
            <a:r>
              <a:rPr lang="it-IT" sz="1600" dirty="0">
                <a:latin typeface="+mj-lt"/>
              </a:rPr>
              <a:t> facendo riferimento alle formule discusse a lezione</a:t>
            </a:r>
          </a:p>
          <a:p>
            <a:pPr marL="538163" indent="-355600" algn="just">
              <a:buFont typeface="+mj-lt"/>
              <a:buAutoNum type="alphaLcParenR"/>
            </a:pPr>
            <a:r>
              <a:rPr lang="it-IT" sz="1600" dirty="0">
                <a:latin typeface="+mj-lt"/>
              </a:rPr>
              <a:t>Il </a:t>
            </a:r>
            <a:r>
              <a:rPr lang="it-IT" sz="1600" b="1" dirty="0">
                <a:latin typeface="+mj-lt"/>
              </a:rPr>
              <a:t>kernel 3x3 fornito </a:t>
            </a:r>
            <a:r>
              <a:rPr lang="it-IT" sz="1600" dirty="0">
                <a:latin typeface="+mj-lt"/>
              </a:rPr>
              <a:t>è tale da calcolare </a:t>
            </a:r>
            <a:r>
              <a:rPr lang="it-IT" sz="1600" b="1" dirty="0">
                <a:latin typeface="+mj-lt"/>
              </a:rPr>
              <a:t>dE(f)/df </a:t>
            </a:r>
            <a:r>
              <a:rPr lang="it-IT" sz="1600" dirty="0">
                <a:latin typeface="+mj-lt"/>
              </a:rPr>
              <a:t>tramite una semplice </a:t>
            </a:r>
            <a:r>
              <a:rPr lang="it-IT" sz="1600" b="1" dirty="0">
                <a:latin typeface="+mj-lt"/>
              </a:rPr>
              <a:t>conv2</a:t>
            </a:r>
            <a:r>
              <a:rPr lang="it-IT" sz="1600" dirty="0">
                <a:latin typeface="+mj-lt"/>
              </a:rPr>
              <a:t> </a:t>
            </a:r>
          </a:p>
          <a:p>
            <a:pPr marL="538163" indent="-355600" algn="just">
              <a:buFont typeface="+mj-lt"/>
              <a:buAutoNum type="alphaLcParenR"/>
            </a:pPr>
            <a:r>
              <a:rPr lang="it-IT" sz="1600" dirty="0">
                <a:latin typeface="+mj-lt"/>
              </a:rPr>
              <a:t>verificare </a:t>
            </a:r>
            <a:r>
              <a:rPr lang="it-IT" sz="1600" b="1" dirty="0">
                <a:latin typeface="+mj-lt"/>
              </a:rPr>
              <a:t>come cambia il comportamento al variare di beta (peso del prior) </a:t>
            </a:r>
            <a:r>
              <a:rPr lang="it-IT" sz="1600" dirty="0">
                <a:latin typeface="+mj-lt"/>
              </a:rPr>
              <a:t>e come per valori di beta troppo alti il denominatore della MLEM diventa negativo e la ricostruzione non converge)</a:t>
            </a:r>
            <a:endParaRPr lang="it-IT" sz="1600" b="0" i="0" dirty="0">
              <a:effectLst/>
              <a:latin typeface="+mj-l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141334-5854-43D3-A1D5-F66C7D03E99E}"/>
              </a:ext>
            </a:extLst>
          </p:cNvPr>
          <p:cNvGrpSpPr/>
          <p:nvPr/>
        </p:nvGrpSpPr>
        <p:grpSpPr>
          <a:xfrm>
            <a:off x="5115433" y="1028700"/>
            <a:ext cx="3651578" cy="3922359"/>
            <a:chOff x="5273018" y="-1217259"/>
            <a:chExt cx="6652988" cy="7146337"/>
          </a:xfrm>
        </p:grpSpPr>
        <p:pic>
          <p:nvPicPr>
            <p:cNvPr id="13" name="Picture 12" descr="A star in the dark&#10;&#10;Description generated with high confidence">
              <a:extLst>
                <a:ext uri="{FF2B5EF4-FFF2-40B4-BE49-F238E27FC236}">
                  <a16:creationId xmlns:a16="http://schemas.microsoft.com/office/drawing/2014/main" id="{4AFE6F21-43DF-4F19-BEDC-60DB41909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6067" y="2326640"/>
              <a:ext cx="3059939" cy="3602438"/>
            </a:xfrm>
            <a:prstGeom prst="rect">
              <a:avLst/>
            </a:prstGeom>
          </p:spPr>
        </p:pic>
        <p:pic>
          <p:nvPicPr>
            <p:cNvPr id="16" name="Picture 15" descr="A picture containing traffic, light, sitting, outdoor&#10;&#10;Description generated with very high confidence">
              <a:extLst>
                <a:ext uri="{FF2B5EF4-FFF2-40B4-BE49-F238E27FC236}">
                  <a16:creationId xmlns:a16="http://schemas.microsoft.com/office/drawing/2014/main" id="{A52E9049-2AE3-485C-BF0D-0A1871981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6800" y="-1217259"/>
              <a:ext cx="3059939" cy="3419573"/>
            </a:xfrm>
            <a:prstGeom prst="rect">
              <a:avLst/>
            </a:prstGeom>
          </p:spPr>
        </p:pic>
        <p:pic>
          <p:nvPicPr>
            <p:cNvPr id="18" name="Picture 17" descr="A picture containing traffic, light, sitting, star&#10;&#10;Description generated with very high confidence">
              <a:extLst>
                <a:ext uri="{FF2B5EF4-FFF2-40B4-BE49-F238E27FC236}">
                  <a16:creationId xmlns:a16="http://schemas.microsoft.com/office/drawing/2014/main" id="{E00C93C1-FB50-4261-8419-764C4976E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3018" y="2324100"/>
              <a:ext cx="3059939" cy="3602438"/>
            </a:xfrm>
            <a:prstGeom prst="rect">
              <a:avLst/>
            </a:prstGeom>
          </p:spPr>
        </p:pic>
        <p:pic>
          <p:nvPicPr>
            <p:cNvPr id="22" name="Picture 21" descr="A picture containing animal, invertebrate, worm&#10;&#10;Description generated with very high confidence">
              <a:extLst>
                <a:ext uri="{FF2B5EF4-FFF2-40B4-BE49-F238E27FC236}">
                  <a16:creationId xmlns:a16="http://schemas.microsoft.com/office/drawing/2014/main" id="{CB78C02C-27EB-410F-9113-9BBAE377E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3019" y="-1067067"/>
              <a:ext cx="3059939" cy="3242804"/>
            </a:xfrm>
            <a:prstGeom prst="rect">
              <a:avLst/>
            </a:prstGeom>
          </p:spPr>
        </p:pic>
      </p:grpSp>
      <p:sp>
        <p:nvSpPr>
          <p:cNvPr id="24" name="CasellaDiTesto 6">
            <a:extLst>
              <a:ext uri="{FF2B5EF4-FFF2-40B4-BE49-F238E27FC236}">
                <a16:creationId xmlns:a16="http://schemas.microsoft.com/office/drawing/2014/main" id="{DF128A50-82D9-4E95-9DD8-52D50B2E5E44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30492139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1"/>
            <a:ext cx="9144000" cy="2693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59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0" y="1"/>
            <a:ext cx="914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chemeClr val="bg1">
                    <a:lumMod val="50000"/>
                  </a:schemeClr>
                </a:solidFill>
              </a:rPr>
              <a:t>Introduzione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sz="1500" dirty="0" err="1">
                <a:solidFill>
                  <a:schemeClr val="bg1"/>
                </a:solidFill>
              </a:rPr>
              <a:t>Problema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inverso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MAP: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approssimazione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One Step Late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15F094CF-5197-41C4-A2BB-E801807CD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55087"/>
            <a:ext cx="6244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b="1" dirty="0">
                <a:solidFill>
                  <a:srgbClr val="C00000"/>
                </a:solidFill>
              </a:rPr>
              <a:t>Log-likelihood </a:t>
            </a:r>
            <a:r>
              <a:rPr lang="en-US" altLang="it-IT" b="1" dirty="0" err="1">
                <a:solidFill>
                  <a:srgbClr val="C00000"/>
                </a:solidFill>
              </a:rPr>
              <a:t>Poissoniana</a:t>
            </a:r>
            <a:r>
              <a:rPr lang="en-US" altLang="it-IT" b="1" dirty="0">
                <a:solidFill>
                  <a:srgbClr val="C00000"/>
                </a:solidFill>
              </a:rPr>
              <a:t> con prior (log-likelihood </a:t>
            </a:r>
            <a:r>
              <a:rPr lang="en-US" altLang="it-IT" b="1" dirty="0" err="1">
                <a:solidFill>
                  <a:srgbClr val="C00000"/>
                </a:solidFill>
              </a:rPr>
              <a:t>penalizzata</a:t>
            </a:r>
            <a:r>
              <a:rPr lang="en-US" altLang="it-IT" b="1" dirty="0">
                <a:solidFill>
                  <a:srgbClr val="C00000"/>
                </a:solidFill>
              </a:rPr>
              <a:t>)</a:t>
            </a:r>
            <a:endParaRPr lang="nl-NL" altLang="it-IT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ttangolo 13">
                <a:extLst>
                  <a:ext uri="{FF2B5EF4-FFF2-40B4-BE49-F238E27FC236}">
                    <a16:creationId xmlns:a16="http://schemas.microsoft.com/office/drawing/2014/main" id="{4A712FDD-39F3-40AF-9681-ADE0ECFE7E28}"/>
                  </a:ext>
                </a:extLst>
              </p:cNvPr>
              <p:cNvSpPr/>
              <p:nvPr/>
            </p:nvSpPr>
            <p:spPr>
              <a:xfrm>
                <a:off x="1704343" y="2282017"/>
                <a:ext cx="5789405" cy="1238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   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+1)</m:t>
                          </m:r>
                        </m:sup>
                      </m:sSup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b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it-IT" b="1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l-GR" b="1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  <m:f>
                                        <m:fPr>
                                          <m:ctrlPr>
                                            <a:rPr lang="it-IT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t-IT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𝝏</m:t>
                                          </m:r>
                                          <m:r>
                                            <a:rPr lang="it-IT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𝑬</m:t>
                                          </m:r>
                                          <m:r>
                                            <a:rPr lang="it-IT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it-IT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𝒇</m:t>
                                          </m:r>
                                          <m:r>
                                            <a:rPr lang="it-IT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it-IT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𝝏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b="1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1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𝒇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1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𝒋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it-IT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nary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nary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ttangolo 13">
                <a:extLst>
                  <a:ext uri="{FF2B5EF4-FFF2-40B4-BE49-F238E27FC236}">
                    <a16:creationId xmlns:a16="http://schemas.microsoft.com/office/drawing/2014/main" id="{4A712FDD-39F3-40AF-9681-ADE0ECFE7E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343" y="2282017"/>
                <a:ext cx="5789405" cy="12382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sellaDiTesto 3">
                <a:extLst>
                  <a:ext uri="{FF2B5EF4-FFF2-40B4-BE49-F238E27FC236}">
                    <a16:creationId xmlns:a16="http://schemas.microsoft.com/office/drawing/2014/main" id="{C9C4EF2F-06B8-4354-B11A-4EF15EB38002}"/>
                  </a:ext>
                </a:extLst>
              </p:cNvPr>
              <p:cNvSpPr txBox="1"/>
              <p:nvPr/>
            </p:nvSpPr>
            <p:spPr>
              <a:xfrm>
                <a:off x="1436507" y="1685742"/>
                <a:ext cx="5654240" cy="338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sz="1600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/>
                              </a:rPr>
                              <m:t>𝒔</m:t>
                            </m:r>
                          </m:e>
                          <m:e>
                            <m:r>
                              <a:rPr lang="en-US" sz="1600" b="1" i="1" smtClean="0">
                                <a:latin typeface="Cambria Math"/>
                              </a:rPr>
                              <m:t>𝒇</m:t>
                            </m:r>
                          </m:e>
                        </m:d>
                        <m:r>
                          <a:rPr lang="en-US" sz="1600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/>
                                  </a:rPr>
                                  <m:t>𝑚</m:t>
                                </m:r>
                              </m:sub>
                              <m:sup/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𝑖𝑚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  <m:t>𝑖𝑚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𝑖𝑚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/>
                                      </a:rPr>
                                      <m:t>ln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𝑖𝑚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!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e>
                    </m:func>
                    <m:r>
                      <a:rPr lang="it-IT" sz="16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l-GR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it-IT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it-IT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it-IT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68" name="CasellaDiTesto 3">
                <a:extLst>
                  <a:ext uri="{FF2B5EF4-FFF2-40B4-BE49-F238E27FC236}">
                    <a16:creationId xmlns:a16="http://schemas.microsoft.com/office/drawing/2014/main" id="{C9C4EF2F-06B8-4354-B11A-4EF15EB38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507" y="1685742"/>
                <a:ext cx="5654240" cy="338747"/>
              </a:xfrm>
              <a:prstGeom prst="rect">
                <a:avLst/>
              </a:prstGeom>
              <a:blipFill>
                <a:blip r:embed="rId5"/>
                <a:stretch>
                  <a:fillRect t="-110909" b="-1727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31">
            <a:extLst>
              <a:ext uri="{FF2B5EF4-FFF2-40B4-BE49-F238E27FC236}">
                <a16:creationId xmlns:a16="http://schemas.microsoft.com/office/drawing/2014/main" id="{FEC5879E-C67F-4A83-9EF9-40D84B276030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235331"/>
            <a:ext cx="457200" cy="160035"/>
            <a:chOff x="3368" y="1899"/>
            <a:chExt cx="622" cy="332"/>
          </a:xfrm>
        </p:grpSpPr>
        <p:sp>
          <p:nvSpPr>
            <p:cNvPr id="70" name="Line 32">
              <a:extLst>
                <a:ext uri="{FF2B5EF4-FFF2-40B4-BE49-F238E27FC236}">
                  <a16:creationId xmlns:a16="http://schemas.microsoft.com/office/drawing/2014/main" id="{E87CEBEE-140A-4393-9DB9-B20DE12DD6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8" y="1899"/>
              <a:ext cx="622" cy="3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1" name="Line 33">
              <a:extLst>
                <a:ext uri="{FF2B5EF4-FFF2-40B4-BE49-F238E27FC236}">
                  <a16:creationId xmlns:a16="http://schemas.microsoft.com/office/drawing/2014/main" id="{D35AB936-B94E-4E3D-9890-4425A43353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8" y="1899"/>
              <a:ext cx="622" cy="3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ttangolo 13">
                <a:extLst>
                  <a:ext uri="{FF2B5EF4-FFF2-40B4-BE49-F238E27FC236}">
                    <a16:creationId xmlns:a16="http://schemas.microsoft.com/office/drawing/2014/main" id="{1AF0F160-C7EA-4E45-8F74-C35B8863DB89}"/>
                  </a:ext>
                </a:extLst>
              </p:cNvPr>
              <p:cNvSpPr/>
              <p:nvPr/>
            </p:nvSpPr>
            <p:spPr>
              <a:xfrm>
                <a:off x="1704343" y="3571163"/>
                <a:ext cx="5603457" cy="1238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   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+1)</m:t>
                          </m:r>
                        </m:sup>
                      </m:sSup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b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it-IT" b="1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l-GR" b="1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  <m:f>
                                        <m:fPr>
                                          <m:ctrlPr>
                                            <a:rPr lang="it-IT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t-IT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𝝏</m:t>
                                          </m:r>
                                          <m:r>
                                            <a:rPr lang="it-IT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𝑬</m:t>
                                          </m:r>
                                          <m:r>
                                            <a:rPr lang="it-IT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it-IT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𝒇</m:t>
                                          </m:r>
                                          <m:r>
                                            <a:rPr lang="it-IT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it-IT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𝝏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b="1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1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𝒇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1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𝒋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nary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nary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ttangolo 13">
                <a:extLst>
                  <a:ext uri="{FF2B5EF4-FFF2-40B4-BE49-F238E27FC236}">
                    <a16:creationId xmlns:a16="http://schemas.microsoft.com/office/drawing/2014/main" id="{1AF0F160-C7EA-4E45-8F74-C35B8863D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343" y="3571163"/>
                <a:ext cx="5603457" cy="12382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 Box 10">
            <a:extLst>
              <a:ext uri="{FF2B5EF4-FFF2-40B4-BE49-F238E27FC236}">
                <a16:creationId xmlns:a16="http://schemas.microsoft.com/office/drawing/2014/main" id="{1C5A201C-4D0D-4E77-B67A-41EC7E641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604" y="2798103"/>
            <a:ext cx="12069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b="1" dirty="0">
                <a:solidFill>
                  <a:schemeClr val="accent1">
                    <a:lumMod val="75000"/>
                  </a:schemeClr>
                </a:solidFill>
              </a:rPr>
              <a:t>Exact MAP</a:t>
            </a:r>
            <a:endParaRPr lang="nl-NL" altLang="it-IT" dirty="0"/>
          </a:p>
        </p:txBody>
      </p:sp>
      <p:sp>
        <p:nvSpPr>
          <p:cNvPr id="77" name="Text Box 10">
            <a:extLst>
              <a:ext uri="{FF2B5EF4-FFF2-40B4-BE49-F238E27FC236}">
                <a16:creationId xmlns:a16="http://schemas.microsoft.com/office/drawing/2014/main" id="{F885E3B3-9CBB-4955-858E-040F7B54E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504" y="3871704"/>
            <a:ext cx="12069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it-IT" b="1" dirty="0">
                <a:solidFill>
                  <a:schemeClr val="accent1">
                    <a:lumMod val="75000"/>
                  </a:schemeClr>
                </a:solidFill>
              </a:rPr>
              <a:t>One Step Late (OSL)</a:t>
            </a:r>
            <a:endParaRPr lang="nl-NL" altLang="it-IT" dirty="0"/>
          </a:p>
        </p:txBody>
      </p:sp>
      <p:sp>
        <p:nvSpPr>
          <p:cNvPr id="21" name="CasellaDiTesto 6">
            <a:extLst>
              <a:ext uri="{FF2B5EF4-FFF2-40B4-BE49-F238E27FC236}">
                <a16:creationId xmlns:a16="http://schemas.microsoft.com/office/drawing/2014/main" id="{327A8C42-5F6D-4061-89DB-83E67874D319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297050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72" grpId="0"/>
      <p:bldP spid="76" grpId="0"/>
      <p:bldP spid="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6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0" name="Picture 2" descr="Y:\Documenti\INSEGNAMENTO\LezioneMLEM\presentazione\images\modell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46" y="1397000"/>
            <a:ext cx="3668454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sellaDiTesto 14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Modello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lineare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4495800" y="1516492"/>
            <a:ext cx="4419600" cy="34009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it-IT" sz="1600" b="1" dirty="0"/>
              <a:t>g</a:t>
            </a:r>
            <a:r>
              <a:rPr lang="it-IT" sz="1600" dirty="0"/>
              <a:t> è l’insieme di proiezioni angolari (</a:t>
            </a:r>
            <a:r>
              <a:rPr lang="el-GR" sz="1600" dirty="0"/>
              <a:t>θ</a:t>
            </a:r>
            <a:r>
              <a:rPr lang="it-IT" sz="1600" dirty="0"/>
              <a:t>) </a:t>
            </a:r>
            <a:r>
              <a:rPr lang="en-US" sz="1600" dirty="0" err="1"/>
              <a:t>misurate</a:t>
            </a:r>
            <a:r>
              <a:rPr lang="en-US" sz="1600" dirty="0"/>
              <a:t>, </a:t>
            </a:r>
            <a:r>
              <a:rPr lang="en-US" sz="1600" dirty="0" err="1"/>
              <a:t>il</a:t>
            </a:r>
            <a:r>
              <a:rPr lang="en-US" sz="1600" dirty="0"/>
              <a:t> </a:t>
            </a:r>
            <a:r>
              <a:rPr lang="en-US" sz="1600" dirty="0" err="1"/>
              <a:t>sinogramma</a:t>
            </a:r>
            <a:endParaRPr lang="it-IT" sz="1600" dirty="0"/>
          </a:p>
          <a:p>
            <a:pPr marL="285750" indent="-28575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it-IT" sz="1600" b="1" dirty="0"/>
              <a:t>H</a:t>
            </a:r>
            <a:r>
              <a:rPr lang="it-IT" sz="1600" dirty="0"/>
              <a:t> è la matrice di sistema, e descrive l'intero processo di registrazione delle immagini. Ogni elemento di H rappresenta il contributo medio di un pixel dell'oggetto al valore di </a:t>
            </a:r>
            <a:r>
              <a:rPr lang="it-IT" sz="1600" dirty="0" err="1"/>
              <a:t>unbin</a:t>
            </a:r>
            <a:r>
              <a:rPr lang="it-IT" sz="1600" dirty="0"/>
              <a:t> del </a:t>
            </a:r>
            <a:r>
              <a:rPr lang="it-IT" sz="1600" dirty="0" err="1"/>
              <a:t>sinogramma</a:t>
            </a:r>
            <a:r>
              <a:rPr lang="it-IT" sz="1600" dirty="0"/>
              <a:t>. </a:t>
            </a:r>
          </a:p>
          <a:p>
            <a:pPr marL="285750" indent="-285750" algn="just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it-IT" sz="1600" dirty="0"/>
              <a:t>Ogni elemento di </a:t>
            </a:r>
            <a:r>
              <a:rPr lang="it-IT" sz="1600" b="1" dirty="0"/>
              <a:t>f</a:t>
            </a:r>
            <a:r>
              <a:rPr lang="it-IT" sz="1600" dirty="0"/>
              <a:t> rappresenta un pixel /</a:t>
            </a:r>
            <a:r>
              <a:rPr lang="it-IT" sz="1600" dirty="0" err="1"/>
              <a:t>voxel</a:t>
            </a:r>
            <a:r>
              <a:rPr lang="it-IT" sz="1600" dirty="0"/>
              <a:t> dello spazio immagine (indifferentemente una fetta 2D o un volume 3D)</a:t>
            </a:r>
          </a:p>
          <a:p>
            <a:pPr marL="285750" indent="-285750" algn="just">
              <a:spcAft>
                <a:spcPts val="1200"/>
              </a:spcAft>
              <a:buFont typeface="Arial" pitchFamily="34" charset="0"/>
              <a:buChar char="•"/>
            </a:pPr>
            <a:endParaRPr lang="en-US" sz="1500" dirty="0"/>
          </a:p>
        </p:txBody>
      </p:sp>
      <p:sp>
        <p:nvSpPr>
          <p:cNvPr id="23" name="Rettangolo 22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Circular 2">
            <a:extLst>
              <a:ext uri="{FF2B5EF4-FFF2-40B4-BE49-F238E27FC236}">
                <a16:creationId xmlns:a16="http://schemas.microsoft.com/office/drawing/2014/main" id="{4456476B-574C-43AC-96A9-A7889574A720}"/>
              </a:ext>
            </a:extLst>
          </p:cNvPr>
          <p:cNvSpPr/>
          <p:nvPr/>
        </p:nvSpPr>
        <p:spPr>
          <a:xfrm rot="20275580">
            <a:off x="1759079" y="1273801"/>
            <a:ext cx="2166877" cy="1983116"/>
          </a:xfrm>
          <a:prstGeom prst="circularArrow">
            <a:avLst>
              <a:gd name="adj1" fmla="val 9004"/>
              <a:gd name="adj2" fmla="val 904364"/>
              <a:gd name="adj3" fmla="val 21465197"/>
              <a:gd name="adj4" fmla="val 16753894"/>
              <a:gd name="adj5" fmla="val 106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4CC616-DAB5-4AAF-933D-29B9E526B370}"/>
              </a:ext>
            </a:extLst>
          </p:cNvPr>
          <p:cNvSpPr/>
          <p:nvPr/>
        </p:nvSpPr>
        <p:spPr>
          <a:xfrm>
            <a:off x="3352800" y="1160746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>
                <a:solidFill>
                  <a:schemeClr val="accent1">
                    <a:lumMod val="75000"/>
                  </a:schemeClr>
                </a:solidFill>
              </a:rPr>
              <a:t>θ</a:t>
            </a:r>
            <a:endParaRPr lang="it-IT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655E77-2C9E-48A9-8D90-435C66DC3164}"/>
              </a:ext>
            </a:extLst>
          </p:cNvPr>
          <p:cNvCxnSpPr/>
          <p:nvPr/>
        </p:nvCxnSpPr>
        <p:spPr>
          <a:xfrm flipV="1">
            <a:off x="457200" y="1530078"/>
            <a:ext cx="1143000" cy="11750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80636B5-D7F2-478B-9436-1C117CC0DB71}"/>
              </a:ext>
            </a:extLst>
          </p:cNvPr>
          <p:cNvSpPr/>
          <p:nvPr/>
        </p:nvSpPr>
        <p:spPr>
          <a:xfrm>
            <a:off x="700569" y="1846547"/>
            <a:ext cx="276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2">
                <a:extLst>
                  <a:ext uri="{FF2B5EF4-FFF2-40B4-BE49-F238E27FC236}">
                    <a16:creationId xmlns:a16="http://schemas.microsoft.com/office/drawing/2014/main" id="{3A97C213-A4B4-4602-9CB1-E49AEEC00A6E}"/>
                  </a:ext>
                </a:extLst>
              </p:cNvPr>
              <p:cNvSpPr txBox="1"/>
              <p:nvPr/>
            </p:nvSpPr>
            <p:spPr>
              <a:xfrm>
                <a:off x="2315189" y="4798020"/>
                <a:ext cx="1289071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𝒇</m:t>
                      </m:r>
                      <m:r>
                        <a:rPr lang="en-US" b="1" i="1" smtClean="0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𝑯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𝒈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18" name="CasellaDiTesto 2">
                <a:extLst>
                  <a:ext uri="{FF2B5EF4-FFF2-40B4-BE49-F238E27FC236}">
                    <a16:creationId xmlns:a16="http://schemas.microsoft.com/office/drawing/2014/main" id="{3A97C213-A4B4-4602-9CB1-E49AEEC00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189" y="4798020"/>
                <a:ext cx="1289071" cy="37555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7">
                <a:extLst>
                  <a:ext uri="{FF2B5EF4-FFF2-40B4-BE49-F238E27FC236}">
                    <a16:creationId xmlns:a16="http://schemas.microsoft.com/office/drawing/2014/main" id="{70DA1C75-59A7-436A-9CAB-3B4B010722AC}"/>
                  </a:ext>
                </a:extLst>
              </p:cNvPr>
              <p:cNvSpPr txBox="1"/>
              <p:nvPr/>
            </p:nvSpPr>
            <p:spPr>
              <a:xfrm>
                <a:off x="1055000" y="4790853"/>
                <a:ext cx="896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𝒈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𝑯</m:t>
                    </m:r>
                  </m:oMath>
                </a14:m>
                <a:r>
                  <a:rPr lang="en-US" b="1" i="1" dirty="0"/>
                  <a:t>f</a:t>
                </a:r>
              </a:p>
            </p:txBody>
          </p:sp>
        </mc:Choice>
        <mc:Fallback xmlns="">
          <p:sp>
            <p:nvSpPr>
              <p:cNvPr id="19" name="CasellaDiTesto 17">
                <a:extLst>
                  <a:ext uri="{FF2B5EF4-FFF2-40B4-BE49-F238E27FC236}">
                    <a16:creationId xmlns:a16="http://schemas.microsoft.com/office/drawing/2014/main" id="{70DA1C75-59A7-436A-9CAB-3B4B01072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000" y="4790853"/>
                <a:ext cx="896399" cy="369332"/>
              </a:xfrm>
              <a:prstGeom prst="rect">
                <a:avLst/>
              </a:prstGeom>
              <a:blipFill>
                <a:blip r:embed="rId5"/>
                <a:stretch>
                  <a:fillRect t="-10000" r="-5442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9">
            <a:extLst>
              <a:ext uri="{FF2B5EF4-FFF2-40B4-BE49-F238E27FC236}">
                <a16:creationId xmlns:a16="http://schemas.microsoft.com/office/drawing/2014/main" id="{CEEA26E1-2BC9-4952-A8AB-C2862C97A787}"/>
              </a:ext>
            </a:extLst>
          </p:cNvPr>
          <p:cNvSpPr txBox="1"/>
          <p:nvPr/>
        </p:nvSpPr>
        <p:spPr>
          <a:xfrm>
            <a:off x="3945190" y="4847327"/>
            <a:ext cx="434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H è </a:t>
            </a:r>
            <a:r>
              <a:rPr lang="en-US" sz="1600" b="1" dirty="0" err="1">
                <a:solidFill>
                  <a:srgbClr val="C00000"/>
                </a:solidFill>
              </a:rPr>
              <a:t>grandissima</a:t>
            </a:r>
            <a:r>
              <a:rPr lang="en-US" sz="1600" b="1" dirty="0">
                <a:solidFill>
                  <a:srgbClr val="C00000"/>
                </a:solidFill>
              </a:rPr>
              <a:t>, non </a:t>
            </a:r>
            <a:r>
              <a:rPr lang="en-US" sz="1600" b="1" dirty="0" err="1">
                <a:solidFill>
                  <a:srgbClr val="C00000"/>
                </a:solidFill>
              </a:rPr>
              <a:t>quadrata</a:t>
            </a:r>
            <a:r>
              <a:rPr lang="en-US" sz="1600" b="1" dirty="0">
                <a:solidFill>
                  <a:srgbClr val="C00000"/>
                </a:solidFill>
              </a:rPr>
              <a:t> e non </a:t>
            </a:r>
            <a:r>
              <a:rPr lang="en-US" sz="1600" b="1" dirty="0" err="1">
                <a:solidFill>
                  <a:srgbClr val="C00000"/>
                </a:solidFill>
              </a:rPr>
              <a:t>invertibile</a:t>
            </a:r>
            <a:endParaRPr lang="en-US" sz="1600" b="1" dirty="0">
              <a:solidFill>
                <a:srgbClr val="C000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A5273B-B3B2-4846-AFEC-6F4D66D4529F}"/>
              </a:ext>
            </a:extLst>
          </p:cNvPr>
          <p:cNvCxnSpPr>
            <a:cxnSpLocks/>
          </p:cNvCxnSpPr>
          <p:nvPr/>
        </p:nvCxnSpPr>
        <p:spPr>
          <a:xfrm>
            <a:off x="700569" y="4764984"/>
            <a:ext cx="7757631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6">
            <a:extLst>
              <a:ext uri="{FF2B5EF4-FFF2-40B4-BE49-F238E27FC236}">
                <a16:creationId xmlns:a16="http://schemas.microsoft.com/office/drawing/2014/main" id="{0643E035-3F0D-4149-B472-0EAEEF304AAD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356848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AE659A9-0D73-4EA9-AF9F-0BCCD5009A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BBE0E3"/>
              </a:clrFrom>
              <a:clrTo>
                <a:srgbClr val="BBE0E3">
                  <a:alpha val="0"/>
                </a:srgbClr>
              </a:clrTo>
            </a:clrChange>
          </a:blip>
          <a:srcRect t="2876" r="1235" b="1377"/>
          <a:stretch/>
        </p:blipFill>
        <p:spPr>
          <a:xfrm>
            <a:off x="1415164" y="1623446"/>
            <a:ext cx="6585836" cy="3215254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7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Modello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lineare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il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sinogramma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Circular 2">
            <a:extLst>
              <a:ext uri="{FF2B5EF4-FFF2-40B4-BE49-F238E27FC236}">
                <a16:creationId xmlns:a16="http://schemas.microsoft.com/office/drawing/2014/main" id="{4456476B-574C-43AC-96A9-A7889574A720}"/>
              </a:ext>
            </a:extLst>
          </p:cNvPr>
          <p:cNvSpPr/>
          <p:nvPr/>
        </p:nvSpPr>
        <p:spPr>
          <a:xfrm rot="20275580">
            <a:off x="2145543" y="1210485"/>
            <a:ext cx="2166877" cy="1983116"/>
          </a:xfrm>
          <a:prstGeom prst="circularArrow">
            <a:avLst>
              <a:gd name="adj1" fmla="val 9004"/>
              <a:gd name="adj2" fmla="val 904364"/>
              <a:gd name="adj3" fmla="val 21465197"/>
              <a:gd name="adj4" fmla="val 16753894"/>
              <a:gd name="adj5" fmla="val 106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4CC616-DAB5-4AAF-933D-29B9E526B370}"/>
              </a:ext>
            </a:extLst>
          </p:cNvPr>
          <p:cNvSpPr/>
          <p:nvPr/>
        </p:nvSpPr>
        <p:spPr>
          <a:xfrm>
            <a:off x="3739264" y="1097430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>
                <a:solidFill>
                  <a:schemeClr val="accent1">
                    <a:lumMod val="75000"/>
                  </a:schemeClr>
                </a:solidFill>
              </a:rPr>
              <a:t>θ</a:t>
            </a:r>
            <a:endParaRPr lang="it-IT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655E77-2C9E-48A9-8D90-435C66DC3164}"/>
              </a:ext>
            </a:extLst>
          </p:cNvPr>
          <p:cNvCxnSpPr>
            <a:cxnSpLocks/>
          </p:cNvCxnSpPr>
          <p:nvPr/>
        </p:nvCxnSpPr>
        <p:spPr>
          <a:xfrm>
            <a:off x="1684949" y="4470584"/>
            <a:ext cx="154403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80636B5-D7F2-478B-9436-1C117CC0DB71}"/>
              </a:ext>
            </a:extLst>
          </p:cNvPr>
          <p:cNvSpPr/>
          <p:nvPr/>
        </p:nvSpPr>
        <p:spPr>
          <a:xfrm>
            <a:off x="2211962" y="4469368"/>
            <a:ext cx="276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18" name="CasellaDiTesto 6">
            <a:extLst>
              <a:ext uri="{FF2B5EF4-FFF2-40B4-BE49-F238E27FC236}">
                <a16:creationId xmlns:a16="http://schemas.microsoft.com/office/drawing/2014/main" id="{77879556-697B-4D79-94F4-564602FF0D90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390236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8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1000" y="554335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Elementi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di un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algoritmo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</a:rPr>
              <a:t>iterativo</a:t>
            </a:r>
            <a:endParaRPr lang="en-US" sz="3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tangolo 1"/>
          <p:cNvSpPr/>
          <p:nvPr/>
        </p:nvSpPr>
        <p:spPr>
          <a:xfrm>
            <a:off x="936359" y="1333500"/>
            <a:ext cx="7064641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it-IT" sz="1600" dirty="0"/>
              <a:t>Ogni metodo di ricostruzione iterativo si compone necessariamente di due </a:t>
            </a:r>
            <a:r>
              <a:rPr lang="en-US" sz="1600" dirty="0" err="1"/>
              <a:t>elementi</a:t>
            </a:r>
            <a:r>
              <a:rPr lang="en-US" sz="1600" dirty="0"/>
              <a:t> </a:t>
            </a:r>
            <a:r>
              <a:rPr lang="en-US" sz="1600" dirty="0" err="1"/>
              <a:t>fondamentali</a:t>
            </a:r>
            <a:r>
              <a:rPr lang="en-US" sz="1600" dirty="0"/>
              <a:t>:</a:t>
            </a:r>
          </a:p>
          <a:p>
            <a:pPr marL="742950" lvl="1" indent="-28575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it-IT" sz="1600" b="1" dirty="0">
                <a:solidFill>
                  <a:srgbClr val="C00000"/>
                </a:solidFill>
              </a:rPr>
              <a:t>criterio di ottimizzazione</a:t>
            </a:r>
            <a:r>
              <a:rPr lang="it-IT" sz="1600" dirty="0"/>
              <a:t>: e il criterio rispetto al quale e possibile determinare quale immagine deve essere considerata la stima migliore dell'immagine vera;</a:t>
            </a:r>
          </a:p>
          <a:p>
            <a:pPr marL="742950" lvl="1" indent="-28575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it-IT" sz="1600" b="1" dirty="0">
                <a:solidFill>
                  <a:srgbClr val="C00000"/>
                </a:solidFill>
              </a:rPr>
              <a:t>algoritmo di ottimizzazione</a:t>
            </a:r>
            <a:r>
              <a:rPr lang="it-IT" sz="1600" dirty="0"/>
              <a:t>: tecnica computazionale finalizzata a cercare la soluzione richiesta dal criterio di ottimizzazione.</a:t>
            </a:r>
          </a:p>
          <a:p>
            <a:pPr algn="just">
              <a:spcAft>
                <a:spcPts val="1200"/>
              </a:spcAft>
            </a:pPr>
            <a:endParaRPr lang="it-IT" sz="1600" dirty="0"/>
          </a:p>
        </p:txBody>
      </p:sp>
      <p:sp>
        <p:nvSpPr>
          <p:cNvPr id="14" name="Rettangolo 13"/>
          <p:cNvSpPr/>
          <p:nvPr/>
        </p:nvSpPr>
        <p:spPr>
          <a:xfrm>
            <a:off x="1034518" y="4076700"/>
            <a:ext cx="7042682" cy="8617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it-IT" sz="1600" dirty="0"/>
          </a:p>
          <a:p>
            <a:r>
              <a:rPr lang="it-IT" sz="1600" i="1" dirty="0"/>
              <a:t>Il criterio e la strategia di ricostruzione, l'algoritmo la definizione dei singoli passi</a:t>
            </a:r>
          </a:p>
          <a:p>
            <a:r>
              <a:rPr lang="it-IT" sz="1600" i="1" dirty="0"/>
              <a:t>necessari ad implementare tale strategia.</a:t>
            </a:r>
            <a:endParaRPr lang="en-US" sz="1500" i="1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1034518" y="3848100"/>
            <a:ext cx="7042682" cy="4086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Detto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 err="1">
                <a:solidFill>
                  <a:schemeClr val="bg1"/>
                </a:solidFill>
              </a:rPr>
              <a:t>breve</a:t>
            </a:r>
            <a:r>
              <a:rPr lang="en-US" dirty="0">
                <a:solidFill>
                  <a:schemeClr val="bg1"/>
                </a:solidFill>
              </a:rPr>
              <a:t> …</a:t>
            </a:r>
          </a:p>
        </p:txBody>
      </p:sp>
      <p:sp>
        <p:nvSpPr>
          <p:cNvPr id="16" name="CasellaDiTesto 6">
            <a:extLst>
              <a:ext uri="{FF2B5EF4-FFF2-40B4-BE49-F238E27FC236}">
                <a16:creationId xmlns:a16="http://schemas.microsoft.com/office/drawing/2014/main" id="{F6D5E347-31AC-4218-8C5E-95DAAED93CFD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230215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5326347"/>
            <a:ext cx="9144000" cy="38865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/>
          <p:cNvSpPr txBox="1"/>
          <p:nvPr/>
        </p:nvSpPr>
        <p:spPr>
          <a:xfrm>
            <a:off x="3733800" y="5382196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Introduzione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alla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ricostruzione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iterativa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924800" y="5354469"/>
            <a:ext cx="990600" cy="304271"/>
          </a:xfrm>
        </p:spPr>
        <p:txBody>
          <a:bodyPr/>
          <a:lstStyle/>
          <a:p>
            <a:fld id="{74D4523D-50B4-4545-9EFB-B45464487C96}" type="slidenum">
              <a:rPr lang="en-US" sz="1400" smtClean="0">
                <a:solidFill>
                  <a:schemeClr val="tx2">
                    <a:lumMod val="75000"/>
                  </a:schemeClr>
                </a:solidFill>
              </a:rPr>
              <a:t>9</a:t>
            </a:fld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2" name="Picture 2" descr="Y:\Documenti\INSEGNAMENTO\LezioneMLEM\presentazione\images\diagramma_metodi_ricostruzi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4500"/>
            <a:ext cx="6633464" cy="475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tangolo 9"/>
          <p:cNvSpPr/>
          <p:nvPr/>
        </p:nvSpPr>
        <p:spPr>
          <a:xfrm>
            <a:off x="0" y="0"/>
            <a:ext cx="9144000" cy="3428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sellaDiTesto 6">
            <a:extLst>
              <a:ext uri="{FF2B5EF4-FFF2-40B4-BE49-F238E27FC236}">
                <a16:creationId xmlns:a16="http://schemas.microsoft.com/office/drawing/2014/main" id="{AD862958-2897-409A-9C91-E236B65AC433}"/>
              </a:ext>
            </a:extLst>
          </p:cNvPr>
          <p:cNvSpPr txBox="1"/>
          <p:nvPr/>
        </p:nvSpPr>
        <p:spPr>
          <a:xfrm>
            <a:off x="1465868" y="538219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A.A. 2017/2018</a:t>
            </a:r>
          </a:p>
        </p:txBody>
      </p:sp>
      <p:pic>
        <p:nvPicPr>
          <p:cNvPr id="13" name="Immagine 5">
            <a:extLst>
              <a:ext uri="{FF2B5EF4-FFF2-40B4-BE49-F238E27FC236}">
                <a16:creationId xmlns:a16="http://schemas.microsoft.com/office/drawing/2014/main" id="{C74C8A93-A33A-4661-90E9-F5AB8480B2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60198"/>
            <a:ext cx="501118" cy="291303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7F5D2F2C-1B91-4116-9515-8B0CFB8EA099}"/>
              </a:ext>
            </a:extLst>
          </p:cNvPr>
          <p:cNvSpPr/>
          <p:nvPr/>
        </p:nvSpPr>
        <p:spPr>
          <a:xfrm flipH="1">
            <a:off x="7467600" y="2311018"/>
            <a:ext cx="609600" cy="34289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A52593-8D9B-4B60-9EF9-810C181E697B}"/>
              </a:ext>
            </a:extLst>
          </p:cNvPr>
          <p:cNvSpPr/>
          <p:nvPr/>
        </p:nvSpPr>
        <p:spPr>
          <a:xfrm>
            <a:off x="2857500" y="2143379"/>
            <a:ext cx="4457700" cy="678179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9">
            <a:extLst>
              <a:ext uri="{FF2B5EF4-FFF2-40B4-BE49-F238E27FC236}">
                <a16:creationId xmlns:a16="http://schemas.microsoft.com/office/drawing/2014/main" id="{81D95699-8691-4AFA-8E57-D2091727A9E8}"/>
              </a:ext>
            </a:extLst>
          </p:cNvPr>
          <p:cNvSpPr/>
          <p:nvPr/>
        </p:nvSpPr>
        <p:spPr>
          <a:xfrm>
            <a:off x="2819400" y="2217420"/>
            <a:ext cx="1752600" cy="205740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614A9043-B96F-4166-BD92-316449A15A72}"/>
              </a:ext>
            </a:extLst>
          </p:cNvPr>
          <p:cNvSpPr txBox="1"/>
          <p:nvPr/>
        </p:nvSpPr>
        <p:spPr>
          <a:xfrm>
            <a:off x="1384810" y="3888009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Ottimizzazione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vincolata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96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4" grpId="0" animBg="1"/>
      <p:bldP spid="15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2296</TotalTime>
  <Words>4494</Words>
  <Application>Microsoft Office PowerPoint</Application>
  <PresentationFormat>On-screen Show (16:10)</PresentationFormat>
  <Paragraphs>908</Paragraphs>
  <Slides>59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72" baseType="lpstr">
      <vt:lpstr>Arial</vt:lpstr>
      <vt:lpstr>Calibri</vt:lpstr>
      <vt:lpstr>Cambria Math</vt:lpstr>
      <vt:lpstr>CMSS12</vt:lpstr>
      <vt:lpstr>CMSSBX10</vt:lpstr>
      <vt:lpstr>CMSSI12</vt:lpstr>
      <vt:lpstr>Monaco</vt:lpstr>
      <vt:lpstr>Segoe Print</vt:lpstr>
      <vt:lpstr>Times New Roman</vt:lpstr>
      <vt:lpstr>Wingdings</vt:lpstr>
      <vt:lpstr>Tema di Office</vt:lpstr>
      <vt:lpstr>Equation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crossover</dc:creator>
  <cp:lastModifiedBy>MICHELE SCIPIONI</cp:lastModifiedBy>
  <cp:revision>229</cp:revision>
  <dcterms:created xsi:type="dcterms:W3CDTF">2016-10-25T10:35:12Z</dcterms:created>
  <dcterms:modified xsi:type="dcterms:W3CDTF">2017-11-10T18:20:53Z</dcterms:modified>
</cp:coreProperties>
</file>