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61" r:id="rId1"/>
  </p:sldMasterIdLst>
  <p:notesMasterIdLst>
    <p:notesMasterId r:id="rId11"/>
  </p:notesMasterIdLst>
  <p:sldIdLst>
    <p:sldId id="279" r:id="rId2"/>
    <p:sldId id="257" r:id="rId3"/>
    <p:sldId id="280" r:id="rId4"/>
    <p:sldId id="260" r:id="rId5"/>
    <p:sldId id="261" r:id="rId6"/>
    <p:sldId id="283" r:id="rId7"/>
    <p:sldId id="298" r:id="rId8"/>
    <p:sldId id="306" r:id="rId9"/>
    <p:sldId id="305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ucida Sans Unicode" panose="020B060203050402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 autoAdjust="0"/>
    <p:restoredTop sz="94660"/>
  </p:normalViewPr>
  <p:slideViewPr>
    <p:cSldViewPr>
      <p:cViewPr varScale="1">
        <p:scale>
          <a:sx n="69" d="100"/>
          <a:sy n="69" d="100"/>
        </p:scale>
        <p:origin x="9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30549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954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253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37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479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85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 userDrawn="1"/>
        </p:nvSpPr>
        <p:spPr>
          <a:xfrm>
            <a:off x="0" y="2637741"/>
            <a:ext cx="12192000" cy="3453964"/>
          </a:xfrm>
          <a:prstGeom prst="rect">
            <a:avLst/>
          </a:prstGeom>
          <a:blipFill rotWithShape="1">
            <a:blip r:embed="rId2">
              <a:alphaModFix/>
            </a:blip>
            <a:tile tx="0" ty="-63500" sx="79000" sy="79000" flip="none" algn="ctr"/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23206" y="478808"/>
            <a:ext cx="11757599" cy="14750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23206" y="1953821"/>
            <a:ext cx="11757599" cy="590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ctr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ctr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0" y="6091707"/>
            <a:ext cx="12192000" cy="93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2544141"/>
            <a:ext cx="12192000" cy="93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 userDrawn="1"/>
        </p:nvSpPr>
        <p:spPr>
          <a:xfrm>
            <a:off x="0" y="2637741"/>
            <a:ext cx="12192000" cy="345396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 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23201" y="478799"/>
            <a:ext cx="3820765" cy="11654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4172755" y="478800"/>
            <a:ext cx="7808044" cy="5741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23200" y="1644216"/>
            <a:ext cx="3820767" cy="457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3903918" y="-1858961"/>
            <a:ext cx="4396163" cy="117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223200" y="478800"/>
            <a:ext cx="11757599" cy="12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9073982" y="478800"/>
            <a:ext cx="2906817" cy="6222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 rot="5400000">
            <a:off x="7595375" y="1957403"/>
            <a:ext cx="5728816" cy="27716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 rot="5400000">
            <a:off x="1716575" y="-1014575"/>
            <a:ext cx="5728816" cy="87155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9073978" y="6301617"/>
            <a:ext cx="189239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11101589" y="6301617"/>
            <a:ext cx="7439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2987899" y="6336007"/>
            <a:ext cx="59508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3200" y="478800"/>
            <a:ext cx="11757599" cy="1236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56113" y="590118"/>
            <a:ext cx="11517022" cy="101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23200" y="1826557"/>
            <a:ext cx="11757599" cy="4398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223200" y="5400000"/>
            <a:ext cx="11757599" cy="131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3200" y="3276000"/>
            <a:ext cx="11757599" cy="1497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23200" y="4788000"/>
            <a:ext cx="11757599" cy="600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23200" y="478800"/>
            <a:ext cx="11757599" cy="12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3200" y="1828800"/>
            <a:ext cx="5780388" cy="4395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88416" y="1828800"/>
            <a:ext cx="5792383" cy="4395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23200" y="5041117"/>
            <a:ext cx="117575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2"/>
          </p:nvPr>
        </p:nvSpPr>
        <p:spPr>
          <a:xfrm>
            <a:off x="223200" y="478800"/>
            <a:ext cx="11757599" cy="4432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23200" y="5607862"/>
            <a:ext cx="11757599" cy="5986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 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23201" y="478799"/>
            <a:ext cx="3820765" cy="11654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23200" y="1644216"/>
            <a:ext cx="3820767" cy="457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172755" y="478799"/>
            <a:ext cx="7808044" cy="5741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54417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4960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57488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52673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6695" y="1828800"/>
            <a:ext cx="5457600" cy="536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23200" y="2476405"/>
            <a:ext cx="5751094" cy="37480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6523741" y="1828800"/>
            <a:ext cx="5457057" cy="553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6217710" y="2493773"/>
            <a:ext cx="5763089" cy="3730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23200" y="478800"/>
            <a:ext cx="11757599" cy="12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223200" y="478800"/>
            <a:ext cx="11757599" cy="12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23200" y="5399998"/>
            <a:ext cx="11757599" cy="833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223200" y="5399998"/>
            <a:ext cx="5267436" cy="833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23200" y="478800"/>
            <a:ext cx="11757599" cy="48185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54417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4960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57488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52673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5740825" y="5399998"/>
            <a:ext cx="6239974" cy="833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23200" y="478800"/>
            <a:ext cx="11757599" cy="1189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23200" y="1821756"/>
            <a:ext cx="11757599" cy="43961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23200" y="230408"/>
            <a:ext cx="385200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8128800" y="230400"/>
            <a:ext cx="3852000" cy="93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4176000" y="230400"/>
            <a:ext cx="3852000" cy="93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23200" y="6429437"/>
            <a:ext cx="2642974" cy="17826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3206" y="478808"/>
            <a:ext cx="11757599" cy="1475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pt-BR" dirty="0" smtClean="0"/>
              <a:t>PROJETO DE APLICAÇÃO: CIDADON</a:t>
            </a:r>
            <a:endParaRPr lang="pt-BR" dirty="0"/>
          </a:p>
        </p:txBody>
      </p:sp>
      <p:sp>
        <p:nvSpPr>
          <p:cNvPr id="7" name="Shape 1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b="1" i="0" u="none" strike="noStrike" cap="none" dirty="0" smtClean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DISC</a:t>
            </a:r>
            <a:r>
              <a:rPr lang="pt-BR" b="0" i="0" u="none" strike="noStrike" cap="none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.: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GABRIEL FIGUEIREDO BEZERRA, MATEUS DA SILVA COSTA, SALOMÃO MACHADO MAFALDA</a:t>
            </a:r>
            <a:r>
              <a:rPr lang="pt-BR" b="0" i="0" u="none" strike="noStrike" cap="none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	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PROFESSOR</a:t>
            </a:r>
            <a:r>
              <a:rPr lang="pt-BR" b="0" i="0" u="none" strike="noStrike" cap="none" dirty="0" smtClean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: DARICELIO MOREIRA SOARES</a:t>
            </a:r>
            <a:endParaRPr lang="pt-BR" b="0" i="0" u="none" strike="noStrike" cap="none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803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56113" y="590118"/>
            <a:ext cx="11517022" cy="101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ROTEIRO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23200" y="1826557"/>
            <a:ext cx="11757599" cy="43981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dirty="0" smtClean="0"/>
              <a:t>Problema</a:t>
            </a:r>
          </a:p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b="0" i="0" u="none" strike="noStrike" cap="none" dirty="0" smtClean="0">
                <a:solidFill>
                  <a:schemeClr val="dk2"/>
                </a:solidFill>
                <a:sym typeface="Cabin"/>
              </a:rPr>
              <a:t>Missão</a:t>
            </a:r>
          </a:p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dirty="0" smtClean="0"/>
              <a:t>Necessidades do Cliente</a:t>
            </a:r>
          </a:p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b="0" i="0" u="none" strike="noStrike" cap="none" dirty="0" smtClean="0">
                <a:solidFill>
                  <a:schemeClr val="dk2"/>
                </a:solidFill>
                <a:sym typeface="Cabin"/>
              </a:rPr>
              <a:t>Requisitos</a:t>
            </a:r>
          </a:p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dirty="0" smtClean="0"/>
              <a:t>Demonstração do software</a:t>
            </a:r>
            <a:endParaRPr lang="pt-BR" sz="2800" b="0" i="0" u="none" strike="noStrike" cap="none" dirty="0" smtClean="0">
              <a:solidFill>
                <a:schemeClr val="dk2"/>
              </a:solidFill>
              <a:sym typeface="Cabin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2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fld id="{D57F1E4F-1CFF-5643-939E-217C01CDF565}" type="slidenum">
              <a:rPr lang="en-US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/>
              <a:t>3</a:t>
            </a:fld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201" y="1828799"/>
            <a:ext cx="7961031" cy="4507207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É notória dificuldade da administração pública em identificar e resolver problemas estruturais</a:t>
            </a:r>
          </a:p>
          <a:p>
            <a:pPr algn="just"/>
            <a:r>
              <a:rPr lang="pt-BR" sz="2800" dirty="0" smtClean="0"/>
              <a:t>Há dificuldade de comunicação direta entre a população e a prefeitura</a:t>
            </a:r>
          </a:p>
          <a:p>
            <a:pPr marL="140208" indent="0" algn="just">
              <a:buNone/>
            </a:pPr>
            <a:r>
              <a:rPr lang="pt-BR" sz="2800" dirty="0"/>
              <a:t>Como a população pode ajudar no levantamento dos problemas de sua cidade</a:t>
            </a:r>
            <a:r>
              <a:rPr lang="pt-BR" sz="2800" dirty="0" smtClean="0"/>
              <a:t>?</a:t>
            </a:r>
            <a:endParaRPr lang="pt-BR" sz="2800" dirty="0" smtClean="0"/>
          </a:p>
        </p:txBody>
      </p:sp>
      <p:sp>
        <p:nvSpPr>
          <p:cNvPr id="7" name="Retângulo 6"/>
          <p:cNvSpPr/>
          <p:nvPr/>
        </p:nvSpPr>
        <p:spPr>
          <a:xfrm>
            <a:off x="8468568" y="4509120"/>
            <a:ext cx="34042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Fonte: https</a:t>
            </a:r>
            <a:r>
              <a:rPr lang="pt-BR" dirty="0"/>
              <a:t>://i1.wp.com/www.ac24horas.com/wp-content/uploads/2018/02/buraco-1.jpeg?w=719&amp;ssl=1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68" y="2204864"/>
            <a:ext cx="3416807" cy="22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pt-BR" dirty="0" smtClean="0"/>
              <a:t>MISSÃO</a:t>
            </a:r>
            <a:endParaRPr lang="pt-BR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23200" y="1828800"/>
            <a:ext cx="11516400" cy="439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40208" indent="0" algn="just">
              <a:buNone/>
            </a:pPr>
            <a:r>
              <a:rPr lang="pt-BR" sz="2800" dirty="0" smtClean="0"/>
              <a:t>Propiciar </a:t>
            </a:r>
            <a:r>
              <a:rPr lang="pt-BR" sz="2800" dirty="0"/>
              <a:t>aos cidadãos uma plataforma  que permita, após cadastro e autenticação, inserir e consultar problemas em um mapa além de permitir avaliação de problemas já </a:t>
            </a:r>
            <a:r>
              <a:rPr lang="pt-BR" sz="2800" dirty="0" smtClean="0"/>
              <a:t>inseridos.</a:t>
            </a:r>
            <a:endParaRPr lang="pt-BR" sz="2800" dirty="0"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4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400" cy="101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pt-BR" sz="28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NECESSIDADES DO CLIENTE</a:t>
            </a:r>
            <a:endParaRPr lang="pt-BR" sz="28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91344" y="1772817"/>
            <a:ext cx="11737304" cy="45631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ct val="100000"/>
            </a:pPr>
            <a:r>
              <a:rPr lang="pt-BR" sz="2800" dirty="0" smtClean="0"/>
              <a:t>Aplicação mobile</a:t>
            </a:r>
          </a:p>
          <a:p>
            <a:pPr marL="342900" indent="-34290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ct val="100000"/>
            </a:pPr>
            <a:r>
              <a:rPr lang="pt-BR" sz="2800" dirty="0" smtClean="0"/>
              <a:t>Registro de problemas</a:t>
            </a:r>
          </a:p>
          <a:p>
            <a:pPr marL="342900" indent="-34290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ct val="100000"/>
            </a:pPr>
            <a:r>
              <a:rPr lang="pt-BR" sz="2800" dirty="0" smtClean="0"/>
              <a:t>A consulta aos problemas registrados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5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 smtClean="0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6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9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17660"/>
              </p:ext>
            </p:extLst>
          </p:nvPr>
        </p:nvGraphicFramePr>
        <p:xfrm>
          <a:off x="767408" y="2084833"/>
          <a:ext cx="10657184" cy="3771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0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ID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Funcionalidade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Necessidades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Classificação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3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</a:rPr>
                        <a:t>RF1</a:t>
                      </a:r>
                      <a:endParaRPr lang="pt-BR" sz="2000" b="1" i="1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Cadastro de conta de usuário</a:t>
                      </a:r>
                      <a:endParaRPr lang="pt-BR" sz="2000" b="1" i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O cliente deve realizar um cadastro de seus dados para  dar credibilidade as informações geradas</a:t>
                      </a:r>
                      <a:endParaRPr lang="pt-BR" sz="2000" b="1" i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b="1" i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RF2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Edição de conta de usuário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Manter os dados dos cliente atualizados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Essencial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RF3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Exclusão de conta de usuário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Permitir que um usuário exclua seu cadastro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RF4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Autenticar usuário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Para garantir que apenas usuários cadastros possam executar certas funcionalidades 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0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 smtClean="0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7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46678"/>
              </p:ext>
            </p:extLst>
          </p:nvPr>
        </p:nvGraphicFramePr>
        <p:xfrm>
          <a:off x="786007" y="1844485"/>
          <a:ext cx="10657184" cy="4355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0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ID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Funcionalidade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Necessidades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Classificação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RF5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Cadastro de Problema 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 necessário que o usuário esteja autenticado para que seja possível se inserir um problema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RF6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Edição de Problema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Permitir a edição de problemas após sua criação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Essencial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RF7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Exclusão de Problema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Para permitir ao usuário excluir problemas criados por ele e que por ventura não representem a realidade 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RF8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Avaliação Problema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Definir métricas de prioridade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RF9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Denunciar Problema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Para garantir a veracidade dos dados apresentados no sistema 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9021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6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219870" y="1916832"/>
            <a:ext cx="11760931" cy="4059135"/>
          </a:xfrm>
          <a:prstGeom prst="rect">
            <a:avLst/>
          </a:prstGeom>
          <a:solidFill>
            <a:srgbClr val="1D9A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 smtClean="0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8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911424" y="2349121"/>
            <a:ext cx="2160000" cy="2160000"/>
            <a:chOff x="1501275" y="2716204"/>
            <a:chExt cx="2160000" cy="2160000"/>
          </a:xfrm>
        </p:grpSpPr>
        <p:sp>
          <p:nvSpPr>
            <p:cNvPr id="16" name="Lágrima 15"/>
            <p:cNvSpPr/>
            <p:nvPr/>
          </p:nvSpPr>
          <p:spPr>
            <a:xfrm rot="8126470">
              <a:off x="1501275" y="2716204"/>
              <a:ext cx="2160000" cy="2160000"/>
            </a:xfrm>
            <a:prstGeom prst="teardrop">
              <a:avLst>
                <a:gd name="adj" fmla="val 131667"/>
              </a:avLst>
            </a:prstGeom>
            <a:solidFill>
              <a:srgbClr val="1D9A78"/>
            </a:solidFill>
            <a:ln w="149225" cap="flat" cmpd="sng" algn="ctr">
              <a:solidFill>
                <a:srgbClr val="1D9A78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luxograma: Atraso 16"/>
            <p:cNvSpPr/>
            <p:nvPr/>
          </p:nvSpPr>
          <p:spPr>
            <a:xfrm rot="16200000">
              <a:off x="2272623" y="3575278"/>
              <a:ext cx="699264" cy="862371"/>
            </a:xfrm>
            <a:prstGeom prst="flowChartDelay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262254" y="3076204"/>
              <a:ext cx="719998" cy="720000"/>
            </a:xfrm>
            <a:prstGeom prst="ellipse">
              <a:avLst/>
            </a:prstGeom>
            <a:solidFill>
              <a:srgbClr val="E7E6E6"/>
            </a:solidFill>
            <a:ln w="8255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2639616" y="3751093"/>
            <a:ext cx="72728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 err="1" smtClean="0">
                <a:solidFill>
                  <a:schemeClr val="bg1"/>
                </a:solidFill>
              </a:rPr>
              <a:t>CidadOn</a:t>
            </a:r>
            <a:endParaRPr lang="pt-BR" sz="13800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954391" y="6001543"/>
            <a:ext cx="232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elaboração propria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6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3206" y="478808"/>
            <a:ext cx="11757599" cy="1475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pt-BR" dirty="0" smtClean="0"/>
              <a:t>PROJETO DE APLICAÇÃO: CIDADON</a:t>
            </a:r>
            <a:endParaRPr lang="pt-BR" dirty="0"/>
          </a:p>
        </p:txBody>
      </p:sp>
      <p:sp>
        <p:nvSpPr>
          <p:cNvPr id="7" name="Shape 1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b="1" i="0" u="none" strike="noStrike" cap="none" dirty="0" smtClean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DISC</a:t>
            </a:r>
            <a:r>
              <a:rPr lang="pt-BR" b="0" i="0" u="none" strike="noStrike" cap="none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.: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GABRIEL FIGUEIREDO BEZERRA, MATEUS DA SILVA COSTA, SALOMÃO MACHADO MAFALDA</a:t>
            </a:r>
            <a:r>
              <a:rPr lang="pt-BR" b="0" i="0" u="none" strike="noStrike" cap="none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	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PROFESSOR</a:t>
            </a:r>
            <a:r>
              <a:rPr lang="pt-BR" b="0" i="0" u="none" strike="noStrike" cap="none" dirty="0" smtClean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: DARICELIO MOREIRA SOARES</a:t>
            </a:r>
            <a:endParaRPr lang="pt-BR" b="0" i="0" u="none" strike="noStrike" cap="none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615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FAC-SI">
  <a:themeElements>
    <a:clrScheme name="UFAC-S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C4DA2"/>
      </a:accent1>
      <a:accent2>
        <a:srgbClr val="FDB813"/>
      </a:accent2>
      <a:accent3>
        <a:srgbClr val="FFD060"/>
      </a:accent3>
      <a:accent4>
        <a:srgbClr val="969FA7"/>
      </a:accent4>
      <a:accent5>
        <a:srgbClr val="C0C5CA"/>
      </a:accent5>
      <a:accent6>
        <a:srgbClr val="438EF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273</Words>
  <Application>Microsoft Office PowerPoint</Application>
  <PresentationFormat>Widescreen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Times New Roman</vt:lpstr>
      <vt:lpstr>Arial Unicode MS</vt:lpstr>
      <vt:lpstr>Calibri</vt:lpstr>
      <vt:lpstr>Lucida Sans Unicode</vt:lpstr>
      <vt:lpstr>Cabin</vt:lpstr>
      <vt:lpstr>Noto Sans Symbols</vt:lpstr>
      <vt:lpstr>UFAC-SI</vt:lpstr>
      <vt:lpstr>Apresentação do PowerPoint</vt:lpstr>
      <vt:lpstr>ROTEIRO</vt:lpstr>
      <vt:lpstr>PROBLEMA</vt:lpstr>
      <vt:lpstr>MISSÃO</vt:lpstr>
      <vt:lpstr>NECESSIDADES DO CLIENTE</vt:lpstr>
      <vt:lpstr>REQUISITOS FUNCIONAIS</vt:lpstr>
      <vt:lpstr>REQUISITOS FUNCIONAIS</vt:lpstr>
      <vt:lpstr>DEMONSTRAÇÃO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 DIGITAL PARA O CURSO DE S.I.</dc:title>
  <dc:creator>Luiz Paulo Frederico</dc:creator>
  <cp:lastModifiedBy>Mateus da Silva Costa</cp:lastModifiedBy>
  <cp:revision>105</cp:revision>
  <dcterms:modified xsi:type="dcterms:W3CDTF">2019-02-13T01:30:51Z</dcterms:modified>
</cp:coreProperties>
</file>