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 bookmarkIdSeed="2">
  <p:sldMasterIdLst>
    <p:sldMasterId id="2147483661" r:id="rId1"/>
  </p:sldMasterIdLst>
  <p:notesMasterIdLst>
    <p:notesMasterId r:id="rId13"/>
  </p:notesMasterIdLst>
  <p:sldIdLst>
    <p:sldId id="279" r:id="rId2"/>
    <p:sldId id="257" r:id="rId3"/>
    <p:sldId id="280" r:id="rId4"/>
    <p:sldId id="260" r:id="rId5"/>
    <p:sldId id="283" r:id="rId6"/>
    <p:sldId id="298" r:id="rId7"/>
    <p:sldId id="306" r:id="rId8"/>
    <p:sldId id="309" r:id="rId9"/>
    <p:sldId id="310" r:id="rId10"/>
    <p:sldId id="311" r:id="rId11"/>
    <p:sldId id="305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Lucida Sans Unicode" panose="020B0602030504020204" pitchFamily="3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4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0" autoAdjust="0"/>
    <p:restoredTop sz="94660"/>
  </p:normalViewPr>
  <p:slideViewPr>
    <p:cSldViewPr>
      <p:cViewPr varScale="1">
        <p:scale>
          <a:sx n="70" d="100"/>
          <a:sy n="70" d="100"/>
        </p:scale>
        <p:origin x="86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305496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9543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2532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8379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9479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4858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 userDrawn="1"/>
        </p:nvSpPr>
        <p:spPr>
          <a:xfrm>
            <a:off x="0" y="2637741"/>
            <a:ext cx="12192000" cy="3453964"/>
          </a:xfrm>
          <a:prstGeom prst="rect">
            <a:avLst/>
          </a:prstGeom>
          <a:blipFill rotWithShape="1">
            <a:blip r:embed="rId2">
              <a:alphaModFix/>
            </a:blip>
            <a:tile tx="0" ty="-63500" sx="79000" sy="79000" flip="none" algn="ctr"/>
          </a:blip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223206" y="478808"/>
            <a:ext cx="11757599" cy="14750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Cabin"/>
              <a:buNone/>
              <a:defRPr sz="36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223206" y="1953821"/>
            <a:ext cx="11757599" cy="5903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178" marR="0" lvl="1" indent="-12678" algn="ctr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54" marR="0" lvl="2" indent="-12653" algn="ctr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32" marR="0" lvl="3" indent="-12631" algn="ctr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08" marR="0" lvl="4" indent="-12608" algn="ctr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886" marR="0" lvl="5" indent="-12586" algn="ctr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062" marR="0" lvl="6" indent="-12562" algn="ctr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240" marR="0" lvl="7" indent="-12539" algn="ctr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417" marR="0" lvl="8" indent="-12517" algn="ctr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3" name="Shape 23"/>
          <p:cNvSpPr/>
          <p:nvPr/>
        </p:nvSpPr>
        <p:spPr>
          <a:xfrm>
            <a:off x="0" y="6091707"/>
            <a:ext cx="12192000" cy="93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0" y="2544141"/>
            <a:ext cx="12192000" cy="93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 userDrawn="1"/>
        </p:nvSpPr>
        <p:spPr>
          <a:xfrm>
            <a:off x="0" y="2637741"/>
            <a:ext cx="12192000" cy="3453964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 2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223201" y="478799"/>
            <a:ext cx="3820765" cy="11654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accent1"/>
              </a:buClr>
              <a:buFont typeface="Cabin"/>
              <a:buNone/>
              <a:defRPr sz="24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pic" idx="2"/>
          </p:nvPr>
        </p:nvSpPr>
        <p:spPr>
          <a:xfrm>
            <a:off x="4172755" y="478800"/>
            <a:ext cx="7808044" cy="57416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178" marR="0" lvl="1" indent="-1267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54" marR="0" lvl="2" indent="-12653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32" marR="0" lvl="3" indent="-12631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08" marR="0" lvl="4" indent="-1260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886" marR="0" lvl="5" indent="-12586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062" marR="0" lvl="6" indent="-12562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240" marR="0" lvl="7" indent="-12539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417" marR="0" lvl="8" indent="-12517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223200" y="1644216"/>
            <a:ext cx="3820767" cy="4576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178" marR="0" lvl="1" indent="-12678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54" marR="0" lvl="2" indent="-12653" algn="l" rtl="0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32" marR="0" lvl="3" indent="-12631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08" marR="0" lvl="4" indent="-12608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886" marR="0" lvl="5" indent="-12586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062" marR="0" lvl="6" indent="-12562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240" marR="0" lvl="7" indent="-12539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417" marR="0" lvl="8" indent="-12517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9028090" y="6336007"/>
            <a:ext cx="20606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2969206" y="6336007"/>
            <a:ext cx="595585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11191740" y="6336007"/>
            <a:ext cx="78906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‹nº›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 rot="5400000">
            <a:off x="3903918" y="-1858961"/>
            <a:ext cx="4396163" cy="1175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5984" marR="0" lvl="0" indent="-165776" algn="l" rtl="0">
              <a:spcBef>
                <a:spcPts val="4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29968" marR="0" lvl="1" indent="-195627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99956" marR="0" lvl="2" indent="-17250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1938" marR="0" lvl="3" indent="-145165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1920" marR="0" lvl="4" indent="-149547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05" marR="0" lvl="5" indent="-166101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199890" marR="0" lvl="6" indent="-16128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99876" marR="0" lvl="7" indent="-169172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99861" marR="0" lvl="8" indent="-164357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9028090" y="6336007"/>
            <a:ext cx="20606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2969206" y="6336007"/>
            <a:ext cx="595585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11191740" y="6336007"/>
            <a:ext cx="78906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‹nº›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223200" y="478800"/>
            <a:ext cx="11757599" cy="123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56400" y="590400"/>
            <a:ext cx="11516399" cy="10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9073982" y="478800"/>
            <a:ext cx="2906817" cy="6222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 rot="5400000">
            <a:off x="7595375" y="1957403"/>
            <a:ext cx="5728816" cy="27716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 rot="5400000">
            <a:off x="1716575" y="-1014575"/>
            <a:ext cx="5728816" cy="87155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5984" marR="0" lvl="0" indent="-165776" algn="l" rtl="0">
              <a:spcBef>
                <a:spcPts val="4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29968" marR="0" lvl="1" indent="-195627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99956" marR="0" lvl="2" indent="-17250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1938" marR="0" lvl="3" indent="-145165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1920" marR="0" lvl="4" indent="-149547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05" marR="0" lvl="5" indent="-166101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199890" marR="0" lvl="6" indent="-16128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99876" marR="0" lvl="7" indent="-169172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99861" marR="0" lvl="8" indent="-164357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9073978" y="6301617"/>
            <a:ext cx="189239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11101589" y="6301617"/>
            <a:ext cx="7439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‹nº›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2987899" y="6336007"/>
            <a:ext cx="595087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223200" y="478800"/>
            <a:ext cx="11757599" cy="1236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56113" y="590118"/>
            <a:ext cx="11517022" cy="101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23200" y="1826557"/>
            <a:ext cx="11757599" cy="43981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5984" marR="0" lvl="0" indent="-165776" algn="l" rtl="0">
              <a:spcBef>
                <a:spcPts val="4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29968" marR="0" lvl="1" indent="-195627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99956" marR="0" lvl="2" indent="-17250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1938" marR="0" lvl="3" indent="-145165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1920" marR="0" lvl="4" indent="-149547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05" marR="0" lvl="5" indent="-166101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199890" marR="0" lvl="6" indent="-16128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99876" marR="0" lvl="7" indent="-169172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99861" marR="0" lvl="8" indent="-164357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9028090" y="6336007"/>
            <a:ext cx="20606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2969206" y="6336007"/>
            <a:ext cx="595585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11191740" y="6336007"/>
            <a:ext cx="78906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‹nº›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223200" y="5400000"/>
            <a:ext cx="11757599" cy="1310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23200" y="3276000"/>
            <a:ext cx="11757599" cy="14975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Cabin"/>
              <a:buNone/>
              <a:defRPr sz="36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223200" y="4788000"/>
            <a:ext cx="11757599" cy="6005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178" marR="0" lvl="1" indent="-12678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54" marR="0" lvl="2" indent="-12653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32" marR="0" lvl="3" indent="-12631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08" marR="0" lvl="4" indent="-12608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886" marR="0" lvl="5" indent="-12586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062" marR="0" lvl="6" indent="-12562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240" marR="0" lvl="7" indent="-12539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417" marR="0" lvl="8" indent="-12517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23200" y="478800"/>
            <a:ext cx="11757599" cy="123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56400" y="590400"/>
            <a:ext cx="11516399" cy="10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3200" y="1828800"/>
            <a:ext cx="5780388" cy="43956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5984" marR="0" lvl="0" indent="-165776" algn="l" rtl="0">
              <a:spcBef>
                <a:spcPts val="4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29968" marR="0" lvl="1" indent="-195627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99956" marR="0" lvl="2" indent="-17250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1938" marR="0" lvl="3" indent="-145165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1920" marR="0" lvl="4" indent="-149547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05" marR="0" lvl="5" indent="-166101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199890" marR="0" lvl="6" indent="-16128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99876" marR="0" lvl="7" indent="-169172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99861" marR="0" lvl="8" indent="-164357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6188416" y="1828800"/>
            <a:ext cx="5792383" cy="43956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5984" marR="0" lvl="0" indent="-165776" algn="l" rtl="0">
              <a:spcBef>
                <a:spcPts val="4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29968" marR="0" lvl="1" indent="-195627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99956" marR="0" lvl="2" indent="-17250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1938" marR="0" lvl="3" indent="-145165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1920" marR="0" lvl="4" indent="-149547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05" marR="0" lvl="5" indent="-166101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199890" marR="0" lvl="6" indent="-16128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99876" marR="0" lvl="7" indent="-169172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99861" marR="0" lvl="8" indent="-164357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9028090" y="6336007"/>
            <a:ext cx="20606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2969206" y="6336007"/>
            <a:ext cx="595585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11191740" y="6336007"/>
            <a:ext cx="78906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‹nº›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23200" y="5041117"/>
            <a:ext cx="117575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Cabin"/>
              <a:buNone/>
              <a:defRPr sz="24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2"/>
          </p:nvPr>
        </p:nvSpPr>
        <p:spPr>
          <a:xfrm>
            <a:off x="223200" y="478800"/>
            <a:ext cx="11757599" cy="4432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178" marR="0" lvl="1" indent="-1267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54" marR="0" lvl="2" indent="-12653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32" marR="0" lvl="3" indent="-12631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08" marR="0" lvl="4" indent="-1260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886" marR="0" lvl="5" indent="-12586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062" marR="0" lvl="6" indent="-12562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240" marR="0" lvl="7" indent="-12539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417" marR="0" lvl="8" indent="-12517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223200" y="5607862"/>
            <a:ext cx="11757599" cy="5986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178" marR="0" lvl="1" indent="-12678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54" marR="0" lvl="2" indent="-12653" algn="l" rtl="0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32" marR="0" lvl="3" indent="-12631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08" marR="0" lvl="4" indent="-12608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886" marR="0" lvl="5" indent="-12586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062" marR="0" lvl="6" indent="-12562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240" marR="0" lvl="7" indent="-12539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417" marR="0" lvl="8" indent="-12517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9028090" y="6336007"/>
            <a:ext cx="20606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2969206" y="6336007"/>
            <a:ext cx="595585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1191740" y="6336007"/>
            <a:ext cx="78906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‹nº›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 2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223201" y="478799"/>
            <a:ext cx="3820765" cy="11654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accent1"/>
              </a:buClr>
              <a:buFont typeface="Cabin"/>
              <a:buNone/>
              <a:defRPr sz="24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223200" y="1644216"/>
            <a:ext cx="3820767" cy="4576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178" marR="0" lvl="1" indent="-12678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54" marR="0" lvl="2" indent="-12653" algn="l" rtl="0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32" marR="0" lvl="3" indent="-12631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08" marR="0" lvl="4" indent="-12608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886" marR="0" lvl="5" indent="-12586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062" marR="0" lvl="6" indent="-12562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240" marR="0" lvl="7" indent="-12539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417" marR="0" lvl="8" indent="-12517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9028090" y="6336007"/>
            <a:ext cx="20606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2969206" y="6336007"/>
            <a:ext cx="595585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11191740" y="6336007"/>
            <a:ext cx="78906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‹nº›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172755" y="478799"/>
            <a:ext cx="7808044" cy="57416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5984" marR="0" lvl="0" indent="-165776" algn="l" rtl="0">
              <a:spcBef>
                <a:spcPts val="4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29968" marR="0" lvl="1" indent="-195627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99956" marR="0" lvl="2" indent="-17250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1938" marR="0" lvl="3" indent="-145165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1920" marR="0" lvl="4" indent="-149547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05" marR="0" lvl="5" indent="-154417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199890" marR="0" lvl="6" indent="-149601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99876" marR="0" lvl="7" indent="-157488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99861" marR="0" lvl="8" indent="-152673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16695" y="1828800"/>
            <a:ext cx="5457600" cy="5360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178" marR="0" lvl="1" indent="-12678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54" marR="0" lvl="2" indent="-12653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32" marR="0" lvl="3" indent="-12631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08" marR="0" lvl="4" indent="-1260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886" marR="0" lvl="5" indent="-12586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062" marR="0" lvl="6" indent="-12562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240" marR="0" lvl="7" indent="-12539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417" marR="0" lvl="8" indent="-12517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223200" y="2476405"/>
            <a:ext cx="5751094" cy="37480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5984" marR="0" lvl="0" indent="-165776" algn="l" rtl="0">
              <a:spcBef>
                <a:spcPts val="4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29968" marR="0" lvl="1" indent="-195627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99956" marR="0" lvl="2" indent="-17250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1938" marR="0" lvl="3" indent="-145165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1920" marR="0" lvl="4" indent="-149547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05" marR="0" lvl="5" indent="-166101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199890" marR="0" lvl="6" indent="-16128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99876" marR="0" lvl="7" indent="-169172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99861" marR="0" lvl="8" indent="-164357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6523741" y="1828800"/>
            <a:ext cx="5457057" cy="5533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178" marR="0" lvl="1" indent="-12678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54" marR="0" lvl="2" indent="-12653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32" marR="0" lvl="3" indent="-12631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08" marR="0" lvl="4" indent="-1260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886" marR="0" lvl="5" indent="-12586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062" marR="0" lvl="6" indent="-12562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240" marR="0" lvl="7" indent="-12539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417" marR="0" lvl="8" indent="-12517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6217710" y="2493773"/>
            <a:ext cx="5763089" cy="37306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5984" marR="0" lvl="0" indent="-165776" algn="l" rtl="0">
              <a:spcBef>
                <a:spcPts val="4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29968" marR="0" lvl="1" indent="-195627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99956" marR="0" lvl="2" indent="-17250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1938" marR="0" lvl="3" indent="-145165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1920" marR="0" lvl="4" indent="-149547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05" marR="0" lvl="5" indent="-166101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199890" marR="0" lvl="6" indent="-16128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99876" marR="0" lvl="7" indent="-169172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99861" marR="0" lvl="8" indent="-164357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9028090" y="6336007"/>
            <a:ext cx="20606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2969206" y="6336007"/>
            <a:ext cx="595585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1191740" y="6336007"/>
            <a:ext cx="78906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‹nº›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23200" y="478800"/>
            <a:ext cx="11757599" cy="123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56400" y="590400"/>
            <a:ext cx="11516399" cy="10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9028090" y="6336007"/>
            <a:ext cx="20606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2969206" y="6336007"/>
            <a:ext cx="595585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11191740" y="6336007"/>
            <a:ext cx="78906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‹nº›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223200" y="478800"/>
            <a:ext cx="11757599" cy="123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56400" y="590400"/>
            <a:ext cx="11516399" cy="10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223200" y="5399998"/>
            <a:ext cx="11757599" cy="833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223200" y="5399998"/>
            <a:ext cx="5267436" cy="833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223200" y="478800"/>
            <a:ext cx="11757599" cy="48185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5984" marR="0" lvl="0" indent="-165776" algn="l" rtl="0">
              <a:spcBef>
                <a:spcPts val="4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29968" marR="0" lvl="1" indent="-195627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99956" marR="0" lvl="2" indent="-17250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1938" marR="0" lvl="3" indent="-145165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1920" marR="0" lvl="4" indent="-149547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05" marR="0" lvl="5" indent="-154417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199890" marR="0" lvl="6" indent="-149601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99876" marR="0" lvl="7" indent="-157488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99861" marR="0" lvl="8" indent="-152673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5740825" y="5399998"/>
            <a:ext cx="6239974" cy="833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178" marR="0" lvl="1" indent="-12678" algn="l" rtl="0">
              <a:spcBef>
                <a:spcPts val="2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354" marR="0" lvl="2" indent="-12653" algn="l" rtl="0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532" marR="0" lvl="3" indent="-12631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708" marR="0" lvl="4" indent="-12608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5886" marR="0" lvl="5" indent="-12586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062" marR="0" lvl="6" indent="-12562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240" marR="0" lvl="7" indent="-12539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417" marR="0" lvl="8" indent="-12517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9028090" y="6336007"/>
            <a:ext cx="20606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2969206" y="6336007"/>
            <a:ext cx="595585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11191740" y="6336007"/>
            <a:ext cx="78906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‹nº›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223200" y="478800"/>
            <a:ext cx="11757599" cy="11895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223200" y="1821756"/>
            <a:ext cx="11757599" cy="43961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5984" marR="0" lvl="0" indent="-165776" algn="l" rtl="0">
              <a:spcBef>
                <a:spcPts val="4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29968" marR="0" lvl="1" indent="-195627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99956" marR="0" lvl="2" indent="-17250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1938" marR="0" lvl="3" indent="-145165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1920" marR="0" lvl="4" indent="-149547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05" marR="0" lvl="5" indent="-166101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199890" marR="0" lvl="6" indent="-16128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99876" marR="0" lvl="7" indent="-169172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99861" marR="0" lvl="8" indent="-164357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9028090" y="6336007"/>
            <a:ext cx="20606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2969206" y="6336007"/>
            <a:ext cx="595585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1191740" y="6336007"/>
            <a:ext cx="78906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‹nº›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223200" y="230408"/>
            <a:ext cx="385200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8128800" y="230400"/>
            <a:ext cx="3852000" cy="93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4176000" y="230400"/>
            <a:ext cx="3852000" cy="935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23200" y="6429437"/>
            <a:ext cx="2642974" cy="17826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23206" y="478808"/>
            <a:ext cx="11757599" cy="14750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bin"/>
              <a:buNone/>
              <a:defRPr sz="36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pt-BR" dirty="0" smtClean="0"/>
              <a:t>PROJETO DE APLICAÇÃO: CIDADON</a:t>
            </a:r>
            <a:endParaRPr lang="pt-BR" dirty="0"/>
          </a:p>
        </p:txBody>
      </p:sp>
      <p:sp>
        <p:nvSpPr>
          <p:cNvPr id="7" name="Shape 1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pt-BR" b="1" i="0" u="none" strike="noStrike" cap="none" dirty="0" smtClean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  <a:sym typeface="Cabin"/>
              </a:rPr>
              <a:t>DISC</a:t>
            </a:r>
            <a:r>
              <a:rPr lang="pt-BR" b="0" i="0" u="none" strike="noStrike" cap="none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  <a:sym typeface="Cabin"/>
              </a:rPr>
              <a:t>.: </a:t>
            </a: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GABRIEL FIGUEIREDO BEZERRA</a:t>
            </a: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, GELIO, </a:t>
            </a: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MATEUS DA SILVA COSTA, SALOMÃO MACHADO MAFALDA</a:t>
            </a:r>
            <a:r>
              <a:rPr lang="pt-BR" b="0" i="0" u="none" strike="noStrike" cap="none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  <a:sym typeface="Cabin"/>
              </a:rPr>
              <a:t>	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pt-B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PROFESSOR</a:t>
            </a:r>
            <a:r>
              <a:rPr lang="pt-BR" b="0" i="0" u="none" strike="noStrike" cap="none" dirty="0" smtClean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  <a:sym typeface="Cabin"/>
              </a:rPr>
              <a:t>: DARICELIO MOREIRA SOARES</a:t>
            </a:r>
            <a:endParaRPr lang="pt-BR" b="0" i="0" u="none" strike="noStrike" cap="none" dirty="0">
              <a:solidFill>
                <a:schemeClr val="dk2"/>
              </a:solidFill>
              <a:latin typeface="Calibri" panose="020F0502020204030204" pitchFamily="34" charset="0"/>
              <a:cs typeface="Calibri" panose="020F0502020204030204" pitchFamily="34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8034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3199" y="1828800"/>
            <a:ext cx="11757601" cy="4395608"/>
          </a:xfrm>
        </p:spPr>
        <p:txBody>
          <a:bodyPr/>
          <a:lstStyle/>
          <a:p>
            <a:pPr marL="140208" indent="0">
              <a:buNone/>
            </a:pP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 smtClean="0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10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764964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23206" y="478808"/>
            <a:ext cx="11757599" cy="14750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bin"/>
              <a:buNone/>
              <a:defRPr sz="36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pt-BR" dirty="0" smtClean="0"/>
              <a:t>PROJETO DE APLICAÇÃO: CIDADON</a:t>
            </a:r>
            <a:endParaRPr lang="pt-BR" dirty="0"/>
          </a:p>
        </p:txBody>
      </p:sp>
      <p:sp>
        <p:nvSpPr>
          <p:cNvPr id="7" name="Shape 1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pt-BR" b="1" i="0" u="none" strike="noStrike" cap="none" dirty="0" smtClean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  <a:sym typeface="Cabin"/>
              </a:rPr>
              <a:t>DISC</a:t>
            </a:r>
            <a:r>
              <a:rPr lang="pt-BR" b="0" i="0" u="none" strike="noStrike" cap="none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  <a:sym typeface="Cabin"/>
              </a:rPr>
              <a:t>.: </a:t>
            </a: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GABRIEL FIGUEIREDO BEZERRA, MATEUS DA SILVA COSTA, SALOMÃO MACHADO MAFALDA</a:t>
            </a:r>
            <a:r>
              <a:rPr lang="pt-BR" b="0" i="0" u="none" strike="noStrike" cap="none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  <a:sym typeface="Cabin"/>
              </a:rPr>
              <a:t>	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pt-B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PROFESSOR</a:t>
            </a:r>
            <a:r>
              <a:rPr lang="pt-BR" b="0" i="0" u="none" strike="noStrike" cap="none" dirty="0" smtClean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  <a:sym typeface="Cabin"/>
              </a:rPr>
              <a:t>: DARICELIO MOREIRA SOARES</a:t>
            </a:r>
            <a:endParaRPr lang="pt-BR" b="0" i="0" u="none" strike="noStrike" cap="none" dirty="0">
              <a:solidFill>
                <a:schemeClr val="dk2"/>
              </a:solidFill>
              <a:latin typeface="Calibri" panose="020F0502020204030204" pitchFamily="34" charset="0"/>
              <a:cs typeface="Calibri" panose="020F0502020204030204" pitchFamily="34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6156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56113" y="590118"/>
            <a:ext cx="11517022" cy="1013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pt-BR"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ROTEIRO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223200" y="1826557"/>
            <a:ext cx="11757599" cy="43981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05984" marR="0" lvl="0" indent="-305984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lang="pt-BR" sz="2800" dirty="0" smtClean="0"/>
              <a:t>Problema</a:t>
            </a:r>
          </a:p>
          <a:p>
            <a:pPr marL="305984" marR="0" lvl="0" indent="-305984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lang="pt-BR" sz="2800" b="0" i="0" u="none" strike="noStrike" cap="none" dirty="0" smtClean="0">
                <a:solidFill>
                  <a:schemeClr val="dk2"/>
                </a:solidFill>
                <a:sym typeface="Cabin"/>
              </a:rPr>
              <a:t>Missão</a:t>
            </a:r>
          </a:p>
          <a:p>
            <a:pPr marL="305984" marR="0" lvl="0" indent="-305984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lang="pt-BR" sz="2800" dirty="0" smtClean="0"/>
              <a:t>Panorama atual do projeto</a:t>
            </a:r>
          </a:p>
          <a:p>
            <a:pPr marL="305984" marR="0" lvl="0" indent="-305984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lang="pt-BR" sz="2800" dirty="0" smtClean="0"/>
              <a:t>Trabalhos futuros</a:t>
            </a:r>
          </a:p>
          <a:p>
            <a:pPr marL="305984" marR="0" lvl="0" indent="-305984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lang="pt-BR" sz="2800" dirty="0" smtClean="0"/>
              <a:t>Cronograma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11191740" y="6336007"/>
            <a:ext cx="78906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2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         </a:t>
            </a:r>
            <a:fld id="{D57F1E4F-1CFF-5643-939E-217C01CDF565}" type="slidenum">
              <a:rPr lang="en-US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pPr/>
              <a:t>3</a:t>
            </a:fld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201" y="1828799"/>
            <a:ext cx="7961031" cy="4507207"/>
          </a:xfrm>
        </p:spPr>
        <p:txBody>
          <a:bodyPr>
            <a:noAutofit/>
          </a:bodyPr>
          <a:lstStyle/>
          <a:p>
            <a:pPr algn="just"/>
            <a:r>
              <a:rPr lang="pt-BR" sz="2800" dirty="0" smtClean="0"/>
              <a:t>É notória dificuldade da administração pública em identificar e resolver problemas estruturais</a:t>
            </a:r>
          </a:p>
          <a:p>
            <a:pPr algn="just"/>
            <a:r>
              <a:rPr lang="pt-BR" sz="2800" dirty="0" smtClean="0"/>
              <a:t>Há dificuldade de comunicação direta entre a população e a prefeitura</a:t>
            </a:r>
          </a:p>
          <a:p>
            <a:pPr marL="140208" indent="0" algn="just">
              <a:buNone/>
            </a:pPr>
            <a:r>
              <a:rPr lang="pt-BR" sz="2800" dirty="0"/>
              <a:t>Como a população pode ajudar no levantamento dos problemas de sua cidade</a:t>
            </a:r>
            <a:r>
              <a:rPr lang="pt-BR" sz="2800" dirty="0" smtClean="0"/>
              <a:t>?</a:t>
            </a:r>
          </a:p>
        </p:txBody>
      </p:sp>
      <p:sp>
        <p:nvSpPr>
          <p:cNvPr id="7" name="Retângulo 6"/>
          <p:cNvSpPr/>
          <p:nvPr/>
        </p:nvSpPr>
        <p:spPr>
          <a:xfrm>
            <a:off x="8468568" y="4509120"/>
            <a:ext cx="34042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Fonte: https</a:t>
            </a:r>
            <a:r>
              <a:rPr lang="pt-BR" dirty="0"/>
              <a:t>://i1.wp.com/www.ac24horas.com/wp-content/uploads/2018/02/buraco-1.jpeg?w=719&amp;ssl=1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568" y="2204864"/>
            <a:ext cx="3416807" cy="221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3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56400" y="590400"/>
            <a:ext cx="11516399" cy="101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pt-BR" dirty="0" smtClean="0"/>
              <a:t>MISSÃO</a:t>
            </a:r>
            <a:endParaRPr lang="pt-BR" dirty="0"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223200" y="1828800"/>
            <a:ext cx="11516400" cy="4395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40208" indent="0" algn="just">
              <a:buNone/>
            </a:pPr>
            <a:r>
              <a:rPr lang="pt-BR" sz="2800" dirty="0" smtClean="0"/>
              <a:t>Propiciar </a:t>
            </a:r>
            <a:r>
              <a:rPr lang="pt-BR" sz="2800" dirty="0"/>
              <a:t>aos cidadãos uma plataforma  que permita, após cadastro e autenticação, inserir e consultar problemas em um mapa além de permitir avaliação de problemas já </a:t>
            </a:r>
            <a:r>
              <a:rPr lang="pt-BR" sz="2800" dirty="0" smtClean="0"/>
              <a:t>inseridos.</a:t>
            </a:r>
            <a:endParaRPr lang="pt-BR" sz="2800" dirty="0"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11191740" y="6336007"/>
            <a:ext cx="78906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4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PANORAMA ATUAL DO PROJETO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 smtClean="0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5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9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917660"/>
              </p:ext>
            </p:extLst>
          </p:nvPr>
        </p:nvGraphicFramePr>
        <p:xfrm>
          <a:off x="767408" y="2084833"/>
          <a:ext cx="10657184" cy="37719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5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9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0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66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ID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Funcionalidade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Necessidades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Classificação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33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pt-BR" sz="2000">
                          <a:effectLst/>
                        </a:rPr>
                        <a:t>RF1</a:t>
                      </a:r>
                      <a:endParaRPr lang="pt-BR" sz="2000" b="1" i="1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Cadastro de conta de usuário</a:t>
                      </a:r>
                      <a:endParaRPr lang="pt-BR" sz="2000" b="1" i="1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O cliente deve realizar um cadastro de seus dados para  dar credibilidade as informações geradas</a:t>
                      </a:r>
                      <a:endParaRPr lang="pt-BR" sz="2000" b="1" i="1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Essencial</a:t>
                      </a:r>
                      <a:endParaRPr lang="pt-BR" sz="2000" b="1" i="1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7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RF2</a:t>
                      </a:r>
                      <a:endParaRPr lang="pt-BR" sz="20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Edição de conta de usuário</a:t>
                      </a:r>
                      <a:endParaRPr lang="pt-BR" sz="20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Manter os dados dos cliente atualizados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Arial Unicode MS"/>
                        <a:ea typeface="Arial Unicode MS"/>
                        <a:cs typeface="Arial Unicode MS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Essencial</a:t>
                      </a:r>
                      <a:endParaRPr lang="pt-BR" sz="20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99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RF3</a:t>
                      </a:r>
                      <a:endParaRPr lang="pt-BR" sz="20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Exclusão de conta de usuário</a:t>
                      </a:r>
                      <a:endParaRPr lang="pt-BR" sz="20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Permitir que um usuário exclua seu cadastro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Essencial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17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RF4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Autenticar usuário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Para garantir que apenas usuários cadastros possam executar certas funcionalidades </a:t>
                      </a:r>
                      <a:endParaRPr lang="pt-BR" sz="20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Essencial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00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PANORAMA ATUAL DO PROJETO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 smtClean="0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6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376631"/>
              </p:ext>
            </p:extLst>
          </p:nvPr>
        </p:nvGraphicFramePr>
        <p:xfrm>
          <a:off x="786007" y="1844485"/>
          <a:ext cx="10657184" cy="37338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5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9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0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66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ID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Funcionalidade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Necessidades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Classificação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</a:rPr>
                        <a:t>RF5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Cadastro de Problema 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E necessário que o usuário esteja autenticado para que seja possível se inserir um problema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Arial Unicode MS"/>
                        <a:ea typeface="Arial Unicode MS"/>
                        <a:cs typeface="Arial Unicode MS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Essencial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7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</a:rPr>
                        <a:t>RF6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Edição de Problema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Permitir a edição de problemas após sua criação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Arial Unicode MS"/>
                        <a:ea typeface="Arial Unicode MS"/>
                        <a:cs typeface="Arial Unicode MS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Essencial</a:t>
                      </a:r>
                      <a:endParaRPr lang="pt-BR" sz="20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99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</a:rPr>
                        <a:t>RF7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Exclusão de Problema</a:t>
                      </a:r>
                      <a:endParaRPr lang="pt-BR" sz="20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Para permitir ao usuário excluir problemas criados por ele e que por ventura não representem a realidade 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Arial Unicode MS"/>
                        <a:ea typeface="Arial Unicode MS"/>
                        <a:cs typeface="Arial Unicode MS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Essencial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17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</a:rPr>
                        <a:t>RF8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Avaliação Problema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Definir métricas de prioridade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Arial Unicode MS"/>
                        <a:ea typeface="Arial Unicode MS"/>
                        <a:cs typeface="Arial Unicode MS"/>
                      </a:endParaRPr>
                    </a:p>
                  </a:txBody>
                  <a:tcPr marL="39684" marR="5494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Essencial</a:t>
                      </a:r>
                      <a:endParaRPr lang="pt-BR" sz="20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Lucida Sans Unicode" panose="020B0602030504020204" pitchFamily="34" charset="0"/>
                      </a:endParaRPr>
                    </a:p>
                  </a:txBody>
                  <a:tcPr marL="39684" marR="54947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62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PANORAMA ATUAL DO PROJETO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 smtClean="0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7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"/>
          <a:stretch/>
        </p:blipFill>
        <p:spPr>
          <a:xfrm>
            <a:off x="303601" y="1813927"/>
            <a:ext cx="2564787" cy="441599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6"/>
          <a:stretch/>
        </p:blipFill>
        <p:spPr>
          <a:xfrm>
            <a:off x="3308056" y="1813929"/>
            <a:ext cx="2580944" cy="441599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9"/>
          <a:stretch/>
        </p:blipFill>
        <p:spPr>
          <a:xfrm>
            <a:off x="6328668" y="1813928"/>
            <a:ext cx="2578343" cy="441599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7"/>
          <a:stretch/>
        </p:blipFill>
        <p:spPr>
          <a:xfrm>
            <a:off x="9346679" y="1813926"/>
            <a:ext cx="2582565" cy="441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9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PANORAMA ATUAL DO PROJETO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 Problemas</a:t>
            </a:r>
          </a:p>
          <a:p>
            <a:pPr lvl="1"/>
            <a:r>
              <a:rPr lang="pt-BR" dirty="0" smtClean="0"/>
              <a:t> Recursos disponíveis para desenvolvimento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pt-BR" dirty="0" smtClean="0"/>
              <a:t> Dificuldades</a:t>
            </a:r>
          </a:p>
          <a:p>
            <a:pPr lvl="1"/>
            <a:r>
              <a:rPr lang="pt-BR" dirty="0" smtClean="0"/>
              <a:t> Aprender a tecnologia e desenvolver o projeto no tempo disponível</a:t>
            </a:r>
          </a:p>
          <a:p>
            <a:pPr lvl="1"/>
            <a:r>
              <a:rPr lang="pt-BR" dirty="0" smtClean="0"/>
              <a:t> Organização da equipe e divisão de tarefas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 smtClean="0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8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648681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3199" y="1828800"/>
            <a:ext cx="11757601" cy="4395608"/>
          </a:xfrm>
        </p:spPr>
        <p:txBody>
          <a:bodyPr/>
          <a:lstStyle/>
          <a:p>
            <a:r>
              <a:rPr lang="pt-BR" dirty="0" smtClean="0"/>
              <a:t> </a:t>
            </a:r>
            <a:r>
              <a:rPr lang="pt-BR" dirty="0"/>
              <a:t>Aperfeiçoamento </a:t>
            </a:r>
            <a:r>
              <a:rPr lang="pt-BR" dirty="0" smtClean="0"/>
              <a:t>do front-</a:t>
            </a:r>
            <a:r>
              <a:rPr lang="pt-BR" dirty="0" err="1" smtClean="0"/>
              <a:t>end</a:t>
            </a:r>
            <a:endParaRPr lang="pt-BR" dirty="0" smtClean="0"/>
          </a:p>
          <a:p>
            <a:r>
              <a:rPr lang="pt-BR" dirty="0" smtClean="0"/>
              <a:t> </a:t>
            </a:r>
            <a:r>
              <a:rPr lang="pt-BR" dirty="0" err="1" smtClean="0"/>
              <a:t>Refatoração</a:t>
            </a:r>
            <a:r>
              <a:rPr lang="pt-BR" dirty="0" smtClean="0"/>
              <a:t> dos métodos de interação entre o front-</a:t>
            </a:r>
            <a:r>
              <a:rPr lang="pt-BR" dirty="0" err="1" smtClean="0"/>
              <a:t>end</a:t>
            </a:r>
            <a:r>
              <a:rPr lang="pt-BR" dirty="0" smtClean="0"/>
              <a:t> e o </a:t>
            </a:r>
            <a:r>
              <a:rPr lang="pt-BR" dirty="0" err="1" smtClean="0"/>
              <a:t>back-end</a:t>
            </a:r>
            <a:endParaRPr lang="pt-BR" dirty="0" smtClean="0"/>
          </a:p>
          <a:p>
            <a:r>
              <a:rPr lang="pt-BR" dirty="0" smtClean="0"/>
              <a:t> Autenticação e validação de campos</a:t>
            </a:r>
          </a:p>
          <a:p>
            <a:r>
              <a:rPr lang="pt-BR" dirty="0"/>
              <a:t> </a:t>
            </a:r>
            <a:r>
              <a:rPr lang="pt-BR" dirty="0" smtClean="0"/>
              <a:t>Realização de testes</a:t>
            </a:r>
          </a:p>
          <a:p>
            <a:r>
              <a:rPr lang="pt-BR" dirty="0"/>
              <a:t> </a:t>
            </a:r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400" b="1" i="0" u="none" strike="noStrike" cap="none" smtClean="0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9</a:t>
            </a:fld>
            <a:endParaRPr lang="pt-BR" sz="1400" b="1" i="0" u="none" strike="noStrike" cap="none"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190729804"/>
      </p:ext>
    </p:extLst>
  </p:cSld>
  <p:clrMapOvr>
    <a:masterClrMapping/>
  </p:clrMapOvr>
</p:sld>
</file>

<file path=ppt/theme/theme1.xml><?xml version="1.0" encoding="utf-8"?>
<a:theme xmlns:a="http://schemas.openxmlformats.org/drawingml/2006/main" name="UFAC-SI">
  <a:themeElements>
    <a:clrScheme name="UFAC-SI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0C4DA2"/>
      </a:accent1>
      <a:accent2>
        <a:srgbClr val="FDB813"/>
      </a:accent2>
      <a:accent3>
        <a:srgbClr val="FFD060"/>
      </a:accent3>
      <a:accent4>
        <a:srgbClr val="969FA7"/>
      </a:accent4>
      <a:accent5>
        <a:srgbClr val="C0C5CA"/>
      </a:accent5>
      <a:accent6>
        <a:srgbClr val="438EF1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</TotalTime>
  <Words>316</Words>
  <Application>Microsoft Office PowerPoint</Application>
  <PresentationFormat>Widescreen</PresentationFormat>
  <Paragraphs>88</Paragraphs>
  <Slides>11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Arial</vt:lpstr>
      <vt:lpstr>Times New Roman</vt:lpstr>
      <vt:lpstr>Arial Unicode MS</vt:lpstr>
      <vt:lpstr>Calibri</vt:lpstr>
      <vt:lpstr>Lucida Sans Unicode</vt:lpstr>
      <vt:lpstr>Noto Sans Symbols</vt:lpstr>
      <vt:lpstr>Cabin</vt:lpstr>
      <vt:lpstr>UFAC-SI</vt:lpstr>
      <vt:lpstr>Apresentação do PowerPoint</vt:lpstr>
      <vt:lpstr>ROTEIRO</vt:lpstr>
      <vt:lpstr>PROBLEMA</vt:lpstr>
      <vt:lpstr>MISSÃO</vt:lpstr>
      <vt:lpstr>PANORAMA ATUAL DO PROJETO</vt:lpstr>
      <vt:lpstr>PANORAMA ATUAL DO PROJETO</vt:lpstr>
      <vt:lpstr>PANORAMA ATUAL DO PROJETO</vt:lpstr>
      <vt:lpstr>PANORAMA ATUAL DO PROJETO</vt:lpstr>
      <vt:lpstr>TRABALHOS FUTUROS</vt:lpstr>
      <vt:lpstr>CRONOGRAMA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BIBLIOTECA DIGITAL PARA O CURSO DE S.I.</dc:title>
  <dc:creator>Luiz Paulo Frederico</dc:creator>
  <cp:lastModifiedBy>Mateus da Silva Costa</cp:lastModifiedBy>
  <cp:revision>113</cp:revision>
  <dcterms:modified xsi:type="dcterms:W3CDTF">2019-04-23T20:07:53Z</dcterms:modified>
</cp:coreProperties>
</file>