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8" r:id="rId2"/>
    <p:sldId id="267" r:id="rId3"/>
    <p:sldId id="266" r:id="rId4"/>
    <p:sldId id="265" r:id="rId5"/>
    <p:sldId id="268" r:id="rId6"/>
    <p:sldId id="269" r:id="rId7"/>
    <p:sldId id="270" r:id="rId8"/>
    <p:sldId id="271" r:id="rId9"/>
    <p:sldId id="286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A57"/>
    <a:srgbClr val="0C4DA1"/>
    <a:srgbClr val="4D4D4D"/>
    <a:srgbClr val="F0B540"/>
    <a:srgbClr val="0B4CA1"/>
    <a:srgbClr val="F44336"/>
    <a:srgbClr val="2196F3"/>
    <a:srgbClr val="660033"/>
    <a:srgbClr val="9900CC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4" y="47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89B93-C379-4CA8-A6EB-44140896BF43}" type="datetimeFigureOut">
              <a:rPr lang="pt-BR" smtClean="0"/>
              <a:t>14/07/2019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BFD2F-B8F6-49AA-A9ED-C33B63C73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86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rgbClr val="3A4A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40983" y="2200560"/>
            <a:ext cx="9788377" cy="2880345"/>
          </a:xfrm>
        </p:spPr>
        <p:txBody>
          <a:bodyPr>
            <a:noAutofit/>
          </a:bodyPr>
          <a:lstStyle>
            <a:lvl1pPr marL="0" indent="0">
              <a:buNone/>
              <a:defRPr sz="6600" baseline="0">
                <a:solidFill>
                  <a:schemeClr val="bg2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5400">
                <a:solidFill>
                  <a:schemeClr val="bg2"/>
                </a:solidFill>
              </a:defRPr>
            </a:lvl3pPr>
            <a:lvl4pPr>
              <a:defRPr sz="4800">
                <a:solidFill>
                  <a:schemeClr val="bg2"/>
                </a:solidFill>
              </a:defRPr>
            </a:lvl4pPr>
            <a:lvl5pPr>
              <a:defRPr sz="48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 dirty="0" smtClean="0"/>
              <a:t>Titulo do slide</a:t>
            </a:r>
            <a:endParaRPr lang="pt-BR" dirty="0"/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0" y="438958"/>
            <a:ext cx="12192000" cy="1668572"/>
          </a:xfrm>
          <a:prstGeom prst="rect">
            <a:avLst/>
          </a:prstGeom>
          <a:solidFill>
            <a:schemeClr val="bg2"/>
          </a:solidFill>
          <a:ln>
            <a:solidFill>
              <a:srgbClr val="2D297E"/>
            </a:solidFill>
          </a:ln>
          <a:effectLst/>
        </p:spPr>
        <p:txBody>
          <a:bodyPr wrap="square" rtlCol="0">
            <a:spAutoFit/>
          </a:bodyPr>
          <a:lstStyle/>
          <a:p>
            <a:endParaRPr lang="pt-BR" sz="5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59" t="2323"/>
          <a:stretch/>
        </p:blipFill>
        <p:spPr>
          <a:xfrm>
            <a:off x="1140984" y="744414"/>
            <a:ext cx="963156" cy="1057662"/>
          </a:xfrm>
          <a:prstGeom prst="rect">
            <a:avLst/>
          </a:prstGeom>
        </p:spPr>
      </p:pic>
      <p:sp>
        <p:nvSpPr>
          <p:cNvPr id="14" name="CaixaDeTexto 13"/>
          <p:cNvSpPr txBox="1"/>
          <p:nvPr userDrawn="1"/>
        </p:nvSpPr>
        <p:spPr>
          <a:xfrm>
            <a:off x="2148342" y="673080"/>
            <a:ext cx="532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/>
                </a:solidFill>
              </a:rPr>
              <a:t>Universidade Federal do Acre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Centro de Ciências Exatas e Tecnológicas</a:t>
            </a:r>
          </a:p>
          <a:p>
            <a:r>
              <a:rPr lang="pt-BR" sz="2400" b="1" dirty="0" smtClean="0">
                <a:solidFill>
                  <a:schemeClr val="tx1"/>
                </a:solidFill>
              </a:rPr>
              <a:t>Bacharelado em Sistemas de Informação</a:t>
            </a:r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11" hasCustomPrompt="1"/>
          </p:nvPr>
        </p:nvSpPr>
        <p:spPr>
          <a:xfrm>
            <a:off x="2104140" y="5259909"/>
            <a:ext cx="8825799" cy="40011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 smtClean="0"/>
              <a:t>Nome(s) do(s) docente(s)</a:t>
            </a:r>
            <a:endParaRPr lang="pt-BR" dirty="0"/>
          </a:p>
        </p:txBody>
      </p:sp>
      <p:sp>
        <p:nvSpPr>
          <p:cNvPr id="22" name="Espaço Reservado para Texto 20"/>
          <p:cNvSpPr>
            <a:spLocks noGrp="1"/>
          </p:cNvSpPr>
          <p:nvPr>
            <p:ph type="body" sz="quarter" idx="12" hasCustomPrompt="1"/>
          </p:nvPr>
        </p:nvSpPr>
        <p:spPr>
          <a:xfrm>
            <a:off x="2368550" y="5694085"/>
            <a:ext cx="8560810" cy="40011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pt-BR" dirty="0" smtClean="0"/>
              <a:t>Nome(s) do(s) orientador(res)</a:t>
            </a:r>
            <a:endParaRPr lang="pt-BR" dirty="0"/>
          </a:p>
        </p:txBody>
      </p:sp>
      <p:sp>
        <p:nvSpPr>
          <p:cNvPr id="24" name="CaixaDeTexto 23"/>
          <p:cNvSpPr txBox="1"/>
          <p:nvPr userDrawn="1"/>
        </p:nvSpPr>
        <p:spPr>
          <a:xfrm>
            <a:off x="1140834" y="5259909"/>
            <a:ext cx="13023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Docente: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 userDrawn="1"/>
        </p:nvSpPr>
        <p:spPr>
          <a:xfrm>
            <a:off x="1140834" y="5694085"/>
            <a:ext cx="13899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Orientador: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60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90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18837"/>
            <a:ext cx="6172200" cy="52422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90255"/>
            <a:ext cx="3932237" cy="4178733"/>
          </a:xfrm>
        </p:spPr>
        <p:txBody>
          <a:bodyPr/>
          <a:lstStyle>
            <a:lvl1pPr marL="0" indent="0" algn="just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5800" y="6356349"/>
            <a:ext cx="4114800" cy="365125"/>
          </a:xfrm>
        </p:spPr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093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579417"/>
            <a:ext cx="2628900" cy="4597546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79417"/>
            <a:ext cx="7734300" cy="459754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64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rgbClr val="3A4A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304800"/>
            <a:ext cx="12192000" cy="1404938"/>
          </a:xfrm>
          <a:prstGeom prst="rect">
            <a:avLst/>
          </a:prstGeom>
          <a:solidFill>
            <a:srgbClr val="3A4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Titulo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err="1" smtClean="0"/>
              <a:t>subtitulo</a:t>
            </a:r>
            <a:endParaRPr lang="pt-BR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3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1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13"/>
          </p:nvPr>
        </p:nvSpPr>
        <p:spPr>
          <a:xfrm>
            <a:off x="624114" y="1625599"/>
            <a:ext cx="7272977" cy="4562475"/>
          </a:xfrm>
        </p:spPr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54108" y="1625599"/>
            <a:ext cx="3990109" cy="1477819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Titulo da figura</a:t>
            </a:r>
            <a:endParaRPr lang="pt-BR" dirty="0"/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5" hasCustomPrompt="1"/>
          </p:nvPr>
        </p:nvSpPr>
        <p:spPr>
          <a:xfrm>
            <a:off x="8054108" y="4710255"/>
            <a:ext cx="3990109" cy="1477819"/>
          </a:xfrm>
        </p:spPr>
        <p:txBody>
          <a:bodyPr>
            <a:norm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 smtClean="0"/>
              <a:t>Fonte da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69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 4"/>
          <p:cNvSpPr/>
          <p:nvPr userDrawn="1"/>
        </p:nvSpPr>
        <p:spPr>
          <a:xfrm>
            <a:off x="0" y="295564"/>
            <a:ext cx="12192000" cy="12376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2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30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2509"/>
            <a:ext cx="10515600" cy="105766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6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2582"/>
            <a:ext cx="10515600" cy="106189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 marL="0" indent="0" algn="just">
              <a:buNone/>
              <a:defRPr sz="2400"/>
            </a:lvl1pPr>
            <a:lvl2pPr marL="457200" indent="0" algn="just">
              <a:buNone/>
              <a:defRPr/>
            </a:lvl2pPr>
            <a:lvl3pPr marL="914400" indent="0" algn="just">
              <a:buNone/>
              <a:defRPr/>
            </a:lvl3pPr>
            <a:lvl4pPr marL="1371600" indent="0" algn="just">
              <a:buNone/>
              <a:defRPr/>
            </a:lvl4pPr>
            <a:lvl5pPr marL="1828800" indent="0" algn="just">
              <a:buNone/>
              <a:defRPr/>
            </a:lvl5pPr>
          </a:lstStyle>
          <a:p>
            <a:pPr lvl="0"/>
            <a:r>
              <a:rPr lang="pt-BR" dirty="0" smtClean="0"/>
              <a:t>conteúdo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 marL="0" indent="0" algn="just">
              <a:buNone/>
              <a:defRPr sz="2400"/>
            </a:lvl1pPr>
            <a:lvl2pPr marL="457200" indent="0" algn="just">
              <a:buNone/>
              <a:defRPr/>
            </a:lvl2pPr>
            <a:lvl3pPr marL="914400" indent="0" algn="just">
              <a:buNone/>
              <a:defRPr/>
            </a:lvl3pPr>
            <a:lvl4pPr marL="1371600" indent="0" algn="just">
              <a:buNone/>
              <a:defRPr/>
            </a:lvl4pPr>
            <a:lvl5pPr marL="1828800" indent="0" algn="just">
              <a:buNone/>
              <a:defRPr/>
            </a:lvl5pPr>
          </a:lstStyle>
          <a:p>
            <a:pPr lvl="0"/>
            <a:r>
              <a:rPr lang="pt-BR" dirty="0" smtClean="0"/>
              <a:t>conteúdo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05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298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  <a:solidFill>
            <a:srgbClr val="4D4D4D"/>
          </a:solidFill>
        </p:spPr>
        <p:txBody>
          <a:bodyPr/>
          <a:lstStyle>
            <a:lvl1pPr>
              <a:defRPr sz="3200">
                <a:solidFill>
                  <a:schemeClr val="bg2"/>
                </a:solidFill>
              </a:defRPr>
            </a:lvl1pPr>
            <a:lvl2pPr>
              <a:defRPr sz="2800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99491"/>
            <a:ext cx="3932237" cy="41694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Federl do Acre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462509"/>
            <a:ext cx="12192000" cy="1057662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114" y="462509"/>
            <a:ext cx="10871200" cy="10576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14" y="1734804"/>
            <a:ext cx="10871200" cy="431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8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Universidade Federal do Acre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2"/>
                </a:solidFill>
              </a:defRPr>
            </a:lvl1pPr>
          </a:lstStyle>
          <a:p>
            <a:fld id="{859F97CD-EE65-4132-8581-7CD3042152B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0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72" r:id="rId4"/>
    <p:sldLayoutId id="2147483667" r:id="rId5"/>
    <p:sldLayoutId id="2147483666" r:id="rId6"/>
    <p:sldLayoutId id="2147483664" r:id="rId7"/>
    <p:sldLayoutId id="2147483665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pt-BR" altLang="pt-BR" dirty="0">
                <a:solidFill>
                  <a:schemeClr val="bg1"/>
                </a:solidFill>
              </a:rPr>
              <a:t>Manutenção e Otimização do Site do Curso de Sistemas de Informação</a:t>
            </a:r>
            <a:endParaRPr lang="pt-BR" altLang="pt-BR" b="1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pt-BR" altLang="pt-BR" dirty="0" smtClean="0">
                <a:solidFill>
                  <a:schemeClr val="bg1"/>
                </a:solidFill>
              </a:rPr>
              <a:t>Mateus </a:t>
            </a:r>
            <a:r>
              <a:rPr lang="pt-BR" altLang="pt-BR" dirty="0">
                <a:solidFill>
                  <a:schemeClr val="bg1"/>
                </a:solidFill>
              </a:rPr>
              <a:t>da Silva Costa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lvl="0"/>
            <a:r>
              <a:rPr lang="pt-BR" altLang="pt-BR" dirty="0" smtClean="0">
                <a:solidFill>
                  <a:schemeClr val="bg1"/>
                </a:solidFill>
              </a:rPr>
              <a:t>Orientador: Prof. Dr. Manoel Limeira de Lima Júnior Almeida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Manutenção do site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Atualização de layouts de páginas</a:t>
            </a:r>
          </a:p>
          <a:p>
            <a:r>
              <a:rPr lang="pt-BR" sz="2800" dirty="0" smtClean="0"/>
              <a:t>Levantamento e inserção de conteúdos</a:t>
            </a:r>
          </a:p>
          <a:p>
            <a:pPr lvl="1"/>
            <a:r>
              <a:rPr lang="pt-BR" sz="2400" dirty="0" smtClean="0"/>
              <a:t>Planos de curso</a:t>
            </a:r>
          </a:p>
          <a:p>
            <a:pPr lvl="1"/>
            <a:r>
              <a:rPr lang="pt-BR" sz="2400" dirty="0" smtClean="0"/>
              <a:t>Relatórios de estágio</a:t>
            </a:r>
          </a:p>
          <a:p>
            <a:pPr lvl="1"/>
            <a:r>
              <a:rPr lang="pt-BR" sz="2400" dirty="0" smtClean="0"/>
              <a:t>Trabalhos de conclusão de curso</a:t>
            </a:r>
          </a:p>
          <a:p>
            <a:r>
              <a:rPr lang="pt-BR" sz="2800" dirty="0" smtClean="0"/>
              <a:t>Atualização de informações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5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114" y="1684915"/>
            <a:ext cx="8250805" cy="446859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arquivos acadêmicos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11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891814" y="1684915"/>
            <a:ext cx="260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3 – Interface do componente </a:t>
            </a:r>
            <a:r>
              <a:rPr lang="pt-BR" b="1" dirty="0" err="1" smtClean="0"/>
              <a:t>PhocaDownload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8891814" y="5230175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Elaboração própria.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9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arquivos acadêmicos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288314" y="1684915"/>
            <a:ext cx="260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4 – </a:t>
            </a:r>
            <a:r>
              <a:rPr lang="pt-BR" b="1" dirty="0"/>
              <a:t>I</a:t>
            </a:r>
            <a:r>
              <a:rPr lang="pt-BR" b="1" dirty="0" smtClean="0"/>
              <a:t>nformações armazenadas pelo </a:t>
            </a:r>
            <a:r>
              <a:rPr lang="pt-BR" b="1" dirty="0" err="1" smtClean="0"/>
              <a:t>PhocaDownload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88314" y="5439807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Elaboração própria.</a:t>
            </a:r>
            <a:endParaRPr lang="pt-BR" dirty="0"/>
          </a:p>
        </p:txBody>
      </p:sp>
      <p:pic>
        <p:nvPicPr>
          <p:cNvPr id="9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0" t="23672" b="-365"/>
          <a:stretch>
            <a:fillRect/>
          </a:stretch>
        </p:blipFill>
        <p:spPr bwMode="auto">
          <a:xfrm>
            <a:off x="2221866" y="1684915"/>
            <a:ext cx="3910647" cy="440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1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4114" y="421566"/>
            <a:ext cx="10871200" cy="1057662"/>
          </a:xfrm>
        </p:spPr>
        <p:txBody>
          <a:bodyPr/>
          <a:lstStyle/>
          <a:p>
            <a:r>
              <a:rPr lang="pt-BR" dirty="0" smtClean="0"/>
              <a:t>Desenvolvimento de um componente </a:t>
            </a:r>
            <a:r>
              <a:rPr lang="pt-BR" dirty="0" err="1" smtClean="0"/>
              <a:t>Joomla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13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7940"/>
              </p:ext>
            </p:extLst>
          </p:nvPr>
        </p:nvGraphicFramePr>
        <p:xfrm>
          <a:off x="1361542" y="2021640"/>
          <a:ext cx="9541941" cy="3859898"/>
        </p:xfrm>
        <a:graphic>
          <a:graphicData uri="http://schemas.openxmlformats.org/drawingml/2006/table">
            <a:tbl>
              <a:tblPr/>
              <a:tblGrid>
                <a:gridCol w="694560">
                  <a:extLst>
                    <a:ext uri="{9D8B030D-6E8A-4147-A177-3AD203B41FA5}">
                      <a16:colId xmlns:a16="http://schemas.microsoft.com/office/drawing/2014/main" val="1269897697"/>
                    </a:ext>
                  </a:extLst>
                </a:gridCol>
                <a:gridCol w="3522417">
                  <a:extLst>
                    <a:ext uri="{9D8B030D-6E8A-4147-A177-3AD203B41FA5}">
                      <a16:colId xmlns:a16="http://schemas.microsoft.com/office/drawing/2014/main" val="1367915603"/>
                    </a:ext>
                  </a:extLst>
                </a:gridCol>
                <a:gridCol w="3224745">
                  <a:extLst>
                    <a:ext uri="{9D8B030D-6E8A-4147-A177-3AD203B41FA5}">
                      <a16:colId xmlns:a16="http://schemas.microsoft.com/office/drawing/2014/main" val="2072288162"/>
                    </a:ext>
                  </a:extLst>
                </a:gridCol>
                <a:gridCol w="2100219">
                  <a:extLst>
                    <a:ext uri="{9D8B030D-6E8A-4147-A177-3AD203B41FA5}">
                      <a16:colId xmlns:a16="http://schemas.microsoft.com/office/drawing/2014/main" val="830683171"/>
                    </a:ext>
                  </a:extLst>
                </a:gridCol>
              </a:tblGrid>
              <a:tr h="44241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Funcionalidade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Necessidades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Classificação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582839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RF1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Visualização de conteúdo</a:t>
                      </a: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Divulgar os arquivos e suas informações</a:t>
                      </a: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360195"/>
                  </a:ext>
                </a:extLst>
              </a:tr>
              <a:tr h="924367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RF2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Gerenciar trabalhos 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acadêmicos(TCC e Relatório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de estagio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Adicionar, editar e remover arquivos de trabalhos acadêmicos</a:t>
                      </a: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341844"/>
                  </a:ext>
                </a:extLst>
              </a:tr>
              <a:tr h="1018994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RF3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Gerenciar documentos associados ao trabalhos</a:t>
                      </a: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Adicionar, editar e remover documentos de trabalhos acadêmicos</a:t>
                      </a: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940362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RF4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Gerenciar declarações</a:t>
                      </a: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Gerar declarações a partir dos dados armazenados</a:t>
                      </a: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Recomendável</a:t>
                      </a:r>
                    </a:p>
                  </a:txBody>
                  <a:tcPr marL="31695" marR="31695" marT="31702" marB="31702" anchor="ctr">
                    <a:lnL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264755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570293" y="1602987"/>
            <a:ext cx="512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Quadro 1 – Requisitos funcionais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568051" y="5881538"/>
            <a:ext cx="512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Fonte: Elaboração própria.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4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um componente </a:t>
            </a:r>
            <a:r>
              <a:rPr lang="pt-BR" dirty="0" err="1"/>
              <a:t>Joomla</a:t>
            </a:r>
            <a:r>
              <a:rPr lang="pt-BR" dirty="0"/>
              <a:t>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91" y="1520171"/>
            <a:ext cx="5107946" cy="45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658" y="1986429"/>
            <a:ext cx="6009656" cy="357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434732" y="1617097"/>
            <a:ext cx="364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5 – Diagrama de casos de uso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90752" y="1623999"/>
            <a:ext cx="49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6 – Diagrama de entidade e relacionamento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75926" y="5707245"/>
            <a:ext cx="264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Elaboração própria.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345303" y="5707245"/>
            <a:ext cx="264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Elaboração própria.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5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um componente </a:t>
            </a:r>
            <a:r>
              <a:rPr lang="pt-BR" dirty="0" err="1"/>
              <a:t>Joomla</a:t>
            </a:r>
            <a:r>
              <a:rPr lang="pt-BR" dirty="0"/>
              <a:t>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51544" y="6356350"/>
            <a:ext cx="2743200" cy="365125"/>
          </a:xfrm>
        </p:spPr>
        <p:txBody>
          <a:bodyPr/>
          <a:lstStyle/>
          <a:p>
            <a:fld id="{859F97CD-EE65-4132-8581-7CD3042152B7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43" y="1990317"/>
            <a:ext cx="4222682" cy="38446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457" y="1720185"/>
            <a:ext cx="2778308" cy="438493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53501" y="1805651"/>
            <a:ext cx="214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7 – Estrutura do componente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47489" y="1586154"/>
            <a:ext cx="594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8 – Código SQL utilizado na criação do banco de dados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7396808" y="5825908"/>
            <a:ext cx="264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Elaboração própria.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61727" y="5735787"/>
            <a:ext cx="264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Elaboração própria.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79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um componente </a:t>
            </a:r>
            <a:r>
              <a:rPr lang="pt-BR" dirty="0" err="1"/>
              <a:t>Joomla</a:t>
            </a:r>
            <a:r>
              <a:rPr lang="pt-BR" dirty="0"/>
              <a:t>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29" y="1908957"/>
            <a:ext cx="5490262" cy="389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162415" y="1563181"/>
            <a:ext cx="594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Figura 9 – Código PHP da listagem de trabalho 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4811734" y="5806367"/>
            <a:ext cx="264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Elaboração própria.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3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um componente </a:t>
            </a:r>
            <a:r>
              <a:rPr lang="pt-BR" dirty="0" err="1"/>
              <a:t>Joomla</a:t>
            </a:r>
            <a:r>
              <a:rPr lang="pt-BR" dirty="0"/>
              <a:t>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17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2"/>
          <a:stretch/>
        </p:blipFill>
        <p:spPr>
          <a:xfrm>
            <a:off x="624114" y="1652125"/>
            <a:ext cx="8259444" cy="44819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891814" y="1684915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10 – Tela de docentes do componente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8891814" y="5230175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Elaboração própria.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um componente </a:t>
            </a:r>
            <a:r>
              <a:rPr lang="pt-BR" dirty="0" err="1"/>
              <a:t>Joomla</a:t>
            </a:r>
            <a:r>
              <a:rPr lang="pt-BR" dirty="0"/>
              <a:t>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891814" y="1684915"/>
            <a:ext cx="260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11 – Tela de inserção de trabalho acadêmico do componente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8891814" y="5230175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Elaboração própria.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/>
          <a:stretch/>
        </p:blipFill>
        <p:spPr>
          <a:xfrm>
            <a:off x="624113" y="1603177"/>
            <a:ext cx="8257955" cy="44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um componente </a:t>
            </a:r>
            <a:r>
              <a:rPr lang="pt-BR" dirty="0" err="1"/>
              <a:t>Joomla</a:t>
            </a:r>
            <a:r>
              <a:rPr lang="pt-BR" dirty="0"/>
              <a:t>!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8"/>
          <a:stretch/>
        </p:blipFill>
        <p:spPr>
          <a:xfrm>
            <a:off x="624114" y="1663700"/>
            <a:ext cx="8184342" cy="4406900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19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891814" y="1684915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12 – Tela de informações da banca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8891814" y="5230175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Elaboração própria.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5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altLang="pt-BR" sz="2000" dirty="0" smtClean="0"/>
              <a:t>Introdução</a:t>
            </a:r>
          </a:p>
          <a:p>
            <a:pPr>
              <a:lnSpc>
                <a:spcPct val="100000"/>
              </a:lnSpc>
            </a:pPr>
            <a:r>
              <a:rPr lang="pt-BR" altLang="pt-BR" sz="2000" dirty="0" smtClean="0"/>
              <a:t>Estagio supervisionado</a:t>
            </a:r>
          </a:p>
          <a:p>
            <a:pPr>
              <a:lnSpc>
                <a:spcPct val="100000"/>
              </a:lnSpc>
            </a:pPr>
            <a:r>
              <a:rPr lang="pt-BR" altLang="pt-BR" sz="2000" dirty="0" smtClean="0"/>
              <a:t>Objetivo geral</a:t>
            </a:r>
          </a:p>
          <a:p>
            <a:pPr>
              <a:lnSpc>
                <a:spcPct val="100000"/>
              </a:lnSpc>
            </a:pPr>
            <a:r>
              <a:rPr lang="pt-BR" altLang="pt-BR" sz="2000" dirty="0" smtClean="0"/>
              <a:t>Site do curso de sistemas de informação</a:t>
            </a:r>
          </a:p>
          <a:p>
            <a:pPr>
              <a:lnSpc>
                <a:spcPct val="100000"/>
              </a:lnSpc>
            </a:pPr>
            <a:r>
              <a:rPr lang="pt-BR" altLang="pt-BR" sz="2000" dirty="0" smtClean="0"/>
              <a:t>Justificativa</a:t>
            </a:r>
          </a:p>
          <a:p>
            <a:pPr>
              <a:lnSpc>
                <a:spcPct val="100000"/>
              </a:lnSpc>
            </a:pPr>
            <a:r>
              <a:rPr lang="pt-BR" altLang="pt-BR" sz="2000" dirty="0" smtClean="0"/>
              <a:t>Manutenção do site</a:t>
            </a:r>
          </a:p>
          <a:p>
            <a:pPr>
              <a:lnSpc>
                <a:spcPct val="100000"/>
              </a:lnSpc>
            </a:pPr>
            <a:r>
              <a:rPr lang="pt-BR" altLang="pt-BR" sz="2000" dirty="0" smtClean="0"/>
              <a:t>Gerenciamento de arquivos acadêmicos</a:t>
            </a:r>
          </a:p>
          <a:p>
            <a:pPr>
              <a:lnSpc>
                <a:spcPct val="100000"/>
              </a:lnSpc>
            </a:pPr>
            <a:r>
              <a:rPr lang="pt-BR" sz="2000" dirty="0"/>
              <a:t>Desenvolvimento de um componente </a:t>
            </a:r>
            <a:r>
              <a:rPr lang="pt-BR" sz="2000" dirty="0" err="1"/>
              <a:t>Joomla</a:t>
            </a:r>
            <a:r>
              <a:rPr lang="pt-BR" sz="2000" dirty="0" smtClean="0"/>
              <a:t>!</a:t>
            </a:r>
          </a:p>
          <a:p>
            <a:pPr>
              <a:lnSpc>
                <a:spcPct val="100000"/>
              </a:lnSpc>
            </a:pPr>
            <a:r>
              <a:rPr lang="pt-BR" altLang="pt-BR" sz="2000" dirty="0" smtClean="0"/>
              <a:t>Considerações finais</a:t>
            </a:r>
          </a:p>
          <a:p>
            <a:pPr>
              <a:lnSpc>
                <a:spcPct val="100000"/>
              </a:lnSpc>
            </a:pPr>
            <a:endParaRPr lang="pt-BR" alt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um componente </a:t>
            </a:r>
            <a:r>
              <a:rPr lang="pt-BR" dirty="0" err="1"/>
              <a:t>Joomla</a:t>
            </a:r>
            <a:r>
              <a:rPr lang="pt-BR" dirty="0"/>
              <a:t>!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"/>
          <a:stretch/>
        </p:blipFill>
        <p:spPr>
          <a:xfrm>
            <a:off x="624115" y="1690430"/>
            <a:ext cx="8202386" cy="4342070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20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891814" y="1684915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13 – Tela de informações da banca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8891814" y="5230175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Elaboração própria.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18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Melhoria da capacidade profissional</a:t>
            </a:r>
          </a:p>
          <a:p>
            <a:r>
              <a:rPr lang="pt-BR" sz="3200" dirty="0" smtClean="0"/>
              <a:t>Experiência com desenvolvimento</a:t>
            </a:r>
          </a:p>
          <a:p>
            <a:r>
              <a:rPr lang="pt-BR" sz="3200" dirty="0" smtClean="0"/>
              <a:t>Dificuldades</a:t>
            </a:r>
          </a:p>
          <a:p>
            <a:pPr lvl="1"/>
            <a:r>
              <a:rPr lang="pt-BR" sz="2800" dirty="0" smtClean="0"/>
              <a:t>Pouco conhecimento sobre o padrão de desenvolvimento </a:t>
            </a:r>
            <a:r>
              <a:rPr lang="pt-BR" sz="2800" dirty="0" err="1" smtClean="0"/>
              <a:t>Joomla</a:t>
            </a:r>
            <a:r>
              <a:rPr lang="pt-BR" sz="2800" dirty="0" smtClean="0"/>
              <a:t>!</a:t>
            </a:r>
          </a:p>
          <a:p>
            <a:pPr lvl="1"/>
            <a:r>
              <a:rPr lang="pt-BR" sz="2800" dirty="0" smtClean="0"/>
              <a:t>Pouco conhecimento na linguagem PHP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1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SOMMERVILLE, Ian. </a:t>
            </a:r>
            <a:r>
              <a:rPr lang="pt-BR" sz="2400" b="1" dirty="0"/>
              <a:t>Engenharia de Software</a:t>
            </a:r>
            <a:r>
              <a:rPr lang="pt-BR" sz="2400" dirty="0"/>
              <a:t>. 9. ed. São Paulo: Pearson Prentice Hall, 2011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4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pt-BR" sz="2800" dirty="0"/>
              <a:t>74,9% dos domicílios brasileiros possuíam acesso a internet em 2017 (IBGE, 2018</a:t>
            </a:r>
            <a:r>
              <a:rPr lang="pt-BR" sz="2800" dirty="0" smtClean="0"/>
              <a:t>)</a:t>
            </a:r>
            <a:endParaRPr lang="pt-BR" sz="2800" dirty="0"/>
          </a:p>
          <a:p>
            <a:pPr marL="285750" indent="-285750"/>
            <a:r>
              <a:rPr lang="pt-BR" sz="2800" dirty="0"/>
              <a:t>Divulgação </a:t>
            </a:r>
            <a:r>
              <a:rPr lang="pt-BR" sz="2800" dirty="0" smtClean="0"/>
              <a:t>cientifica</a:t>
            </a:r>
            <a:endParaRPr lang="pt-BR" sz="2800" dirty="0"/>
          </a:p>
          <a:p>
            <a:pPr marL="285750" indent="-285750"/>
            <a:r>
              <a:rPr lang="pt-BR" sz="2800" dirty="0"/>
              <a:t>Site desenvolvido pela alunas </a:t>
            </a:r>
            <a:r>
              <a:rPr lang="pt-BR" sz="2800" dirty="0" smtClean="0"/>
              <a:t>Amélia </a:t>
            </a:r>
            <a:r>
              <a:rPr lang="pt-BR" sz="2800" dirty="0"/>
              <a:t>Feitosa e Michele </a:t>
            </a:r>
            <a:r>
              <a:rPr lang="pt-BR" sz="2800" dirty="0" err="1"/>
              <a:t>Ascoli</a:t>
            </a:r>
            <a:r>
              <a:rPr lang="pt-BR" sz="2800" dirty="0"/>
              <a:t> em </a:t>
            </a:r>
            <a:r>
              <a:rPr lang="pt-BR" sz="2800" dirty="0" smtClean="0"/>
              <a:t>2018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1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Estágio Supervisionado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pt-BR" sz="2800" b="1" dirty="0"/>
              <a:t>Instituição concedente: </a:t>
            </a:r>
            <a:r>
              <a:rPr lang="pt-BR" sz="2800" dirty="0"/>
              <a:t>Secretaria do Curso de Bacharelado em SI (Sistemas de Informação)</a:t>
            </a:r>
          </a:p>
          <a:p>
            <a:pPr marL="285750" indent="-285750"/>
            <a:r>
              <a:rPr lang="pt-BR" sz="2800" dirty="0"/>
              <a:t>A instituição é responsável por gerenciar assuntos relacionados ao docentes e discentes do curso de SI</a:t>
            </a:r>
          </a:p>
          <a:p>
            <a:pPr marL="285750" indent="-285750"/>
            <a:r>
              <a:rPr lang="pt-BR" sz="2800" b="1" dirty="0"/>
              <a:t>Orientador: </a:t>
            </a:r>
            <a:r>
              <a:rPr lang="pt-BR" sz="2800" dirty="0"/>
              <a:t>Prof. Dr. Manoel Limeira de Lima Júnior Almeida</a:t>
            </a:r>
          </a:p>
          <a:p>
            <a:pPr marL="285750" indent="-285750"/>
            <a:r>
              <a:rPr lang="pt-BR" sz="2800" b="1" dirty="0"/>
              <a:t>Supervisor: </a:t>
            </a:r>
            <a:r>
              <a:rPr lang="pt-BR" sz="2800" dirty="0"/>
              <a:t>Prof. Dr. </a:t>
            </a:r>
            <a:r>
              <a:rPr lang="pt-BR" sz="2800" dirty="0" err="1"/>
              <a:t>Olacir</a:t>
            </a:r>
            <a:r>
              <a:rPr lang="pt-BR" sz="2800" dirty="0"/>
              <a:t> Rodrigues Castro Junior (Coordenador do Curso de SI)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3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altLang="pt-BR" sz="2800" dirty="0" smtClean="0"/>
              <a:t>Melhorar </a:t>
            </a:r>
            <a:r>
              <a:rPr lang="pt-BR" altLang="pt-BR" sz="2800" dirty="0"/>
              <a:t>o funcionamento e utilização do site do </a:t>
            </a:r>
            <a:r>
              <a:rPr lang="pt-BR" altLang="pt-BR" sz="2800" dirty="0" smtClean="0"/>
              <a:t>curso de </a:t>
            </a:r>
            <a:r>
              <a:rPr lang="pt-BR" altLang="pt-BR" sz="2800" dirty="0"/>
              <a:t>Bacharelado em Sistemas de Informação da Universidade Federal do </a:t>
            </a:r>
            <a:r>
              <a:rPr lang="pt-BR" altLang="pt-BR" sz="2800" dirty="0" smtClean="0"/>
              <a:t>Acre</a:t>
            </a:r>
            <a:endParaRPr lang="pt-BR" alt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8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Site do curso de </a:t>
            </a:r>
            <a:r>
              <a:rPr lang="pt-BR" altLang="pt-BR" dirty="0" smtClean="0"/>
              <a:t>sistemas </a:t>
            </a:r>
            <a:r>
              <a:rPr lang="pt-BR" altLang="pt-BR" dirty="0"/>
              <a:t>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114" y="1734805"/>
            <a:ext cx="10871200" cy="97029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Tecnologias e ferramentas </a:t>
            </a:r>
            <a:r>
              <a:rPr lang="pt-BR" sz="3200" dirty="0"/>
              <a:t>empregadas por  Feitosa e </a:t>
            </a:r>
            <a:r>
              <a:rPr lang="pt-BR" sz="3200" dirty="0" err="1"/>
              <a:t>Ascoli</a:t>
            </a:r>
            <a:r>
              <a:rPr lang="pt-BR" sz="3200" dirty="0"/>
              <a:t> (2019</a:t>
            </a:r>
            <a:r>
              <a:rPr lang="pt-BR" sz="3200" dirty="0" smtClean="0"/>
              <a:t>) no construção do site: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6</a:t>
            </a:fld>
            <a:endParaRPr lang="pt-BR"/>
          </a:p>
        </p:txBody>
      </p:sp>
      <p:pic>
        <p:nvPicPr>
          <p:cNvPr id="1026" name="Picture 2" descr="Resultado de imagem para jooml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9" t="14922" r="12514" b="14783"/>
          <a:stretch/>
        </p:blipFill>
        <p:spPr bwMode="auto">
          <a:xfrm>
            <a:off x="1908927" y="2650861"/>
            <a:ext cx="2014859" cy="15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h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353" y="2686725"/>
            <a:ext cx="2457193" cy="132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HTM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189" y="2650861"/>
            <a:ext cx="1500995" cy="150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javascri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81" y="2547187"/>
            <a:ext cx="1604669" cy="160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mysql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4352382"/>
            <a:ext cx="28956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Apache logo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29" y="4638132"/>
            <a:ext cx="3658984" cy="139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Site do curso de sistemas de informação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7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6" r="204"/>
          <a:stretch/>
        </p:blipFill>
        <p:spPr>
          <a:xfrm>
            <a:off x="624114" y="1684915"/>
            <a:ext cx="8250805" cy="446859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891814" y="1684915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1 – Home </a:t>
            </a:r>
            <a:r>
              <a:rPr lang="pt-BR" b="1" dirty="0" err="1" smtClean="0"/>
              <a:t>page</a:t>
            </a:r>
            <a:r>
              <a:rPr lang="pt-BR" b="1" dirty="0" smtClean="0"/>
              <a:t> do site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8891814" y="5230175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Elaboração própria.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4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Site do curso de sistemas de informação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891814" y="1684915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2 – Home </a:t>
            </a:r>
            <a:r>
              <a:rPr lang="pt-BR" b="1" dirty="0" err="1" smtClean="0"/>
              <a:t>page</a:t>
            </a:r>
            <a:r>
              <a:rPr lang="pt-BR" b="1" dirty="0" smtClean="0"/>
              <a:t> administrativa do site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8891814" y="5230175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Elaboração própria.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128" r="296"/>
          <a:stretch/>
        </p:blipFill>
        <p:spPr>
          <a:xfrm>
            <a:off x="624114" y="1680065"/>
            <a:ext cx="8250805" cy="446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pt-BR" sz="2800" dirty="0"/>
              <a:t>Melhora na comunicação entre a comunidade acadêmica</a:t>
            </a:r>
          </a:p>
          <a:p>
            <a:pPr marL="285750" indent="-285750"/>
            <a:r>
              <a:rPr lang="pt-BR" sz="2800" dirty="0" smtClean="0"/>
              <a:t>Segundo </a:t>
            </a:r>
            <a:r>
              <a:rPr lang="pt-BR" sz="2800" dirty="0" err="1"/>
              <a:t>Sommerville</a:t>
            </a:r>
            <a:r>
              <a:rPr lang="pt-BR" sz="2800" dirty="0"/>
              <a:t> (2011, p. 164) “Depois que o sistema é implantado, para que ele se mantenha útil é inevitável que ocorram mudanças”</a:t>
            </a:r>
          </a:p>
          <a:p>
            <a:pPr marL="285750" indent="-285750"/>
            <a:r>
              <a:rPr lang="pt-BR" sz="2800" dirty="0" smtClean="0"/>
              <a:t>Os custos </a:t>
            </a:r>
            <a:r>
              <a:rPr lang="pt-BR" sz="2800" dirty="0"/>
              <a:t>organizacionais relacionados a evolução de software são de 85% a 90% (ERLIKH, 2000, p. 164, apud SOMMERVILLE, 2011</a:t>
            </a:r>
            <a:r>
              <a:rPr lang="pt-BR" sz="2800" dirty="0" smtClean="0"/>
              <a:t>)</a:t>
            </a:r>
          </a:p>
          <a:p>
            <a:pPr marL="285750" indent="-285750"/>
            <a:r>
              <a:rPr lang="pt-BR" sz="2800" dirty="0"/>
              <a:t>A garantia de que os recursos desempenhados por outros estágios e pela própria coordenação do curso não sejam desperdiçados devido a um eventual desuso do </a:t>
            </a:r>
            <a:r>
              <a:rPr lang="pt-BR" sz="2800" dirty="0" smtClean="0"/>
              <a:t>site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F97CD-EE65-4132-8581-7CD3042152B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7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</TotalTime>
  <Words>692</Words>
  <Application>Microsoft Office PowerPoint</Application>
  <PresentationFormat>Widescreen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Apresentação do PowerPoint</vt:lpstr>
      <vt:lpstr>Agenda</vt:lpstr>
      <vt:lpstr>Introdução</vt:lpstr>
      <vt:lpstr>Estágio Supervisionado</vt:lpstr>
      <vt:lpstr>Objetivo geral</vt:lpstr>
      <vt:lpstr>Site do curso de sistemas de informação</vt:lpstr>
      <vt:lpstr>Site do curso de sistemas de informação</vt:lpstr>
      <vt:lpstr>Site do curso de sistemas de informação</vt:lpstr>
      <vt:lpstr>Justificativa</vt:lpstr>
      <vt:lpstr>Manutenção do site</vt:lpstr>
      <vt:lpstr>Gerenciamento de arquivos acadêmicos</vt:lpstr>
      <vt:lpstr>Gerenciamento de arquivos acadêmicos</vt:lpstr>
      <vt:lpstr>Desenvolvimento de um componente Joomla!</vt:lpstr>
      <vt:lpstr>Desenvolvimento de um componente Joomla!</vt:lpstr>
      <vt:lpstr>Desenvolvimento de um componente Joomla!</vt:lpstr>
      <vt:lpstr>Desenvolvimento de um componente Joomla!</vt:lpstr>
      <vt:lpstr>Desenvolvimento de um componente Joomla!</vt:lpstr>
      <vt:lpstr>Desenvolvimento de um componente Joomla!</vt:lpstr>
      <vt:lpstr>Desenvolvimento de um componente Joomla!</vt:lpstr>
      <vt:lpstr>Desenvolvimento de um componente Joomla!</vt:lpstr>
      <vt:lpstr>Considerações finais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da Silva Costa</dc:creator>
  <cp:lastModifiedBy>Mateus da Silva Costa</cp:lastModifiedBy>
  <cp:revision>69</cp:revision>
  <dcterms:created xsi:type="dcterms:W3CDTF">2019-06-21T03:03:48Z</dcterms:created>
  <dcterms:modified xsi:type="dcterms:W3CDTF">2019-07-14T17:09:26Z</dcterms:modified>
</cp:coreProperties>
</file>