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A57"/>
    <a:srgbClr val="F0B540"/>
    <a:srgbClr val="0B4CA1"/>
    <a:srgbClr val="F44336"/>
    <a:srgbClr val="2196F3"/>
    <a:srgbClr val="660033"/>
    <a:srgbClr val="9900CC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68" y="18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B1-4397-A0E3-2747EC6D93CE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B1-4397-A0E3-2747EC6D93CE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B1-4397-A0E3-2747EC6D9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04094064"/>
        <c:axId val="-704100048"/>
      </c:barChart>
      <c:catAx>
        <c:axId val="-70409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04100048"/>
        <c:crosses val="autoZero"/>
        <c:auto val="1"/>
        <c:lblAlgn val="ctr"/>
        <c:lblOffset val="100"/>
        <c:noMultiLvlLbl val="0"/>
      </c:catAx>
      <c:valAx>
        <c:axId val="-70410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0409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89B93-C379-4CA8-A6EB-44140896BF43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BFD2F-B8F6-49AA-A9ED-C33B63C73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86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BFD2F-B8F6-49AA-A9ED-C33B63C739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BFD2F-B8F6-49AA-A9ED-C33B63C739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6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BFD2F-B8F6-49AA-A9ED-C33B63C739E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79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BFD2F-B8F6-49AA-A9ED-C33B63C739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146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BFD2F-B8F6-49AA-A9ED-C33B63C739E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61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BFD2F-B8F6-49AA-A9ED-C33B63C739E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4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BFD2F-B8F6-49AA-A9ED-C33B63C739E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7BD5-0F4C-458F-AA77-E743851859BE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7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CCB3-4BA0-4950-88AC-E501530E7201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0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074-4621-4240-B751-81373B0E1F8A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64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FC3F-A0C3-4D1B-BA16-1FA9110CC6B4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7784-E3DE-4AB8-BD0B-1D7593F911C5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3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92E5-43B0-465A-9D77-807F04E5BDC5}" type="datetime1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8841-7CDF-43CA-BE44-76389495D2EC}" type="datetime1">
              <a:rPr lang="pt-BR" smtClean="0"/>
              <a:t>11/07/2019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5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571-E10B-49DB-8B50-4F7855A3AA44}" type="datetime1">
              <a:rPr lang="pt-BR" smtClean="0"/>
              <a:t>11/07/2019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30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FE76-30E8-4A2C-BB75-12D2471DD519}" type="datetime1">
              <a:rPr lang="pt-BR" smtClean="0"/>
              <a:t>11/07/2019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2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DD22-4772-48D1-A2F1-8E3970342F5E}" type="datetime1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FF1B-6242-4CE5-97E6-8D071E146770}" type="datetime1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3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4A5C-3976-4743-BA2A-C13B8365EBBC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A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26513"/>
            <a:ext cx="12192000" cy="1493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9" t="2323"/>
          <a:stretch/>
        </p:blipFill>
        <p:spPr>
          <a:xfrm>
            <a:off x="1140984" y="744414"/>
            <a:ext cx="963156" cy="105766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48342" y="673080"/>
            <a:ext cx="532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Universidade Federal do Acre</a:t>
            </a:r>
          </a:p>
          <a:p>
            <a:r>
              <a:rPr lang="pt-BR" sz="2400" dirty="0" smtClean="0"/>
              <a:t>Centro de Ciências Exatas e Tecnológicas</a:t>
            </a:r>
          </a:p>
          <a:p>
            <a:r>
              <a:rPr lang="pt-BR" sz="2400" dirty="0" smtClean="0"/>
              <a:t>Bacharelado em Sistemas de </a:t>
            </a:r>
            <a:r>
              <a:rPr lang="pt-BR" sz="2400" dirty="0" smtClean="0"/>
              <a:t>Informação</a:t>
            </a:r>
            <a:endParaRPr lang="pt-BR" sz="2400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1140984" y="2089279"/>
            <a:ext cx="9788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6000" dirty="0">
                <a:solidFill>
                  <a:schemeClr val="bg1"/>
                </a:solidFill>
              </a:rPr>
              <a:t>Manutenção e Otimização do Site do Curso de Sistemas de Informação</a:t>
            </a:r>
            <a:endParaRPr lang="pt-BR" altLang="pt-BR" sz="6000" b="1" dirty="0" smtClean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140984" y="5219808"/>
            <a:ext cx="7797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Docente:</a:t>
            </a:r>
            <a:r>
              <a:rPr kumimoji="0" lang="pt-BR" altLang="pt-BR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Mateus da Silva Costa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chemeClr val="bg1"/>
                </a:solidFill>
              </a:rPr>
              <a:t>Orientador: Prof. Dr. Manoel Limeira de Lima Júnior </a:t>
            </a:r>
            <a:r>
              <a:rPr lang="pt-BR" altLang="pt-BR" sz="2400" dirty="0" smtClean="0">
                <a:solidFill>
                  <a:schemeClr val="bg1"/>
                </a:solidFill>
              </a:rPr>
              <a:t>Almeida</a:t>
            </a:r>
          </a:p>
        </p:txBody>
      </p:sp>
    </p:spTree>
    <p:extLst>
      <p:ext uri="{BB962C8B-B14F-4D97-AF65-F5344CB8AC3E}">
        <p14:creationId xmlns:p14="http://schemas.microsoft.com/office/powerpoint/2010/main" val="206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29708" y="531950"/>
            <a:ext cx="550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Estágio Supervisionado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29708" y="1695798"/>
            <a:ext cx="106070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In</a:t>
            </a:r>
            <a:r>
              <a:rPr lang="pt-BR" sz="3200" dirty="0"/>
              <a:t>stituição concedente: Secretaria do Curso de Bacharelado em SI (Sistemas de Informação</a:t>
            </a:r>
            <a:r>
              <a:rPr lang="pt-BR" sz="3200" dirty="0" smtClean="0"/>
              <a:t>)</a:t>
            </a: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 instituição é responsável por gerenciar assuntos relacionados ao docentes e discentes do curso de </a:t>
            </a:r>
            <a:r>
              <a:rPr lang="pt-BR" sz="3200" dirty="0" smtClean="0"/>
              <a:t>SI</a:t>
            </a: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Orientador: Prof. Dr. Manoel Limeira de Lima Júnior </a:t>
            </a:r>
            <a:r>
              <a:rPr lang="pt-BR" sz="3200" dirty="0" smtClean="0"/>
              <a:t>Almeida</a:t>
            </a: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Supervisor: Prof. Dr. </a:t>
            </a:r>
            <a:r>
              <a:rPr lang="pt-BR" sz="3200" dirty="0" err="1"/>
              <a:t>Olacir</a:t>
            </a:r>
            <a:r>
              <a:rPr lang="pt-BR" sz="3200" dirty="0"/>
              <a:t> Rodrigues Castro Junior </a:t>
            </a:r>
            <a:r>
              <a:rPr lang="pt-BR" sz="3200" dirty="0" smtClean="0"/>
              <a:t>(</a:t>
            </a:r>
            <a:r>
              <a:rPr lang="pt-BR" sz="3200" dirty="0"/>
              <a:t>Coordenador do Curso de SI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25246" y="427282"/>
            <a:ext cx="11402960" cy="938719"/>
          </a:xfrm>
          <a:prstGeom prst="rect">
            <a:avLst/>
          </a:prstGeom>
          <a:solidFill>
            <a:srgbClr val="4D4D4D"/>
          </a:solidFill>
          <a:ln>
            <a:solidFill>
              <a:srgbClr val="2D297E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pt-BR" sz="5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sz="5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0" y="0"/>
            <a:ext cx="12192000" cy="6885296"/>
            <a:chOff x="0" y="0"/>
            <a:chExt cx="12192000" cy="6885296"/>
          </a:xfrm>
        </p:grpSpPr>
        <p:grpSp>
          <p:nvGrpSpPr>
            <p:cNvPr id="20" name="Agrupar 19"/>
            <p:cNvGrpSpPr/>
            <p:nvPr/>
          </p:nvGrpSpPr>
          <p:grpSpPr>
            <a:xfrm>
              <a:off x="0" y="6264323"/>
              <a:ext cx="12192000" cy="620973"/>
              <a:chOff x="0" y="6264323"/>
              <a:chExt cx="12192000" cy="620973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0" y="6264323"/>
                <a:ext cx="12192000" cy="620973"/>
              </a:xfrm>
              <a:prstGeom prst="rect">
                <a:avLst/>
              </a:prstGeom>
              <a:solidFill>
                <a:srgbClr val="3A4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620074" y="6343976"/>
                <a:ext cx="5728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 smtClean="0">
                    <a:solidFill>
                      <a:srgbClr val="F0B540"/>
                    </a:solidFill>
                  </a:rPr>
                  <a:t>Universidade Federal do Acre</a:t>
                </a:r>
                <a:endParaRPr lang="pt-BR" sz="2400" b="1" dirty="0">
                  <a:solidFill>
                    <a:srgbClr val="F0B540"/>
                  </a:solidFill>
                </a:endParaRPr>
              </a:p>
            </p:txBody>
          </p:sp>
          <p:pic>
            <p:nvPicPr>
              <p:cNvPr id="18" name="Imagem 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53" t="29469" r="3754" b="29636"/>
              <a:stretch/>
            </p:blipFill>
            <p:spPr>
              <a:xfrm>
                <a:off x="216321" y="6330872"/>
                <a:ext cx="417851" cy="499930"/>
              </a:xfrm>
              <a:prstGeom prst="rect">
                <a:avLst/>
              </a:prstGeom>
            </p:spPr>
          </p:pic>
        </p:grpSp>
        <p:sp>
          <p:nvSpPr>
            <p:cNvPr id="21" name="Retângulo 20"/>
            <p:cNvSpPr/>
            <p:nvPr/>
          </p:nvSpPr>
          <p:spPr>
            <a:xfrm>
              <a:off x="0" y="0"/>
              <a:ext cx="12192000" cy="62643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39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0" y="6264323"/>
            <a:ext cx="12192000" cy="620973"/>
            <a:chOff x="0" y="6264323"/>
            <a:chExt cx="12192000" cy="620973"/>
          </a:xfrm>
        </p:grpSpPr>
        <p:sp>
          <p:nvSpPr>
            <p:cNvPr id="15" name="Retângulo 14"/>
            <p:cNvSpPr/>
            <p:nvPr/>
          </p:nvSpPr>
          <p:spPr>
            <a:xfrm>
              <a:off x="0" y="6264323"/>
              <a:ext cx="12192000" cy="6209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59" t="2323"/>
            <a:stretch/>
          </p:blipFill>
          <p:spPr>
            <a:xfrm>
              <a:off x="4204269" y="6352029"/>
              <a:ext cx="405747" cy="445560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4610016" y="6380972"/>
              <a:ext cx="304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Universidade Federal do Acre</a:t>
              </a:r>
              <a:endParaRPr lang="pt-BR" dirty="0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3</a:t>
            </a:fld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29708" y="531950"/>
            <a:ext cx="550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Introdução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9708" y="1347111"/>
            <a:ext cx="106070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</a:rPr>
              <a:t>74,9% dos domicílios brasileiros possuíam acesso a internet em 2017 (IBGE, 2018);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D</a:t>
            </a:r>
            <a:r>
              <a:rPr lang="pt-BR" sz="3200" dirty="0" smtClean="0">
                <a:solidFill>
                  <a:schemeClr val="bg1"/>
                </a:solidFill>
              </a:rPr>
              <a:t>ivulgação cientifica;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</a:rPr>
              <a:t>Site desenvolvido pela alunas Amália Feitosa e Michele </a:t>
            </a:r>
            <a:r>
              <a:rPr lang="pt-BR" sz="3200" dirty="0" err="1" smtClean="0">
                <a:solidFill>
                  <a:schemeClr val="bg1"/>
                </a:solidFill>
              </a:rPr>
              <a:t>Ascoli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smtClean="0">
                <a:solidFill>
                  <a:schemeClr val="bg1"/>
                </a:solidFill>
              </a:rPr>
              <a:t>em 2018;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518733" y="1061755"/>
            <a:ext cx="5143311" cy="519063"/>
          </a:xfrm>
          <a:solidFill>
            <a:srgbClr val="336699"/>
          </a:solidFill>
        </p:spPr>
        <p:txBody>
          <a:bodyPr>
            <a:normAutofit fontScale="90000"/>
          </a:bodyPr>
          <a:lstStyle/>
          <a:p>
            <a:r>
              <a:rPr lang="pt-BR" sz="1524" b="1" cap="all" dirty="0">
                <a:solidFill>
                  <a:schemeClr val="bg1"/>
                </a:solidFill>
              </a:rPr>
              <a:t/>
            </a:r>
            <a:br>
              <a:rPr lang="pt-BR" sz="1524" b="1" cap="all" dirty="0">
                <a:solidFill>
                  <a:schemeClr val="bg1"/>
                </a:solidFill>
              </a:rPr>
            </a:br>
            <a:r>
              <a:rPr lang="pt-BR" sz="1524" b="1" cap="all" dirty="0" err="1">
                <a:solidFill>
                  <a:schemeClr val="bg1"/>
                </a:solidFill>
              </a:rPr>
              <a:t>TÍtulo</a:t>
            </a:r>
            <a:r>
              <a:rPr lang="pt-BR" sz="1524" b="1" cap="all" dirty="0">
                <a:solidFill>
                  <a:schemeClr val="bg1"/>
                </a:solidFill>
              </a:rPr>
              <a:t> do trabalho: </a:t>
            </a:r>
            <a:r>
              <a:rPr lang="pt-BR" sz="1524" b="1" dirty="0">
                <a:solidFill>
                  <a:schemeClr val="bg1"/>
                </a:solidFill>
              </a:rPr>
              <a:t>subtítulos</a:t>
            </a:r>
            <a:br>
              <a:rPr lang="pt-BR" sz="1524" b="1" dirty="0">
                <a:solidFill>
                  <a:schemeClr val="bg1"/>
                </a:solidFill>
              </a:rPr>
            </a:br>
            <a:endParaRPr lang="pt-BR" sz="1111" b="1" dirty="0">
              <a:solidFill>
                <a:schemeClr val="bg1"/>
              </a:solidFill>
            </a:endParaRP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524345" y="1657143"/>
            <a:ext cx="5143311" cy="158760"/>
          </a:xfrm>
        </p:spPr>
        <p:txBody>
          <a:bodyPr>
            <a:normAutofit fontScale="92500" lnSpcReduction="20000"/>
          </a:bodyPr>
          <a:lstStyle/>
          <a:p>
            <a:r>
              <a:rPr lang="pt-BR" sz="635" dirty="0"/>
              <a:t>Autor 1 (filiação, e-mail); Autor 2(filiação </a:t>
            </a:r>
            <a:r>
              <a:rPr lang="pt-BR" sz="635" dirty="0" err="1"/>
              <a:t>filiação</a:t>
            </a:r>
            <a:r>
              <a:rPr lang="pt-BR" sz="635" dirty="0"/>
              <a:t>, e-mail);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716690" y="1866324"/>
            <a:ext cx="2193471" cy="226665"/>
          </a:xfrm>
          <a:prstGeom prst="rect">
            <a:avLst/>
          </a:prstGeom>
          <a:solidFill>
            <a:srgbClr val="4D4D4D"/>
          </a:solidFill>
          <a:ln>
            <a:solidFill>
              <a:srgbClr val="2D297E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7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729986" y="3655824"/>
            <a:ext cx="2193471" cy="226665"/>
          </a:xfrm>
          <a:prstGeom prst="rect">
            <a:avLst/>
          </a:prstGeom>
          <a:solidFill>
            <a:srgbClr val="4D4D4D"/>
          </a:solidFill>
          <a:ln>
            <a:solidFill>
              <a:srgbClr val="2D297E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7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279303" y="1882933"/>
            <a:ext cx="2193471" cy="226665"/>
          </a:xfrm>
          <a:prstGeom prst="rect">
            <a:avLst/>
          </a:prstGeom>
          <a:solidFill>
            <a:srgbClr val="4D4D4D"/>
          </a:solidFill>
          <a:ln>
            <a:solidFill>
              <a:srgbClr val="2D297E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7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279303" y="3446530"/>
            <a:ext cx="2193471" cy="226665"/>
          </a:xfrm>
          <a:prstGeom prst="rect">
            <a:avLst/>
          </a:prstGeom>
          <a:solidFill>
            <a:srgbClr val="4D4D4D"/>
          </a:solidFill>
          <a:ln>
            <a:solidFill>
              <a:srgbClr val="2D297E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7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E DISCUSSÕES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729986" y="5602568"/>
            <a:ext cx="2193471" cy="226665"/>
          </a:xfrm>
          <a:prstGeom prst="rect">
            <a:avLst/>
          </a:prstGeom>
          <a:solidFill>
            <a:srgbClr val="4D4D4D"/>
          </a:solidFill>
          <a:ln>
            <a:solidFill>
              <a:srgbClr val="2D297E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7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814662" y="2242059"/>
            <a:ext cx="199872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35" dirty="0"/>
              <a:t>O corpo do texto deve ser redigido de acordo com as normas do evento exemplo: fonte </a:t>
            </a:r>
            <a:r>
              <a:rPr lang="pt-BR" sz="635" dirty="0" err="1"/>
              <a:t>Calibri</a:t>
            </a:r>
            <a:r>
              <a:rPr lang="pt-BR" sz="635" dirty="0"/>
              <a:t>, sem negrito, itálico ou sublinhado; tamanho 40; justificado.</a:t>
            </a:r>
          </a:p>
          <a:p>
            <a:endParaRPr lang="pt-BR" sz="635" dirty="0"/>
          </a:p>
          <a:p>
            <a:pPr algn="just"/>
            <a:r>
              <a:rPr lang="pt-BR" sz="635" dirty="0"/>
              <a:t>O corpo do texto deve ser redigido de acordo com as seguintes normas: fonte </a:t>
            </a:r>
            <a:r>
              <a:rPr lang="pt-BR" sz="635" dirty="0" err="1"/>
              <a:t>Calibri</a:t>
            </a:r>
            <a:r>
              <a:rPr lang="pt-BR" sz="635" dirty="0"/>
              <a:t>, sem negrito, itálico ou sublinhado; tamanho 40; justificado.</a:t>
            </a:r>
          </a:p>
          <a:p>
            <a:pPr algn="just"/>
            <a:endParaRPr lang="pt-BR" sz="635" dirty="0"/>
          </a:p>
          <a:p>
            <a:endParaRPr lang="pt-BR" sz="635" dirty="0"/>
          </a:p>
          <a:p>
            <a:pPr algn="just"/>
            <a:r>
              <a:rPr lang="pt-BR" sz="635" dirty="0"/>
              <a:t>O corpo do texto deve ser redigido de acordo com as seguintes normas: fonte </a:t>
            </a:r>
            <a:r>
              <a:rPr lang="pt-BR" sz="635" dirty="0" err="1"/>
              <a:t>Calibri</a:t>
            </a:r>
            <a:r>
              <a:rPr lang="pt-BR" sz="635" dirty="0"/>
              <a:t>, sem negrito, itálico ou sublinhado; tamanho 40; justificado.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395885" y="2242059"/>
            <a:ext cx="199872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35" dirty="0"/>
              <a:t>O corpo do texto deve ser redigido de acordo com as seguintes normas: fonte </a:t>
            </a:r>
            <a:r>
              <a:rPr lang="pt-BR" sz="635" dirty="0" err="1"/>
              <a:t>Calibri</a:t>
            </a:r>
            <a:r>
              <a:rPr lang="pt-BR" sz="635" dirty="0"/>
              <a:t>, sem negrito, itálico ou sublinhado; tamanho 40; justificado.</a:t>
            </a:r>
          </a:p>
          <a:p>
            <a:endParaRPr lang="pt-BR" sz="635" dirty="0"/>
          </a:p>
          <a:p>
            <a:pPr algn="just"/>
            <a:r>
              <a:rPr lang="pt-BR" sz="635" dirty="0"/>
              <a:t>O corpo do texto deve ser redigido de acordo com as seguintes normas: fonte </a:t>
            </a:r>
            <a:r>
              <a:rPr lang="pt-BR" sz="635" dirty="0" err="1"/>
              <a:t>Calibri</a:t>
            </a:r>
            <a:r>
              <a:rPr lang="pt-BR" sz="635" dirty="0"/>
              <a:t>, sem negrito, itálico ou sublinhado; tamanho 40; justificado.</a:t>
            </a:r>
          </a:p>
          <a:p>
            <a:endParaRPr lang="pt-BR" sz="635" dirty="0"/>
          </a:p>
          <a:p>
            <a:pPr algn="just"/>
            <a:r>
              <a:rPr lang="pt-BR" sz="635" dirty="0"/>
              <a:t>O corpo do texto deve ser redigido de acordo com as seguintes normas: fonte </a:t>
            </a:r>
            <a:r>
              <a:rPr lang="pt-BR" sz="635" dirty="0" err="1"/>
              <a:t>Calibri</a:t>
            </a:r>
            <a:r>
              <a:rPr lang="pt-BR" sz="635" dirty="0"/>
              <a:t>, sem negrito, itálico ou sublinhado; tamanho 40; justificado.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386580" y="4061530"/>
            <a:ext cx="199872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35" dirty="0"/>
              <a:t>Tabelas devem ser apresentadas da seguinte forma:</a:t>
            </a:r>
          </a:p>
          <a:p>
            <a:pPr algn="just"/>
            <a:endParaRPr lang="pt-BR" sz="635" dirty="0"/>
          </a:p>
          <a:p>
            <a:pPr algn="just"/>
            <a:endParaRPr lang="pt-BR" sz="635" dirty="0"/>
          </a:p>
          <a:p>
            <a:pPr algn="just"/>
            <a:endParaRPr lang="pt-BR" sz="635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/>
          </p:nvPr>
        </p:nvGraphicFramePr>
        <p:xfrm>
          <a:off x="6386580" y="4331992"/>
          <a:ext cx="1989420" cy="40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432">
                <a:tc>
                  <a:txBody>
                    <a:bodyPr/>
                    <a:lstStyle/>
                    <a:p>
                      <a:endParaRPr lang="pt-BR" sz="300" dirty="0"/>
                    </a:p>
                  </a:txBody>
                  <a:tcPr marL="14516" marR="14516" marT="7258" marB="7258"/>
                </a:tc>
                <a:tc>
                  <a:txBody>
                    <a:bodyPr/>
                    <a:lstStyle/>
                    <a:p>
                      <a:endParaRPr lang="pt-BR" sz="300" dirty="0"/>
                    </a:p>
                  </a:txBody>
                  <a:tcPr marL="14516" marR="14516" marT="7258" marB="7258"/>
                </a:tc>
                <a:tc>
                  <a:txBody>
                    <a:bodyPr/>
                    <a:lstStyle/>
                    <a:p>
                      <a:endParaRPr lang="pt-BR" sz="300"/>
                    </a:p>
                  </a:txBody>
                  <a:tcPr marL="14516" marR="14516" marT="7258" marB="7258"/>
                </a:tc>
                <a:tc>
                  <a:txBody>
                    <a:bodyPr/>
                    <a:lstStyle/>
                    <a:p>
                      <a:endParaRPr lang="pt-BR" sz="300"/>
                    </a:p>
                  </a:txBody>
                  <a:tcPr marL="14516" marR="14516" marT="7258" marB="72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32">
                <a:tc>
                  <a:txBody>
                    <a:bodyPr/>
                    <a:lstStyle/>
                    <a:p>
                      <a:endParaRPr lang="pt-BR" sz="300"/>
                    </a:p>
                  </a:txBody>
                  <a:tcPr marL="14516" marR="14516" marT="7258" marB="7258"/>
                </a:tc>
                <a:tc>
                  <a:txBody>
                    <a:bodyPr/>
                    <a:lstStyle/>
                    <a:p>
                      <a:endParaRPr lang="pt-BR" sz="300"/>
                    </a:p>
                  </a:txBody>
                  <a:tcPr marL="14516" marR="14516" marT="7258" marB="7258"/>
                </a:tc>
                <a:tc>
                  <a:txBody>
                    <a:bodyPr/>
                    <a:lstStyle/>
                    <a:p>
                      <a:endParaRPr lang="pt-BR" sz="300"/>
                    </a:p>
                  </a:txBody>
                  <a:tcPr marL="14516" marR="14516" marT="7258" marB="7258"/>
                </a:tc>
                <a:tc>
                  <a:txBody>
                    <a:bodyPr/>
                    <a:lstStyle/>
                    <a:p>
                      <a:endParaRPr lang="pt-BR" sz="300"/>
                    </a:p>
                  </a:txBody>
                  <a:tcPr marL="14516" marR="14516" marT="7258" marB="72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32">
                <a:tc>
                  <a:txBody>
                    <a:bodyPr/>
                    <a:lstStyle/>
                    <a:p>
                      <a:endParaRPr lang="pt-BR" sz="300" dirty="0"/>
                    </a:p>
                  </a:txBody>
                  <a:tcPr marL="14516" marR="14516" marT="7258" marB="7258"/>
                </a:tc>
                <a:tc>
                  <a:txBody>
                    <a:bodyPr/>
                    <a:lstStyle/>
                    <a:p>
                      <a:endParaRPr lang="pt-BR" sz="300" dirty="0"/>
                    </a:p>
                  </a:txBody>
                  <a:tcPr marL="14516" marR="14516" marT="7258" marB="7258"/>
                </a:tc>
                <a:tc>
                  <a:txBody>
                    <a:bodyPr/>
                    <a:lstStyle/>
                    <a:p>
                      <a:endParaRPr lang="pt-BR" sz="300" dirty="0"/>
                    </a:p>
                  </a:txBody>
                  <a:tcPr marL="14516" marR="14516" marT="7258" marB="7258"/>
                </a:tc>
                <a:tc>
                  <a:txBody>
                    <a:bodyPr/>
                    <a:lstStyle/>
                    <a:p>
                      <a:endParaRPr lang="pt-BR" sz="300" dirty="0"/>
                    </a:p>
                  </a:txBody>
                  <a:tcPr marL="14516" marR="14516" marT="7258" marB="72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6386580" y="4218161"/>
            <a:ext cx="1989421" cy="17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8" dirty="0"/>
              <a:t>Tabela 1: Título da tabela.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395885" y="4824568"/>
            <a:ext cx="1989421" cy="17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8" dirty="0"/>
              <a:t>Fonte: Autor (data).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809349" y="4282495"/>
            <a:ext cx="199872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35" dirty="0"/>
              <a:t>Figuras devem ser apresentadas da seguinte forma:</a:t>
            </a:r>
          </a:p>
          <a:p>
            <a:pPr algn="just"/>
            <a:endParaRPr lang="pt-BR" sz="635" dirty="0"/>
          </a:p>
          <a:p>
            <a:pPr algn="just"/>
            <a:endParaRPr lang="pt-BR" sz="635" dirty="0"/>
          </a:p>
          <a:p>
            <a:pPr algn="just"/>
            <a:endParaRPr lang="pt-BR" sz="635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716690" y="5897540"/>
            <a:ext cx="4553892" cy="44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71" dirty="0"/>
              <a:t>Referências devem ser redigidas conforme as normas da ABNT vigentes, em fonte </a:t>
            </a:r>
            <a:r>
              <a:rPr lang="pt-BR" sz="571" dirty="0" err="1"/>
              <a:t>Calibri</a:t>
            </a:r>
            <a:r>
              <a:rPr lang="pt-BR" sz="571" dirty="0"/>
              <a:t>, normal, alinhado à esquerda, tamanho 36.</a:t>
            </a:r>
          </a:p>
          <a:p>
            <a:pPr algn="just"/>
            <a:endParaRPr lang="pt-BR" sz="571" dirty="0"/>
          </a:p>
          <a:p>
            <a:pPr algn="just"/>
            <a:r>
              <a:rPr lang="pt-BR" sz="571" dirty="0"/>
              <a:t>Referências devem ser redigidas conforme as normas da ABNT vigentes, em fonte </a:t>
            </a:r>
            <a:r>
              <a:rPr lang="pt-BR" sz="571" dirty="0" err="1"/>
              <a:t>Calibri</a:t>
            </a:r>
            <a:r>
              <a:rPr lang="pt-BR" sz="571" dirty="0"/>
              <a:t>, normal, alinhado à esquerda, tamanho 36.</a:t>
            </a:r>
          </a:p>
          <a:p>
            <a:pPr algn="just"/>
            <a:endParaRPr lang="pt-BR" sz="571" dirty="0"/>
          </a:p>
        </p:txBody>
      </p:sp>
      <p:graphicFrame>
        <p:nvGraphicFramePr>
          <p:cNvPr id="27" name="Gráfico 26"/>
          <p:cNvGraphicFramePr/>
          <p:nvPr>
            <p:extLst/>
          </p:nvPr>
        </p:nvGraphicFramePr>
        <p:xfrm>
          <a:off x="3809349" y="4460129"/>
          <a:ext cx="1618189" cy="1006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CaixaDeTexto 27"/>
          <p:cNvSpPr txBox="1"/>
          <p:nvPr/>
        </p:nvSpPr>
        <p:spPr>
          <a:xfrm>
            <a:off x="3814002" y="5440804"/>
            <a:ext cx="1989421" cy="17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8" dirty="0"/>
              <a:t>Figura 1: Título da tabela. Fonte: Autor (data).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288608" y="4995786"/>
            <a:ext cx="2193471" cy="226665"/>
          </a:xfrm>
          <a:prstGeom prst="rect">
            <a:avLst/>
          </a:prstGeom>
          <a:solidFill>
            <a:srgbClr val="4D4D4D"/>
          </a:solidFill>
          <a:ln>
            <a:solidFill>
              <a:srgbClr val="2D297E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7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391232" y="5304439"/>
            <a:ext cx="199872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35" dirty="0"/>
              <a:t>O corpo do texto deve ser redigido de acordo com as seguintes normas: fonte </a:t>
            </a:r>
            <a:r>
              <a:rPr lang="pt-BR" sz="635" dirty="0" err="1"/>
              <a:t>Calibri</a:t>
            </a:r>
            <a:r>
              <a:rPr lang="pt-BR" sz="635" dirty="0"/>
              <a:t>, sem negrito, itálico ou sublinhado; tamanho 40; justificado.</a:t>
            </a:r>
          </a:p>
          <a:p>
            <a:pPr algn="just"/>
            <a:endParaRPr lang="pt-BR" sz="635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09349" y="3933928"/>
            <a:ext cx="1998726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35" dirty="0"/>
              <a:t>O corpo do texto deve ser redigido de acordo com as normas do evento exemplo: fonte </a:t>
            </a:r>
            <a:r>
              <a:rPr lang="pt-BR" sz="635" dirty="0" err="1"/>
              <a:t>Calibri</a:t>
            </a:r>
            <a:r>
              <a:rPr lang="pt-BR" sz="635" dirty="0"/>
              <a:t>, sem negrito, itálico ou sublinhado; tamanho 40; justificado.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405189" y="3699132"/>
            <a:ext cx="199872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35" dirty="0"/>
              <a:t>O corpo do texto deve ser redigido de acordo com as seguintes normas: fonte </a:t>
            </a:r>
            <a:r>
              <a:rPr lang="pt-BR" sz="635" dirty="0" err="1"/>
              <a:t>Calibri</a:t>
            </a:r>
            <a:r>
              <a:rPr lang="pt-BR" sz="635" dirty="0"/>
              <a:t>, sem negrito, itálico ou sublinhado; tamanho 40; justificado.</a:t>
            </a:r>
          </a:p>
          <a:p>
            <a:pPr algn="just"/>
            <a:endParaRPr lang="pt-BR" sz="635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4197" y="2186201"/>
            <a:ext cx="5138836" cy="10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0" y="6264323"/>
            <a:ext cx="12192000" cy="620973"/>
            <a:chOff x="0" y="6264323"/>
            <a:chExt cx="12192000" cy="620973"/>
          </a:xfrm>
        </p:grpSpPr>
        <p:sp>
          <p:nvSpPr>
            <p:cNvPr id="15" name="Retângulo 14"/>
            <p:cNvSpPr/>
            <p:nvPr/>
          </p:nvSpPr>
          <p:spPr>
            <a:xfrm>
              <a:off x="0" y="6264323"/>
              <a:ext cx="12192000" cy="6209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59" t="2323"/>
            <a:stretch/>
          </p:blipFill>
          <p:spPr>
            <a:xfrm>
              <a:off x="4204269" y="6352029"/>
              <a:ext cx="405747" cy="445560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4610016" y="6380972"/>
              <a:ext cx="304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Universidade Federal do Acre</a:t>
              </a:r>
              <a:endParaRPr lang="pt-BR" dirty="0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5</a:t>
            </a:fld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29708" y="531950"/>
            <a:ext cx="550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Justificativa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9708" y="1347111"/>
            <a:ext cx="106070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</a:rPr>
              <a:t>Melhora na comunicação entre a comunidade acadêmica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smtClean="0">
                <a:solidFill>
                  <a:schemeClr val="bg1"/>
                </a:solidFill>
              </a:rPr>
              <a:t>Segundo </a:t>
            </a:r>
            <a:r>
              <a:rPr lang="pt-BR" sz="3200" dirty="0" err="1" smtClean="0">
                <a:solidFill>
                  <a:schemeClr val="bg1"/>
                </a:solidFill>
              </a:rPr>
              <a:t>Sommerville</a:t>
            </a:r>
            <a:r>
              <a:rPr lang="pt-BR" sz="3200" dirty="0" smtClean="0">
                <a:solidFill>
                  <a:schemeClr val="bg1"/>
                </a:solidFill>
              </a:rPr>
              <a:t> (2011, p. 164) “Depois </a:t>
            </a:r>
            <a:r>
              <a:rPr lang="pt-BR" sz="3200" dirty="0">
                <a:solidFill>
                  <a:schemeClr val="bg1"/>
                </a:solidFill>
              </a:rPr>
              <a:t>que o sistema é implantado, para que ele se mantenha útil é inevitável que ocorram mudanças</a:t>
            </a:r>
            <a:r>
              <a:rPr lang="pt-BR" sz="3200" dirty="0" smtClean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custos organizacionais relacionados a evolução de software são de 85% a 90% (ERLIKH, 2000, p. 164, apud SOMMERVILLE, 2011)</a:t>
            </a:r>
            <a:endParaRPr lang="pt-BR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0" y="6264323"/>
            <a:ext cx="12192000" cy="620973"/>
            <a:chOff x="0" y="6264323"/>
            <a:chExt cx="12192000" cy="620973"/>
          </a:xfrm>
        </p:grpSpPr>
        <p:sp>
          <p:nvSpPr>
            <p:cNvPr id="15" name="Retângulo 14"/>
            <p:cNvSpPr/>
            <p:nvPr/>
          </p:nvSpPr>
          <p:spPr>
            <a:xfrm>
              <a:off x="0" y="6264323"/>
              <a:ext cx="12192000" cy="6209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59" t="2323"/>
            <a:stretch/>
          </p:blipFill>
          <p:spPr>
            <a:xfrm>
              <a:off x="4204269" y="6352029"/>
              <a:ext cx="405747" cy="445560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4610016" y="6380972"/>
              <a:ext cx="304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Universidade Federal do Acre</a:t>
              </a:r>
              <a:endParaRPr lang="pt-BR" dirty="0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6</a:t>
            </a:fld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29708" y="531950"/>
            <a:ext cx="550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Justificativa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9708" y="1347111"/>
            <a:ext cx="1060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smtClean="0">
                <a:solidFill>
                  <a:schemeClr val="bg1"/>
                </a:solidFill>
              </a:rPr>
              <a:t>A garantia </a:t>
            </a:r>
            <a:r>
              <a:rPr lang="pt-BR" sz="3200" dirty="0">
                <a:solidFill>
                  <a:schemeClr val="bg1"/>
                </a:solidFill>
              </a:rPr>
              <a:t>de que os recursos desempenhados por outros estágios e pela própria coordenação do curso não sejam desperdiçados devido a um eventual desuso do site</a:t>
            </a:r>
          </a:p>
        </p:txBody>
      </p:sp>
    </p:spTree>
    <p:extLst>
      <p:ext uri="{BB962C8B-B14F-4D97-AF65-F5344CB8AC3E}">
        <p14:creationId xmlns:p14="http://schemas.microsoft.com/office/powerpoint/2010/main" val="8161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0" y="6264323"/>
            <a:ext cx="12192000" cy="620973"/>
            <a:chOff x="0" y="6264323"/>
            <a:chExt cx="12192000" cy="620973"/>
          </a:xfrm>
        </p:grpSpPr>
        <p:sp>
          <p:nvSpPr>
            <p:cNvPr id="15" name="Retângulo 14"/>
            <p:cNvSpPr/>
            <p:nvPr/>
          </p:nvSpPr>
          <p:spPr>
            <a:xfrm>
              <a:off x="0" y="6264323"/>
              <a:ext cx="12192000" cy="6209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59" t="2323"/>
            <a:stretch/>
          </p:blipFill>
          <p:spPr>
            <a:xfrm>
              <a:off x="4204269" y="6352029"/>
              <a:ext cx="405747" cy="445560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4610016" y="6380972"/>
              <a:ext cx="304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Universidade Federal do Acre</a:t>
              </a:r>
              <a:endParaRPr lang="pt-BR" dirty="0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7</a:t>
            </a:fld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29708" y="531950"/>
            <a:ext cx="550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Objetivos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9708" y="1347111"/>
            <a:ext cx="1060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Realizar a manutenção e Desenvolver um Componente de Gerenciamento de trabalhos acadêmicos para o Site do curso de Sistemas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9426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0" y="6264323"/>
            <a:ext cx="12192000" cy="620973"/>
            <a:chOff x="0" y="6264323"/>
            <a:chExt cx="12192000" cy="620973"/>
          </a:xfrm>
        </p:grpSpPr>
        <p:sp>
          <p:nvSpPr>
            <p:cNvPr id="15" name="Retângulo 14"/>
            <p:cNvSpPr/>
            <p:nvPr/>
          </p:nvSpPr>
          <p:spPr>
            <a:xfrm>
              <a:off x="0" y="6264323"/>
              <a:ext cx="12192000" cy="6209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59" t="2323"/>
            <a:stretch/>
          </p:blipFill>
          <p:spPr>
            <a:xfrm>
              <a:off x="4204269" y="6352029"/>
              <a:ext cx="405747" cy="445560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4610016" y="6380972"/>
              <a:ext cx="304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Universidade Federal do Acre</a:t>
              </a:r>
              <a:endParaRPr lang="pt-BR" dirty="0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8</a:t>
            </a:fld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29708" y="531950"/>
            <a:ext cx="550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Objetivos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9708" y="1347111"/>
            <a:ext cx="1060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Realizar a manutenção e Desenvolver um Componente de Gerenciamento de trabalhos acadêmicos para o Site do curso de Sistemas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4157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692</Words>
  <Application>Microsoft Office PowerPoint</Application>
  <PresentationFormat>Widescreen</PresentationFormat>
  <Paragraphs>76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 TÍtulo do trabalho: subtítulos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47</cp:revision>
  <dcterms:created xsi:type="dcterms:W3CDTF">2019-06-21T03:03:48Z</dcterms:created>
  <dcterms:modified xsi:type="dcterms:W3CDTF">2019-07-11T15:09:15Z</dcterms:modified>
</cp:coreProperties>
</file>