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0" r:id="rId4"/>
    <p:sldId id="259" r:id="rId5"/>
    <p:sldId id="277" r:id="rId6"/>
    <p:sldId id="261" r:id="rId7"/>
    <p:sldId id="265" r:id="rId8"/>
    <p:sldId id="267" r:id="rId9"/>
    <p:sldId id="266" r:id="rId10"/>
    <p:sldId id="268" r:id="rId11"/>
    <p:sldId id="269" r:id="rId12"/>
    <p:sldId id="279" r:id="rId13"/>
    <p:sldId id="270" r:id="rId14"/>
    <p:sldId id="271" r:id="rId15"/>
    <p:sldId id="262" r:id="rId16"/>
    <p:sldId id="272" r:id="rId17"/>
    <p:sldId id="263" r:id="rId18"/>
    <p:sldId id="274" r:id="rId19"/>
    <p:sldId id="275" r:id="rId20"/>
    <p:sldId id="276" r:id="rId21"/>
    <p:sldId id="278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00" autoAdjust="0"/>
    <p:restoredTop sz="90061" autoAdjust="0"/>
  </p:normalViewPr>
  <p:slideViewPr>
    <p:cSldViewPr snapToGrid="0" showGuides="1">
      <p:cViewPr varScale="1">
        <p:scale>
          <a:sx n="75" d="100"/>
          <a:sy n="75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0E4E-2AB7-42B4-9F60-3A2E273C7910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5FC00-05BA-4CB9-BF9F-3BE9E789C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1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Resaltar</a:t>
            </a:r>
            <a:r>
              <a:rPr lang="pt-BR" dirty="0" smtClean="0"/>
              <a:t> o tipo da atividade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FC00-05BA-4CB9-BF9F-3BE9E789CF3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2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M1</a:t>
            </a:r>
            <a:r>
              <a:rPr lang="pt-BR" baseline="0" dirty="0" smtClean="0"/>
              <a:t> = Sobre o curso</a:t>
            </a:r>
          </a:p>
          <a:p>
            <a:r>
              <a:rPr lang="pt-BR" baseline="0" dirty="0" smtClean="0"/>
              <a:t>M2 = Documentos</a:t>
            </a:r>
          </a:p>
          <a:p>
            <a:r>
              <a:rPr lang="pt-BR" baseline="0" dirty="0" smtClean="0"/>
              <a:t>M3 = Calouros</a:t>
            </a:r>
          </a:p>
          <a:p>
            <a:r>
              <a:rPr lang="pt-BR" baseline="0" dirty="0" smtClean="0"/>
              <a:t>M4 = Galeria</a:t>
            </a:r>
          </a:p>
          <a:p>
            <a:r>
              <a:rPr lang="pt-BR" baseline="0" dirty="0" smtClean="0"/>
              <a:t>M5 = Eventos</a:t>
            </a:r>
          </a:p>
          <a:p>
            <a:r>
              <a:rPr lang="pt-BR" baseline="0" dirty="0" smtClean="0"/>
              <a:t>M6 = Noticias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M4, M5, M6 não receberam atualizações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FC00-05BA-4CB9-BF9F-3BE9E789CF3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40983" y="2200560"/>
            <a:ext cx="9788377" cy="2880345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2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5400">
                <a:solidFill>
                  <a:schemeClr val="bg2"/>
                </a:solidFill>
              </a:defRPr>
            </a:lvl3pPr>
            <a:lvl4pPr>
              <a:defRPr sz="4800">
                <a:solidFill>
                  <a:schemeClr val="bg2"/>
                </a:solidFill>
              </a:defRPr>
            </a:lvl4pPr>
            <a:lvl5pPr>
              <a:defRPr sz="48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 dirty="0" smtClean="0"/>
              <a:t>Titulo do slide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438958"/>
            <a:ext cx="12192000" cy="1668572"/>
          </a:xfrm>
          <a:prstGeom prst="rect">
            <a:avLst/>
          </a:prstGeom>
          <a:solidFill>
            <a:schemeClr val="bg2"/>
          </a:solidFill>
          <a:ln>
            <a:solidFill>
              <a:srgbClr val="2D297E"/>
            </a:solidFill>
          </a:ln>
          <a:effectLst/>
        </p:spPr>
        <p:txBody>
          <a:bodyPr wrap="square" rtlCol="0">
            <a:spAutoFit/>
          </a:bodyPr>
          <a:lstStyle/>
          <a:p>
            <a:endParaRPr lang="pt-BR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140984" y="744414"/>
            <a:ext cx="963156" cy="10576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48342" y="673080"/>
            <a:ext cx="53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Universidade Federal do Acre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Centro de Ciências Exatas e Tecnológicas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Bacharelado em Sistemas de Informação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47900" y="5259909"/>
            <a:ext cx="8682039" cy="40011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discentes(s)</a:t>
            </a:r>
            <a:endParaRPr lang="pt-BR" dirty="0"/>
          </a:p>
        </p:txBody>
      </p:sp>
      <p:sp>
        <p:nvSpPr>
          <p:cNvPr id="22" name="Espaço Reservado para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2443162" y="5694085"/>
            <a:ext cx="8486198" cy="4001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orientador(res)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140834" y="5259909"/>
            <a:ext cx="13023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Discente: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40834" y="5694085"/>
            <a:ext cx="13899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Orientador: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98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  <a:solidFill>
            <a:srgbClr val="4D4D4D"/>
          </a:solidFill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9491"/>
            <a:ext cx="3932237" cy="41694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837"/>
            <a:ext cx="6172200" cy="52422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0255"/>
            <a:ext cx="3932237" cy="4178733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24114" y="469900"/>
            <a:ext cx="8075386" cy="97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4114" y="469900"/>
            <a:ext cx="1087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2"/>
                </a:solidFill>
              </a:rPr>
              <a:t>Agenda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114" y="1701800"/>
            <a:ext cx="10871200" cy="4330700"/>
          </a:xfrm>
        </p:spPr>
        <p:txBody>
          <a:bodyPr>
            <a:normAutofit/>
          </a:bodyPr>
          <a:lstStyle>
            <a:lvl1pPr>
              <a:defRPr sz="2400" b="0" baseline="0"/>
            </a:lvl1pPr>
          </a:lstStyle>
          <a:p>
            <a:pPr lvl="0"/>
            <a:r>
              <a:rPr lang="pt-BR" dirty="0" smtClean="0"/>
              <a:t>Conteúdo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04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254750"/>
          </a:xfrm>
          <a:prstGeom prst="rect">
            <a:avLst/>
          </a:prstGeom>
          <a:solidFill>
            <a:srgbClr val="3A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err="1" smtClean="0"/>
              <a:t>subtitulo</a:t>
            </a:r>
            <a:endParaRPr lang="pt-B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624114" y="1625599"/>
            <a:ext cx="7272977" cy="4562475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54108" y="1625599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Titulo da figura</a:t>
            </a:r>
            <a:endParaRPr lang="pt-BR" dirty="0"/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8054108" y="4710255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Fonte da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95564"/>
            <a:ext cx="12192000" cy="1237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509"/>
            <a:ext cx="10515600" cy="10576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582"/>
            <a:ext cx="10515600" cy="10618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62509"/>
            <a:ext cx="12192000" cy="1057662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2509"/>
            <a:ext cx="10871200" cy="10576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734804"/>
            <a:ext cx="10871200" cy="431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fld id="{859F97CD-EE65-4132-8581-7CD3042152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72" r:id="rId5"/>
    <p:sldLayoutId id="2147483667" r:id="rId6"/>
    <p:sldLayoutId id="2147483666" r:id="rId7"/>
    <p:sldLayoutId id="2147483664" r:id="rId8"/>
    <p:sldLayoutId id="2147483665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700" b="1" dirty="0"/>
              <a:t>DESENVOLVIMENTO DE UM COMPONENTE E MANUTENÇÃO DO SITE DO CURSO DE BACHARELADO EM SISTEMAS DE INFORMAÇÃO DA UFAC</a:t>
            </a:r>
            <a:endParaRPr lang="pt-BR" sz="4700" dirty="0">
              <a:effectLst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</a:t>
            </a:r>
            <a:r>
              <a:rPr lang="pt-BR" dirty="0"/>
              <a:t>. Manoel Limeira de Lima Júnior </a:t>
            </a:r>
            <a:r>
              <a:rPr lang="pt-BR" dirty="0" smtClean="0"/>
              <a:t>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4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4113" y="462509"/>
            <a:ext cx="11102665" cy="1057662"/>
          </a:xfrm>
        </p:spPr>
        <p:txBody>
          <a:bodyPr>
            <a:normAutofit/>
          </a:bodyPr>
          <a:lstStyle/>
          <a:p>
            <a:r>
              <a:rPr lang="pt-BR" dirty="0"/>
              <a:t>Modelagem de casos de uso e de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6023" t="9240" r="11006" b="9055"/>
          <a:stretch/>
        </p:blipFill>
        <p:spPr>
          <a:xfrm>
            <a:off x="914400" y="1932432"/>
            <a:ext cx="3997959" cy="36454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14400" y="1593878"/>
            <a:ext cx="398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1 – </a:t>
            </a:r>
            <a:r>
              <a:rPr lang="pt-BR" sz="1400" b="1" dirty="0"/>
              <a:t>Diagrama de casos de uso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4401" y="5593080"/>
            <a:ext cx="398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6" y="1901655"/>
            <a:ext cx="5133472" cy="368904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903496" y="1593878"/>
            <a:ext cx="513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2 – Diagrama entidade-relacionamento</a:t>
            </a:r>
            <a:endParaRPr lang="pt-BR" sz="1400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03496" y="5593080"/>
            <a:ext cx="513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66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20339" b="44520"/>
          <a:stretch/>
        </p:blipFill>
        <p:spPr>
          <a:xfrm>
            <a:off x="1289499" y="1958551"/>
            <a:ext cx="9634311" cy="3775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85736" y="1636486"/>
            <a:ext cx="504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3 – Protótipo de listagem de trabalhos acadêmicos</a:t>
            </a:r>
            <a:endParaRPr lang="pt-BR" sz="14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113262" y="5769526"/>
            <a:ext cx="398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68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r="19549"/>
          <a:stretch/>
        </p:blipFill>
        <p:spPr>
          <a:xfrm>
            <a:off x="3331718" y="1908459"/>
            <a:ext cx="5541720" cy="387274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559463" y="1600682"/>
            <a:ext cx="5096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4 – Protótipo de inserção de trabalho acadêmico</a:t>
            </a:r>
            <a:endParaRPr lang="pt-BR" sz="1400" dirty="0">
              <a:effectLst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112541" y="5881218"/>
            <a:ext cx="398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06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componente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2" y="2094916"/>
            <a:ext cx="4248743" cy="36866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276" t="30137" r="10811" b="4906"/>
          <a:stretch/>
        </p:blipFill>
        <p:spPr>
          <a:xfrm>
            <a:off x="5293360" y="2287956"/>
            <a:ext cx="6431253" cy="331020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24112" y="1787139"/>
            <a:ext cx="424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5 – </a:t>
            </a:r>
            <a:r>
              <a:rPr lang="pt-BR" sz="1400" b="1" dirty="0"/>
              <a:t>Exemplo de código SQL utilizado</a:t>
            </a:r>
            <a:endParaRPr lang="pt-BR" sz="1400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4114" y="5781605"/>
            <a:ext cx="424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93360" y="1970584"/>
            <a:ext cx="6431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6 – Trecho do código que realiza a persistência de banca</a:t>
            </a:r>
            <a:endParaRPr lang="pt-BR" sz="1400" dirty="0">
              <a:effectLst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93360" y="5627716"/>
            <a:ext cx="6431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66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do componente ao site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7"/>
          <a:stretch/>
        </p:blipFill>
        <p:spPr>
          <a:xfrm>
            <a:off x="1865314" y="1863730"/>
            <a:ext cx="8461371" cy="399414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65314" y="1555953"/>
            <a:ext cx="846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7 – Parte da página de instalação de extensões do </a:t>
            </a:r>
            <a:r>
              <a:rPr lang="pt-BR" sz="1400" b="1" dirty="0" err="1" smtClean="0"/>
              <a:t>Joomla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65314" y="5781605"/>
            <a:ext cx="846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91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Atualidade do conteúdo presente no site;</a:t>
            </a:r>
          </a:p>
          <a:p>
            <a:r>
              <a:rPr lang="pt-BR" dirty="0" smtClean="0"/>
              <a:t>Desenvolvimento do componente </a:t>
            </a:r>
            <a:r>
              <a:rPr lang="pt-BR" dirty="0" err="1" smtClean="0"/>
              <a:t>Academic</a:t>
            </a:r>
            <a:r>
              <a:rPr lang="pt-BR" dirty="0" smtClean="0"/>
              <a:t> Library.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16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23168" y="1608732"/>
            <a:ext cx="1014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8 </a:t>
            </a:r>
            <a:r>
              <a:rPr lang="pt-BR" sz="1400" b="1" dirty="0"/>
              <a:t>– Listagem de trabalhos na parte administrativa do site </a:t>
            </a:r>
            <a:endParaRPr lang="pt-BR" sz="14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167" y="5810490"/>
            <a:ext cx="1014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8" t="18161" r="2131" b="33882"/>
          <a:stretch/>
        </p:blipFill>
        <p:spPr>
          <a:xfrm>
            <a:off x="2159794" y="1898707"/>
            <a:ext cx="7872412" cy="39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107015" y="1520171"/>
            <a:ext cx="59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9 </a:t>
            </a:r>
            <a:r>
              <a:rPr lang="pt-BR" sz="1400" b="1" dirty="0"/>
              <a:t>– Parte da página de inserção de trabalho acadêmico 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07014" y="5929798"/>
            <a:ext cx="59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0" t="18414" r="1846" b="23730"/>
          <a:stretch/>
        </p:blipFill>
        <p:spPr>
          <a:xfrm>
            <a:off x="2681282" y="1827948"/>
            <a:ext cx="6860299" cy="41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669163" y="1527802"/>
            <a:ext cx="885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10 </a:t>
            </a:r>
            <a:r>
              <a:rPr lang="pt-BR" sz="1400" b="1" dirty="0"/>
              <a:t>– Conteúdo do menu trabalhos acadêmicos  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69164" y="5937429"/>
            <a:ext cx="88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4" t="18162" r="1562" b="22103"/>
          <a:stretch/>
        </p:blipFill>
        <p:spPr>
          <a:xfrm>
            <a:off x="2757483" y="1835579"/>
            <a:ext cx="6700837" cy="41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39419" y="1527802"/>
            <a:ext cx="858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11 </a:t>
            </a:r>
            <a:r>
              <a:rPr lang="pt-BR" sz="1400" b="1" dirty="0"/>
              <a:t>– </a:t>
            </a:r>
            <a:r>
              <a:rPr lang="pt-BR" sz="1400" b="1" dirty="0" smtClean="0"/>
              <a:t>Parte da pagina de informações de um trabalho acadêmico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9419" y="5827955"/>
            <a:ext cx="858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19" y="1835579"/>
            <a:ext cx="8588324" cy="39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</a:p>
          <a:p>
            <a:r>
              <a:rPr lang="pt-BR" dirty="0" smtClean="0"/>
              <a:t>Estágio Supervisionado</a:t>
            </a:r>
          </a:p>
          <a:p>
            <a:r>
              <a:rPr lang="pt-BR" dirty="0" smtClean="0"/>
              <a:t>Revisão bibliográfica</a:t>
            </a:r>
          </a:p>
          <a:p>
            <a:r>
              <a:rPr lang="pt-BR" dirty="0" smtClean="0"/>
              <a:t>Atividades desenvolvidas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77" y="1843210"/>
            <a:ext cx="6697045" cy="39942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61934" y="1527802"/>
            <a:ext cx="609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12 </a:t>
            </a:r>
            <a:r>
              <a:rPr lang="pt-BR" sz="1400" b="1" dirty="0"/>
              <a:t>– </a:t>
            </a:r>
            <a:r>
              <a:rPr lang="pt-BR" sz="1400" b="1" dirty="0" smtClean="0"/>
              <a:t>Repositório </a:t>
            </a:r>
            <a:r>
              <a:rPr lang="pt-BR" sz="1400" b="1" dirty="0" err="1" smtClean="0"/>
              <a:t>AcademicLibrary</a:t>
            </a:r>
            <a:r>
              <a:rPr lang="pt-BR" sz="1400" b="1" dirty="0" smtClean="0"/>
              <a:t> no </a:t>
            </a:r>
            <a:r>
              <a:rPr lang="pt-BR" sz="1400" b="1" dirty="0"/>
              <a:t>G</a:t>
            </a:r>
            <a:r>
              <a:rPr lang="pt-BR" sz="1400" b="1" dirty="0" smtClean="0"/>
              <a:t>itHub</a:t>
            </a:r>
            <a:endParaRPr lang="pt-BR" sz="1400" dirty="0">
              <a:effectLst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061934" y="5827955"/>
            <a:ext cx="609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15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 e recomendações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trabalho contribui para a divulgação cientifica e das atividades da curso;</a:t>
            </a:r>
            <a:endParaRPr lang="pt-BR" dirty="0"/>
          </a:p>
          <a:p>
            <a:r>
              <a:rPr lang="pt-BR" dirty="0" smtClean="0"/>
              <a:t>Realização de manutenção periódicas;</a:t>
            </a:r>
          </a:p>
          <a:p>
            <a:r>
              <a:rPr lang="pt-BR" dirty="0" smtClean="0"/>
              <a:t>Evolução do componente </a:t>
            </a:r>
            <a:r>
              <a:rPr lang="pt-BR" dirty="0" err="1"/>
              <a:t>A</a:t>
            </a:r>
            <a:r>
              <a:rPr lang="pt-BR" dirty="0" err="1" smtClean="0"/>
              <a:t>cademic</a:t>
            </a:r>
            <a:r>
              <a:rPr lang="pt-BR" dirty="0" smtClean="0"/>
              <a:t> Library.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6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700" b="1" dirty="0"/>
              <a:t>DESENVOLVIMENTO DE UM COMPONENTE E MANUTENÇÃO DO SITE DO CURSO DE BACHARELADO EM SISTEMAS DE INFORMAÇÃO DA UFAC</a:t>
            </a:r>
            <a:endParaRPr lang="pt-BR" sz="4700" dirty="0">
              <a:effectLst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</a:t>
            </a:r>
            <a:r>
              <a:rPr lang="pt-BR" dirty="0"/>
              <a:t>. Manoel Limeira de Lima Júnior </a:t>
            </a:r>
            <a:r>
              <a:rPr lang="pt-BR" dirty="0" smtClean="0"/>
              <a:t>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1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a manutenção e desenvolver um componente de gerenciamento de trabalhos acadêmicos para o Site do curso de Sistemas de </a:t>
            </a:r>
            <a:r>
              <a:rPr lang="pt-BR" dirty="0" smtClean="0"/>
              <a:t>Informação.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Estágio Supervisionado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estágio supervisionado foi desenvolvido na coordenação do Curso de Bacharelado em Sistemas de Informação da Universidade Federal do Acre (UFAC);</a:t>
            </a:r>
          </a:p>
          <a:p>
            <a:r>
              <a:rPr lang="pt-BR" dirty="0" smtClean="0"/>
              <a:t>O curso tem como principal objetivo o desenvolvimento de conhecimento cientifico e a formação acadêmica em grau de bacharelado;</a:t>
            </a:r>
          </a:p>
          <a:p>
            <a:r>
              <a:rPr lang="pt-BR" dirty="0" smtClean="0"/>
              <a:t>Teve como supervisor o coordenador do curso o prof. Dr</a:t>
            </a:r>
            <a:r>
              <a:rPr lang="pt-BR" dirty="0"/>
              <a:t>. </a:t>
            </a:r>
            <a:r>
              <a:rPr lang="pt-BR" dirty="0" err="1"/>
              <a:t>Olacir</a:t>
            </a:r>
            <a:r>
              <a:rPr lang="pt-BR" dirty="0"/>
              <a:t> Rodrigues Castro </a:t>
            </a:r>
            <a:r>
              <a:rPr lang="pt-BR" dirty="0" smtClean="0"/>
              <a:t>Júnior;</a:t>
            </a:r>
          </a:p>
          <a:p>
            <a:r>
              <a:rPr lang="pt-BR" dirty="0" smtClean="0"/>
              <a:t>E como Orientador o prof. Dr</a:t>
            </a:r>
            <a:r>
              <a:rPr lang="pt-BR" dirty="0"/>
              <a:t>. Manoel Limeira de Lima Júnior </a:t>
            </a:r>
            <a:r>
              <a:rPr lang="pt-BR" dirty="0" smtClean="0"/>
              <a:t>Almeida.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5</a:t>
            </a:fld>
            <a:endParaRPr lang="pt-BR"/>
          </a:p>
        </p:txBody>
      </p:sp>
      <p:pic>
        <p:nvPicPr>
          <p:cNvPr id="1026" name="Picture 2" descr="Resultado de imagem para Joomla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9" t="18000" r="14659" b="17636"/>
          <a:stretch/>
        </p:blipFill>
        <p:spPr bwMode="auto">
          <a:xfrm>
            <a:off x="882895" y="2930991"/>
            <a:ext cx="2646215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h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70" y="3044797"/>
            <a:ext cx="3309938" cy="178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my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543" y="2922303"/>
            <a:ext cx="3047871" cy="20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Desenvolvidas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Atualização do conteúdo do site;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Estabelecimento de requisitos do componente;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Modelagem de casos de uso e de banco de dados;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Prototipação;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Desenvolvimento do componente;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Integração do componente ao site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6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do conteúdo do site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874222"/>
              </p:ext>
            </p:extLst>
          </p:nvPr>
        </p:nvGraphicFramePr>
        <p:xfrm>
          <a:off x="1373568" y="1916915"/>
          <a:ext cx="9832145" cy="3960307"/>
        </p:xfrm>
        <a:graphic>
          <a:graphicData uri="http://schemas.openxmlformats.org/drawingml/2006/table">
            <a:tbl>
              <a:tblPr/>
              <a:tblGrid>
                <a:gridCol w="1160134">
                  <a:extLst>
                    <a:ext uri="{9D8B030D-6E8A-4147-A177-3AD203B41FA5}">
                      <a16:colId xmlns:a16="http://schemas.microsoft.com/office/drawing/2014/main" val="4068637702"/>
                    </a:ext>
                  </a:extLst>
                </a:gridCol>
                <a:gridCol w="2426487">
                  <a:extLst>
                    <a:ext uri="{9D8B030D-6E8A-4147-A177-3AD203B41FA5}">
                      <a16:colId xmlns:a16="http://schemas.microsoft.com/office/drawing/2014/main" val="1678748429"/>
                    </a:ext>
                  </a:extLst>
                </a:gridCol>
                <a:gridCol w="2165230">
                  <a:extLst>
                    <a:ext uri="{9D8B030D-6E8A-4147-A177-3AD203B41FA5}">
                      <a16:colId xmlns:a16="http://schemas.microsoft.com/office/drawing/2014/main" val="1601400000"/>
                    </a:ext>
                  </a:extLst>
                </a:gridCol>
                <a:gridCol w="4080294">
                  <a:extLst>
                    <a:ext uri="{9D8B030D-6E8A-4147-A177-3AD203B41FA5}">
                      <a16:colId xmlns:a16="http://schemas.microsoft.com/office/drawing/2014/main" val="906861095"/>
                    </a:ext>
                  </a:extLst>
                </a:gridCol>
              </a:tblGrid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ID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Título do menu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Navegação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Descrição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64915"/>
                  </a:ext>
                </a:extLst>
              </a:tr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M1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Sobre o Curso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Sobre o Curso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Informações sobre o curso em geral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020016"/>
                  </a:ext>
                </a:extLst>
              </a:tr>
              <a:tr h="65281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M2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Documentos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Início &gt; Documentos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Documentos que podem ser úteis a quem acessa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83737"/>
                  </a:ext>
                </a:extLst>
              </a:tr>
              <a:tr h="65281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M3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Calouros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Calouros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Informações para ajudar os calouros que ingressam no curso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61915"/>
                  </a:ext>
                </a:extLst>
              </a:tr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M4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Galeria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Galeria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Galerias de fotos oficiais e não oficiais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81774"/>
                  </a:ext>
                </a:extLst>
              </a:tr>
              <a:tr h="824719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M5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Eventos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Eventos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Apresenta eventos relacionados ao curso e a área de sistemas de informação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07597"/>
                  </a:ext>
                </a:extLst>
              </a:tr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M6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Notícias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Início &gt; Notícias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Notícias relacionadas ao curso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5418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73568" y="1564654"/>
            <a:ext cx="9832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Quadro 1 – </a:t>
            </a:r>
            <a:r>
              <a:rPr lang="pt-BR" sz="1400" b="1" dirty="0"/>
              <a:t>Principais menus do site do curso de sistemas de informação</a:t>
            </a:r>
            <a:endParaRPr lang="pt-BR" sz="1400" b="1" dirty="0">
              <a:effectLst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73568" y="5804358"/>
            <a:ext cx="983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47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do conteúdo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M1 forma realizadas atualizações de layout na página principal e atualizações nas informações dos docentes; </a:t>
            </a:r>
          </a:p>
          <a:p>
            <a:r>
              <a:rPr lang="pt-BR" dirty="0" smtClean="0"/>
              <a:t>No M2 houve a inserção de 58 novos planos de curso, 6 novos relatórios de estágios e 8 TCC;</a:t>
            </a:r>
          </a:p>
          <a:p>
            <a:r>
              <a:rPr lang="pt-BR" dirty="0" smtClean="0"/>
              <a:t>No M3 foram atualizadas informações sobre as entidades “atlética do curso” e o “centro acadêmico”;</a:t>
            </a:r>
          </a:p>
          <a:p>
            <a:r>
              <a:rPr lang="pt-BR" dirty="0" smtClean="0"/>
              <a:t>Necessidade de construção de um componente próprio para o gerenciamento de trabalhos acadêmicos (relatórios de estágios e TCC).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Estabelecimento de requisitos do componente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800149"/>
              </p:ext>
            </p:extLst>
          </p:nvPr>
        </p:nvGraphicFramePr>
        <p:xfrm>
          <a:off x="2475540" y="2470541"/>
          <a:ext cx="7240919" cy="3044128"/>
        </p:xfrm>
        <a:graphic>
          <a:graphicData uri="http://schemas.openxmlformats.org/drawingml/2006/table">
            <a:tbl>
              <a:tblPr/>
              <a:tblGrid>
                <a:gridCol w="909126">
                  <a:extLst>
                    <a:ext uri="{9D8B030D-6E8A-4147-A177-3AD203B41FA5}">
                      <a16:colId xmlns:a16="http://schemas.microsoft.com/office/drawing/2014/main" val="4010681523"/>
                    </a:ext>
                  </a:extLst>
                </a:gridCol>
                <a:gridCol w="2235380">
                  <a:extLst>
                    <a:ext uri="{9D8B030D-6E8A-4147-A177-3AD203B41FA5}">
                      <a16:colId xmlns:a16="http://schemas.microsoft.com/office/drawing/2014/main" val="3106827259"/>
                    </a:ext>
                  </a:extLst>
                </a:gridCol>
                <a:gridCol w="2524161">
                  <a:extLst>
                    <a:ext uri="{9D8B030D-6E8A-4147-A177-3AD203B41FA5}">
                      <a16:colId xmlns:a16="http://schemas.microsoft.com/office/drawing/2014/main" val="2187765714"/>
                    </a:ext>
                  </a:extLst>
                </a:gridCol>
                <a:gridCol w="1572252">
                  <a:extLst>
                    <a:ext uri="{9D8B030D-6E8A-4147-A177-3AD203B41FA5}">
                      <a16:colId xmlns:a16="http://schemas.microsoft.com/office/drawing/2014/main" val="2670066314"/>
                    </a:ext>
                  </a:extLst>
                </a:gridCol>
              </a:tblGrid>
              <a:tr h="193092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 dirty="0">
                          <a:effectLst/>
                          <a:latin typeface="Arial, sans-serif"/>
                        </a:rPr>
                        <a:t>ID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>
                          <a:effectLst/>
                          <a:latin typeface="Arial, sans-serif"/>
                        </a:rPr>
                        <a:t>Funcionalidade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>
                          <a:effectLst/>
                          <a:latin typeface="Arial, sans-serif"/>
                        </a:rPr>
                        <a:t>Necessidade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>
                          <a:effectLst/>
                          <a:latin typeface="Arial, sans-serif"/>
                        </a:rPr>
                        <a:t>Classificação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2587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Arial, sans-serif"/>
                        </a:rPr>
                        <a:t>RF1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Visualização de conteúdo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Divulgar os arquivos e suas informações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Essencial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609557"/>
                  </a:ext>
                </a:extLst>
              </a:tr>
              <a:tr h="786421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Arial, sans-serif"/>
                        </a:rPr>
                        <a:t>RF2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Gerenciar trabalhos acadêmicos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Adicionar, editar e remover arquivos de trabalhos acadêmicos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Essencial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166407"/>
                  </a:ext>
                </a:extLst>
              </a:tr>
              <a:tr h="964479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Arial, sans-serif"/>
                        </a:rPr>
                        <a:t>RF3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Gerenciar informações associadas aos trabalhos acadêmicos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Adicionar, editar e remover informações sore os trabalhos acadêmicos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Essencial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88259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9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75540" y="2093188"/>
            <a:ext cx="72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Quadro 2 – </a:t>
            </a:r>
            <a:r>
              <a:rPr lang="pt-BR" sz="1600" b="1" dirty="0"/>
              <a:t>Requisitos funcionais do componente</a:t>
            </a:r>
            <a:endParaRPr lang="pt-BR" sz="16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75540" y="5475555"/>
            <a:ext cx="72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Fonte: Elaboração própria.</a:t>
            </a:r>
            <a:endParaRPr lang="pt-B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1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temas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stemas" id="{EA166681-B66D-4D2A-9AF9-0D1EC3FB98C2}" vid="{EE7B947F-8F1E-4A1E-A262-F7A2A9744B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Sistemas</Template>
  <TotalTime>457</TotalTime>
  <Words>765</Words>
  <Application>Microsoft Office PowerPoint</Application>
  <PresentationFormat>Widescreen</PresentationFormat>
  <Paragraphs>155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Arial, sans-serif</vt:lpstr>
      <vt:lpstr>Calibri</vt:lpstr>
      <vt:lpstr>Sistemas</vt:lpstr>
      <vt:lpstr>Apresentação do PowerPoint</vt:lpstr>
      <vt:lpstr>Agenda</vt:lpstr>
      <vt:lpstr>Objetivo Geral</vt:lpstr>
      <vt:lpstr>Estágio Supervisionado</vt:lpstr>
      <vt:lpstr>Revisão bibliográfica</vt:lpstr>
      <vt:lpstr>Atividades Desenvolvidas</vt:lpstr>
      <vt:lpstr>Atualização do conteúdo do site</vt:lpstr>
      <vt:lpstr>Atualização do conteúdo do site</vt:lpstr>
      <vt:lpstr>Estabelecimento de requisitos do componente</vt:lpstr>
      <vt:lpstr>Modelagem de casos de uso e de banco de dados</vt:lpstr>
      <vt:lpstr>Prototipação</vt:lpstr>
      <vt:lpstr>Prototipação</vt:lpstr>
      <vt:lpstr>Desenvolvimento do componente</vt:lpstr>
      <vt:lpstr>Integração do componente ao site</vt:lpstr>
      <vt:lpstr>Resultados</vt:lpstr>
      <vt:lpstr>Resultados</vt:lpstr>
      <vt:lpstr>Resultados</vt:lpstr>
      <vt:lpstr>Resultados</vt:lpstr>
      <vt:lpstr>Resultados</vt:lpstr>
      <vt:lpstr>Resultados</vt:lpstr>
      <vt:lpstr>Considerações finais e recomendações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22</cp:revision>
  <dcterms:created xsi:type="dcterms:W3CDTF">2019-10-08T12:49:37Z</dcterms:created>
  <dcterms:modified xsi:type="dcterms:W3CDTF">2019-11-19T01:50:53Z</dcterms:modified>
</cp:coreProperties>
</file>