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60" r:id="rId4"/>
    <p:sldId id="259" r:id="rId5"/>
    <p:sldId id="261" r:id="rId6"/>
    <p:sldId id="265" r:id="rId7"/>
    <p:sldId id="267" r:id="rId8"/>
    <p:sldId id="266" r:id="rId9"/>
    <p:sldId id="268" r:id="rId10"/>
    <p:sldId id="269" r:id="rId11"/>
    <p:sldId id="270" r:id="rId12"/>
    <p:sldId id="271" r:id="rId13"/>
    <p:sldId id="262" r:id="rId14"/>
    <p:sldId id="272" r:id="rId15"/>
    <p:sldId id="263" r:id="rId16"/>
    <p:sldId id="274" r:id="rId17"/>
    <p:sldId id="275" r:id="rId18"/>
    <p:sldId id="276" r:id="rId19"/>
    <p:sldId id="26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061" autoAdjust="0"/>
  </p:normalViewPr>
  <p:slideViewPr>
    <p:cSldViewPr snapToGrid="0" showGuides="1">
      <p:cViewPr>
        <p:scale>
          <a:sx n="75" d="100"/>
          <a:sy n="75" d="100"/>
        </p:scale>
        <p:origin x="540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70E4E-2AB7-42B4-9F60-3A2E273C7910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5FC00-05BA-4CB9-BF9F-3BE9E789CF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514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M1</a:t>
            </a:r>
            <a:r>
              <a:rPr lang="pt-BR" baseline="0" dirty="0" smtClean="0"/>
              <a:t> = Sobre o curso</a:t>
            </a:r>
          </a:p>
          <a:p>
            <a:r>
              <a:rPr lang="pt-BR" baseline="0" dirty="0" smtClean="0"/>
              <a:t>M2 = Documentos</a:t>
            </a:r>
          </a:p>
          <a:p>
            <a:r>
              <a:rPr lang="pt-BR" baseline="0" dirty="0" smtClean="0"/>
              <a:t>M3 = Calouros</a:t>
            </a:r>
          </a:p>
          <a:p>
            <a:r>
              <a:rPr lang="pt-BR" baseline="0" dirty="0" smtClean="0"/>
              <a:t>M4 = Galeria</a:t>
            </a:r>
          </a:p>
          <a:p>
            <a:r>
              <a:rPr lang="pt-BR" baseline="0" dirty="0" smtClean="0"/>
              <a:t>M5 = Eventos</a:t>
            </a:r>
          </a:p>
          <a:p>
            <a:r>
              <a:rPr lang="pt-BR" baseline="0" dirty="0" smtClean="0"/>
              <a:t>M6 = Noticias</a:t>
            </a:r>
          </a:p>
          <a:p>
            <a:endParaRPr lang="pt-BR" baseline="0" dirty="0" smtClean="0"/>
          </a:p>
          <a:p>
            <a:r>
              <a:rPr lang="pt-BR" baseline="0" dirty="0" smtClean="0"/>
              <a:t>M4, M5, M6 não receberam atualizações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5FC00-05BA-4CB9-BF9F-3BE9E789CF3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3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bg>
      <p:bgPr>
        <a:solidFill>
          <a:srgbClr val="3A4A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40983" y="2200560"/>
            <a:ext cx="9788377" cy="2880345"/>
          </a:xfrm>
        </p:spPr>
        <p:txBody>
          <a:bodyPr>
            <a:noAutofit/>
          </a:bodyPr>
          <a:lstStyle>
            <a:lvl1pPr marL="0" indent="0">
              <a:buNone/>
              <a:defRPr sz="6600" baseline="0">
                <a:solidFill>
                  <a:schemeClr val="bg2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5400">
                <a:solidFill>
                  <a:schemeClr val="bg2"/>
                </a:solidFill>
              </a:defRPr>
            </a:lvl3pPr>
            <a:lvl4pPr>
              <a:defRPr sz="4800">
                <a:solidFill>
                  <a:schemeClr val="bg2"/>
                </a:solidFill>
              </a:defRPr>
            </a:lvl4pPr>
            <a:lvl5pPr>
              <a:defRPr sz="4800">
                <a:solidFill>
                  <a:schemeClr val="bg2"/>
                </a:solidFill>
              </a:defRPr>
            </a:lvl5pPr>
          </a:lstStyle>
          <a:p>
            <a:pPr lvl="0"/>
            <a:r>
              <a:rPr lang="pt-BR" dirty="0" smtClean="0"/>
              <a:t>Titulo do slide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0" y="438958"/>
            <a:ext cx="12192000" cy="1668572"/>
          </a:xfrm>
          <a:prstGeom prst="rect">
            <a:avLst/>
          </a:prstGeom>
          <a:solidFill>
            <a:schemeClr val="bg2"/>
          </a:solidFill>
          <a:ln>
            <a:solidFill>
              <a:srgbClr val="2D297E"/>
            </a:solidFill>
          </a:ln>
          <a:effectLst/>
        </p:spPr>
        <p:txBody>
          <a:bodyPr wrap="square" rtlCol="0">
            <a:spAutoFit/>
          </a:bodyPr>
          <a:lstStyle/>
          <a:p>
            <a:endParaRPr lang="pt-BR" sz="5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59" t="2323"/>
          <a:stretch/>
        </p:blipFill>
        <p:spPr>
          <a:xfrm>
            <a:off x="1140984" y="744414"/>
            <a:ext cx="963156" cy="1057662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2148342" y="673080"/>
            <a:ext cx="5325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tx1"/>
                </a:solidFill>
              </a:rPr>
              <a:t>Universidade Federal do Acre</a:t>
            </a:r>
          </a:p>
          <a:p>
            <a:r>
              <a:rPr lang="pt-BR" sz="2400" b="1" dirty="0" smtClean="0">
                <a:solidFill>
                  <a:schemeClr val="tx1"/>
                </a:solidFill>
              </a:rPr>
              <a:t>Centro de Ciências Exatas e Tecnológicas</a:t>
            </a:r>
          </a:p>
          <a:p>
            <a:r>
              <a:rPr lang="pt-BR" sz="2400" b="1" dirty="0" smtClean="0">
                <a:solidFill>
                  <a:schemeClr val="tx1"/>
                </a:solidFill>
              </a:rPr>
              <a:t>Bacharelado em Sistemas de Informação</a:t>
            </a:r>
          </a:p>
        </p:txBody>
      </p:sp>
      <p:sp>
        <p:nvSpPr>
          <p:cNvPr id="21" name="Espaço Reservado para Texto 20"/>
          <p:cNvSpPr>
            <a:spLocks noGrp="1"/>
          </p:cNvSpPr>
          <p:nvPr>
            <p:ph type="body" sz="quarter" idx="11" hasCustomPrompt="1"/>
          </p:nvPr>
        </p:nvSpPr>
        <p:spPr>
          <a:xfrm>
            <a:off x="2247900" y="5259909"/>
            <a:ext cx="8682039" cy="40011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pt-BR" dirty="0" smtClean="0"/>
              <a:t>Nome(s) do(s) discentes(s)</a:t>
            </a:r>
            <a:endParaRPr lang="pt-BR" dirty="0"/>
          </a:p>
        </p:txBody>
      </p:sp>
      <p:sp>
        <p:nvSpPr>
          <p:cNvPr id="22" name="Espaço Reservado para Texto 20"/>
          <p:cNvSpPr>
            <a:spLocks noGrp="1"/>
          </p:cNvSpPr>
          <p:nvPr>
            <p:ph type="body" sz="quarter" idx="12" hasCustomPrompt="1"/>
          </p:nvPr>
        </p:nvSpPr>
        <p:spPr>
          <a:xfrm>
            <a:off x="2443162" y="5694085"/>
            <a:ext cx="8486198" cy="40011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pt-BR" dirty="0" smtClean="0"/>
              <a:t>Nome(s) do(s) orientador(res)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140834" y="5259909"/>
            <a:ext cx="130232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Discente: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140834" y="5694085"/>
            <a:ext cx="138992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Orientador: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760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298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  <a:solidFill>
            <a:srgbClr val="4D4D4D"/>
          </a:solidFill>
        </p:spPr>
        <p:txBody>
          <a:bodyPr/>
          <a:lstStyle>
            <a:lvl1pPr>
              <a:defRPr sz="3200">
                <a:solidFill>
                  <a:schemeClr val="bg2"/>
                </a:solidFill>
              </a:defRPr>
            </a:lvl1pPr>
            <a:lvl2pPr>
              <a:defRPr sz="2800">
                <a:solidFill>
                  <a:schemeClr val="bg2"/>
                </a:solidFill>
              </a:defRPr>
            </a:lvl2pPr>
            <a:lvl3pPr>
              <a:defRPr sz="2400">
                <a:solidFill>
                  <a:schemeClr val="bg2"/>
                </a:solidFill>
              </a:defRPr>
            </a:lvl3pPr>
            <a:lvl4pPr>
              <a:defRPr sz="2000">
                <a:solidFill>
                  <a:schemeClr val="bg2"/>
                </a:solidFill>
              </a:defRPr>
            </a:lvl4pPr>
            <a:lvl5pPr>
              <a:defRPr sz="20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699491"/>
            <a:ext cx="3932237" cy="41694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3909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18837"/>
            <a:ext cx="6172200" cy="524221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690255"/>
            <a:ext cx="3932237" cy="4178733"/>
          </a:xfrm>
        </p:spPr>
        <p:txBody>
          <a:bodyPr/>
          <a:lstStyle>
            <a:lvl1pPr marL="0" indent="0" algn="just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73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71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624114" y="469900"/>
            <a:ext cx="8075386" cy="977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24114" y="469900"/>
            <a:ext cx="1087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bg2"/>
                </a:solidFill>
              </a:rPr>
              <a:t>Agenda</a:t>
            </a:r>
            <a:endParaRPr lang="pt-BR" sz="6000" dirty="0">
              <a:solidFill>
                <a:schemeClr val="bg2"/>
              </a:solidFill>
            </a:endParaRP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24114" y="1701800"/>
            <a:ext cx="10871200" cy="4330700"/>
          </a:xfrm>
        </p:spPr>
        <p:txBody>
          <a:bodyPr>
            <a:normAutofit/>
          </a:bodyPr>
          <a:lstStyle>
            <a:lvl1pPr>
              <a:defRPr sz="2400" b="0" baseline="0"/>
            </a:lvl1pPr>
          </a:lstStyle>
          <a:p>
            <a:pPr lvl="0"/>
            <a:r>
              <a:rPr lang="pt-BR" dirty="0" smtClean="0"/>
              <a:t>Conteúdo da apresentação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804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254750"/>
          </a:xfrm>
          <a:prstGeom prst="rect">
            <a:avLst/>
          </a:prstGeom>
          <a:solidFill>
            <a:srgbClr val="3A4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Titulo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err="1" smtClean="0"/>
              <a:t>subtitulo</a:t>
            </a:r>
            <a:endParaRPr lang="pt-BR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332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Imagem 7"/>
          <p:cNvSpPr>
            <a:spLocks noGrp="1"/>
          </p:cNvSpPr>
          <p:nvPr>
            <p:ph type="pic" sz="quarter" idx="13"/>
          </p:nvPr>
        </p:nvSpPr>
        <p:spPr>
          <a:xfrm>
            <a:off x="624114" y="1625599"/>
            <a:ext cx="7272977" cy="4562475"/>
          </a:xfrm>
        </p:spPr>
        <p:txBody>
          <a:bodyPr/>
          <a:lstStyle/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54108" y="1625599"/>
            <a:ext cx="3990109" cy="1477819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 smtClean="0"/>
              <a:t>Titulo da figura</a:t>
            </a:r>
            <a:endParaRPr lang="pt-BR" dirty="0"/>
          </a:p>
        </p:txBody>
      </p:sp>
      <p:sp>
        <p:nvSpPr>
          <p:cNvPr id="12" name="Espaço Reservado para Texto 10"/>
          <p:cNvSpPr>
            <a:spLocks noGrp="1"/>
          </p:cNvSpPr>
          <p:nvPr>
            <p:ph type="body" sz="quarter" idx="15" hasCustomPrompt="1"/>
          </p:nvPr>
        </p:nvSpPr>
        <p:spPr>
          <a:xfrm>
            <a:off x="8054108" y="4710255"/>
            <a:ext cx="3990109" cy="1477819"/>
          </a:xfrm>
        </p:spPr>
        <p:txBody>
          <a:bodyPr>
            <a:norm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 smtClean="0"/>
              <a:t>Fonte da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169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295564"/>
            <a:ext cx="12192000" cy="12376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02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30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2509"/>
            <a:ext cx="10515600" cy="105766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76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2582"/>
            <a:ext cx="10515600" cy="106189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 marL="0" indent="0" algn="just">
              <a:buNone/>
              <a:defRPr sz="2400"/>
            </a:lvl1pPr>
            <a:lvl2pPr marL="457200" indent="0" algn="just">
              <a:buNone/>
              <a:defRPr/>
            </a:lvl2pPr>
            <a:lvl3pPr marL="914400" indent="0" algn="just">
              <a:buNone/>
              <a:defRPr/>
            </a:lvl3pPr>
            <a:lvl4pPr marL="1371600" indent="0" algn="just">
              <a:buNone/>
              <a:defRPr/>
            </a:lvl4pPr>
            <a:lvl5pPr marL="1828800" indent="0" algn="just">
              <a:buNone/>
              <a:defRPr/>
            </a:lvl5pPr>
          </a:lstStyle>
          <a:p>
            <a:pPr lvl="0"/>
            <a:r>
              <a:rPr lang="pt-BR" dirty="0" smtClean="0"/>
              <a:t>conteúdo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 marL="0" indent="0" algn="just">
              <a:buNone/>
              <a:defRPr sz="2400"/>
            </a:lvl1pPr>
            <a:lvl2pPr marL="457200" indent="0" algn="just">
              <a:buNone/>
              <a:defRPr/>
            </a:lvl2pPr>
            <a:lvl3pPr marL="914400" indent="0" algn="just">
              <a:buNone/>
              <a:defRPr/>
            </a:lvl3pPr>
            <a:lvl4pPr marL="1371600" indent="0" algn="just">
              <a:buNone/>
              <a:defRPr/>
            </a:lvl4pPr>
            <a:lvl5pPr marL="1828800" indent="0" algn="just">
              <a:buNone/>
              <a:defRPr/>
            </a:lvl5pPr>
          </a:lstStyle>
          <a:p>
            <a:pPr lvl="0"/>
            <a:r>
              <a:rPr lang="pt-BR" dirty="0" smtClean="0"/>
              <a:t>conteúdo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05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462509"/>
            <a:ext cx="12192000" cy="1057662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4114" y="462509"/>
            <a:ext cx="10871200" cy="10576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114" y="1734804"/>
            <a:ext cx="10871200" cy="4317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Editar estilos de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58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2"/>
                </a:solidFill>
              </a:defRPr>
            </a:lvl1pPr>
          </a:lstStyle>
          <a:p>
            <a:r>
              <a:rPr lang="pt-BR" dirty="0" smtClean="0"/>
              <a:t>Universidade Federal do Acre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2"/>
                </a:solidFill>
              </a:defRPr>
            </a:lvl1pPr>
          </a:lstStyle>
          <a:p>
            <a:fld id="{859F97CD-EE65-4132-8581-7CD3042152B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408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72" r:id="rId5"/>
    <p:sldLayoutId id="2147483667" r:id="rId6"/>
    <p:sldLayoutId id="2147483666" r:id="rId7"/>
    <p:sldLayoutId id="2147483664" r:id="rId8"/>
    <p:sldLayoutId id="2147483665" r:id="rId9"/>
    <p:sldLayoutId id="2147483668" r:id="rId10"/>
    <p:sldLayoutId id="214748366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4700" b="1" dirty="0"/>
              <a:t>DESENVOLVIMENTO DE UM COMPONENTE E MANUTENÇÃO DO SITE DO CURSO DE BACHARELADO EM SISTEMAS DE INFORMAÇÃO DA UFAC</a:t>
            </a:r>
            <a:endParaRPr lang="pt-BR" sz="4700" dirty="0">
              <a:effectLst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Mateus da Silva Costa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Dr</a:t>
            </a:r>
            <a:r>
              <a:rPr lang="pt-BR" dirty="0"/>
              <a:t>. Manoel Limeira de Lima Júnior </a:t>
            </a:r>
            <a:r>
              <a:rPr lang="pt-BR" dirty="0" smtClean="0"/>
              <a:t>Almeida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542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Prototipação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10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r="19549"/>
          <a:stretch/>
        </p:blipFill>
        <p:spPr>
          <a:xfrm>
            <a:off x="6516996" y="2053093"/>
            <a:ext cx="5096552" cy="356164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r="20339"/>
          <a:stretch/>
        </p:blipFill>
        <p:spPr>
          <a:xfrm>
            <a:off x="624114" y="2053093"/>
            <a:ext cx="5041836" cy="3561644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24114" y="1722214"/>
            <a:ext cx="5041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Figura 3 – Protótipo de listagem de trabalhos acadêmicos</a:t>
            </a:r>
            <a:endParaRPr lang="pt-BR" sz="1400" dirty="0">
              <a:effectLst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1" y="5593080"/>
            <a:ext cx="398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Fonte: Elaboração própria.</a:t>
            </a:r>
            <a:endParaRPr lang="pt-BR" sz="1400" b="1" dirty="0">
              <a:effectLst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516996" y="1729274"/>
            <a:ext cx="5096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Figura 4 – Protótipo de inserção de trabalho acadêmico</a:t>
            </a:r>
            <a:endParaRPr lang="pt-BR" sz="1400" dirty="0">
              <a:effectLst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098632" y="5648266"/>
            <a:ext cx="398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Fonte: Elaboração própria.</a:t>
            </a:r>
            <a:endParaRPr lang="pt-BR" sz="1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688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do componente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11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2" y="2094916"/>
            <a:ext cx="4248743" cy="368668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l="1276" t="30137" r="10811" b="4906"/>
          <a:stretch/>
        </p:blipFill>
        <p:spPr>
          <a:xfrm>
            <a:off x="5293360" y="2287956"/>
            <a:ext cx="6431253" cy="331020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24112" y="1787139"/>
            <a:ext cx="4248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Figura 5 – </a:t>
            </a:r>
            <a:r>
              <a:rPr lang="pt-BR" sz="1400" b="1" dirty="0"/>
              <a:t>Exemplo de código SQL utilizado</a:t>
            </a:r>
            <a:endParaRPr lang="pt-BR" sz="1400" dirty="0">
              <a:effectLst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24114" y="5781605"/>
            <a:ext cx="4248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Fonte: Elaboração própria.</a:t>
            </a:r>
            <a:endParaRPr lang="pt-BR" sz="1400" b="1" dirty="0">
              <a:effectLst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293360" y="1970584"/>
            <a:ext cx="6431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Figura 6 – Trecho do código que realiza a persistência de banca</a:t>
            </a:r>
            <a:endParaRPr lang="pt-BR" sz="1400" dirty="0">
              <a:effectLst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293360" y="5627716"/>
            <a:ext cx="6431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Fonte: Elaboração própria.</a:t>
            </a:r>
            <a:endParaRPr lang="pt-BR" sz="1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66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Integração do componente ao site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17"/>
          <a:stretch/>
        </p:blipFill>
        <p:spPr>
          <a:xfrm>
            <a:off x="1865314" y="1863730"/>
            <a:ext cx="8461371" cy="3994149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12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865314" y="1555953"/>
            <a:ext cx="846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Figura </a:t>
            </a:r>
            <a:r>
              <a:rPr lang="pt-BR" sz="1400" b="1" dirty="0" smtClean="0"/>
              <a:t>7 </a:t>
            </a:r>
            <a:r>
              <a:rPr lang="pt-BR" sz="1400" b="1" dirty="0" smtClean="0"/>
              <a:t>– </a:t>
            </a:r>
            <a:r>
              <a:rPr lang="pt-BR" sz="1400" b="1" dirty="0" smtClean="0"/>
              <a:t>Parte da página de instalação de extensões do </a:t>
            </a:r>
            <a:r>
              <a:rPr lang="pt-BR" sz="1400" b="1" dirty="0" err="1" smtClean="0"/>
              <a:t>Joomla</a:t>
            </a:r>
            <a:endParaRPr lang="pt-BR" sz="1400" dirty="0">
              <a:effectLst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865314" y="5781605"/>
            <a:ext cx="846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Fonte: Elaboração própria.</a:t>
            </a:r>
            <a:endParaRPr lang="pt-BR" sz="1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7917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Atualidade do conteúdo presente no site;</a:t>
            </a:r>
          </a:p>
          <a:p>
            <a:r>
              <a:rPr lang="pt-BR" dirty="0" smtClean="0"/>
              <a:t>Desenvolvimento do componente </a:t>
            </a:r>
            <a:r>
              <a:rPr lang="pt-BR" dirty="0" err="1" smtClean="0"/>
              <a:t>Academic</a:t>
            </a:r>
            <a:r>
              <a:rPr lang="pt-BR" dirty="0" smtClean="0"/>
              <a:t> Library.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55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14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r="1293" b="19238"/>
          <a:stretch/>
        </p:blipFill>
        <p:spPr>
          <a:xfrm>
            <a:off x="1023167" y="1934189"/>
            <a:ext cx="10145664" cy="387630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023168" y="1608732"/>
            <a:ext cx="10145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Figura </a:t>
            </a:r>
            <a:r>
              <a:rPr lang="pt-BR" sz="1400" b="1" dirty="0" smtClean="0"/>
              <a:t>8 </a:t>
            </a:r>
            <a:r>
              <a:rPr lang="pt-BR" sz="1400" b="1" dirty="0"/>
              <a:t>– Listagem de trabalhos na parte administrativa do site </a:t>
            </a:r>
            <a:endParaRPr lang="pt-BR" sz="1400" dirty="0">
              <a:effectLst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167" y="5810490"/>
            <a:ext cx="10145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Fonte: Elaboração própria.</a:t>
            </a:r>
            <a:endParaRPr lang="pt-BR" sz="1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339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15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951" t="5651"/>
          <a:stretch/>
        </p:blipFill>
        <p:spPr>
          <a:xfrm>
            <a:off x="3107014" y="1827948"/>
            <a:ext cx="5977972" cy="410185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107015" y="1520171"/>
            <a:ext cx="5977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Figura </a:t>
            </a:r>
            <a:r>
              <a:rPr lang="pt-BR" sz="1400" b="1" dirty="0" smtClean="0"/>
              <a:t>9 </a:t>
            </a:r>
            <a:r>
              <a:rPr lang="pt-BR" sz="1400" b="1" dirty="0"/>
              <a:t>– Parte da página de inserção de trabalho acadêmico </a:t>
            </a:r>
            <a:endParaRPr lang="pt-BR" sz="1400" dirty="0">
              <a:effectLst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107014" y="5929798"/>
            <a:ext cx="5977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Fonte: Elaboração própria.</a:t>
            </a:r>
            <a:endParaRPr lang="pt-BR" sz="1400" b="1" dirty="0">
              <a:effectLst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7919664" y="3236703"/>
            <a:ext cx="1203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Resultados</a:t>
            </a:r>
          </a:p>
        </p:txBody>
      </p:sp>
      <p:sp>
        <p:nvSpPr>
          <p:cNvPr id="9" name="Retângulo 8"/>
          <p:cNvSpPr/>
          <p:nvPr/>
        </p:nvSpPr>
        <p:spPr>
          <a:xfrm>
            <a:off x="7919664" y="3236703"/>
            <a:ext cx="1203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304380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16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669163" y="1527802"/>
            <a:ext cx="8853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Figura </a:t>
            </a:r>
            <a:r>
              <a:rPr lang="pt-BR" sz="1400" b="1" dirty="0" smtClean="0"/>
              <a:t>10 </a:t>
            </a:r>
            <a:r>
              <a:rPr lang="pt-BR" sz="1400" b="1" dirty="0"/>
              <a:t>– Conteúdo do menu trabalhos acadêmicos  </a:t>
            </a:r>
            <a:endParaRPr lang="pt-BR" sz="1400" dirty="0">
              <a:effectLst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669164" y="5937429"/>
            <a:ext cx="8853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Fonte: Elaboração própria.</a:t>
            </a:r>
            <a:endParaRPr lang="pt-BR" sz="1400" b="1" dirty="0">
              <a:effectLst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4571" t="17524" r="5758" b="8583"/>
          <a:stretch/>
        </p:blipFill>
        <p:spPr>
          <a:xfrm>
            <a:off x="1669164" y="1843210"/>
            <a:ext cx="8853671" cy="410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17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039419" y="1527802"/>
            <a:ext cx="8588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Figura </a:t>
            </a:r>
            <a:r>
              <a:rPr lang="pt-BR" sz="1400" b="1" dirty="0" smtClean="0"/>
              <a:t>11 </a:t>
            </a:r>
            <a:r>
              <a:rPr lang="pt-BR" sz="1400" b="1" dirty="0"/>
              <a:t>– </a:t>
            </a:r>
            <a:r>
              <a:rPr lang="pt-BR" sz="1400" b="1" dirty="0" smtClean="0"/>
              <a:t>Parte da pagina de informações de um trabalho acadêmico</a:t>
            </a:r>
            <a:endParaRPr lang="pt-BR" sz="1400" dirty="0">
              <a:effectLst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039419" y="5827955"/>
            <a:ext cx="8588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Fonte: Elaboração própria.</a:t>
            </a:r>
            <a:endParaRPr lang="pt-BR" sz="1400" b="1" dirty="0">
              <a:effectLst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419" y="1835579"/>
            <a:ext cx="8588324" cy="399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18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477" y="1843210"/>
            <a:ext cx="6697045" cy="399428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061934" y="1527802"/>
            <a:ext cx="609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Figura </a:t>
            </a:r>
            <a:r>
              <a:rPr lang="pt-BR" sz="1400" b="1" dirty="0" smtClean="0"/>
              <a:t>12 </a:t>
            </a:r>
            <a:r>
              <a:rPr lang="pt-BR" sz="1400" b="1" dirty="0"/>
              <a:t>– </a:t>
            </a:r>
            <a:r>
              <a:rPr lang="pt-BR" sz="1400" b="1" dirty="0" smtClean="0"/>
              <a:t>Repositório </a:t>
            </a:r>
            <a:r>
              <a:rPr lang="pt-BR" sz="1400" b="1" dirty="0" err="1" smtClean="0"/>
              <a:t>AcademicLibrary</a:t>
            </a:r>
            <a:r>
              <a:rPr lang="pt-BR" sz="1400" b="1" dirty="0" smtClean="0"/>
              <a:t> no </a:t>
            </a:r>
            <a:r>
              <a:rPr lang="pt-BR" sz="1400" b="1" dirty="0"/>
              <a:t>G</a:t>
            </a:r>
            <a:r>
              <a:rPr lang="pt-BR" sz="1400" b="1" dirty="0" smtClean="0"/>
              <a:t>itHub</a:t>
            </a:r>
            <a:endParaRPr lang="pt-BR" sz="1400" dirty="0">
              <a:effectLst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061934" y="5827955"/>
            <a:ext cx="609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Fonte: Elaboração própria.</a:t>
            </a:r>
            <a:endParaRPr lang="pt-BR" sz="1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158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4400" b="1" dirty="0"/>
              <a:t>DESENVOLVIMENTO DE UM COMPONENTE E MANUTENÇÃO DO SITE DO CURSO DE BACHARELADO EM SISTEMAS DE INFORMAÇÃO DA UFAC</a:t>
            </a:r>
            <a:endParaRPr lang="pt-BR" sz="3600" dirty="0">
              <a:effectLst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Mateus da Silva Costa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Dr</a:t>
            </a:r>
            <a:r>
              <a:rPr lang="pt-BR" dirty="0"/>
              <a:t>. Manoel Limeira de Lima Júnior </a:t>
            </a:r>
            <a:r>
              <a:rPr lang="pt-BR" dirty="0" smtClean="0"/>
              <a:t>Almeida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195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 geral</a:t>
            </a:r>
          </a:p>
          <a:p>
            <a:r>
              <a:rPr lang="pt-BR" dirty="0" smtClean="0"/>
              <a:t>Estágio Supervisionado</a:t>
            </a:r>
          </a:p>
          <a:p>
            <a:r>
              <a:rPr lang="pt-BR" dirty="0" smtClean="0"/>
              <a:t>Atividades desenvolvidas</a:t>
            </a:r>
          </a:p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8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Realizar a manutenção e desenvolver um componente de gerenciamento de trabalhos acadêmicos para o Site do curso de Sistemas de </a:t>
            </a:r>
            <a:r>
              <a:rPr lang="pt-BR" dirty="0" smtClean="0"/>
              <a:t>Informação.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20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Estágio Supervisionado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estágio supervisionado foi desenvolvido na coordenação do Curso de Bacharelado em Sistemas de Informação da Universidade Federal do Acre (UFAC);</a:t>
            </a:r>
          </a:p>
          <a:p>
            <a:r>
              <a:rPr lang="pt-BR" dirty="0" smtClean="0"/>
              <a:t>O curso tem como principal objetivo o desenvolvimento de conhecimento cientifico e a formação acadêmica em grau de bacharelado;</a:t>
            </a:r>
          </a:p>
          <a:p>
            <a:r>
              <a:rPr lang="pt-BR" dirty="0" smtClean="0"/>
              <a:t>Teve como supervisor o coordenador do curso o prof. Dr</a:t>
            </a:r>
            <a:r>
              <a:rPr lang="pt-BR" dirty="0"/>
              <a:t>. </a:t>
            </a:r>
            <a:r>
              <a:rPr lang="pt-BR" dirty="0" err="1"/>
              <a:t>Olacir</a:t>
            </a:r>
            <a:r>
              <a:rPr lang="pt-BR" dirty="0"/>
              <a:t> Rodrigues Castro </a:t>
            </a:r>
            <a:r>
              <a:rPr lang="pt-BR" dirty="0" smtClean="0"/>
              <a:t>Júnior;</a:t>
            </a:r>
          </a:p>
          <a:p>
            <a:r>
              <a:rPr lang="pt-BR" dirty="0" smtClean="0"/>
              <a:t>E como Orientador o prof. Dr</a:t>
            </a:r>
            <a:r>
              <a:rPr lang="pt-BR" dirty="0"/>
              <a:t>. Manoel Limeira de Lima Júnior </a:t>
            </a:r>
            <a:r>
              <a:rPr lang="pt-BR" dirty="0" smtClean="0"/>
              <a:t>Almeida.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41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Desenvolvidas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Atualização do conteúdo do site;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Estabelecimento de requisitos do componente;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Modelagem de casos de uso e de banco de dados;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Prototipação;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Desenvolvimento do componente;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Integração do componente ao site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68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Atualização do conteúdo do site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0874222"/>
              </p:ext>
            </p:extLst>
          </p:nvPr>
        </p:nvGraphicFramePr>
        <p:xfrm>
          <a:off x="1373568" y="1916915"/>
          <a:ext cx="9832145" cy="3960307"/>
        </p:xfrm>
        <a:graphic>
          <a:graphicData uri="http://schemas.openxmlformats.org/drawingml/2006/table">
            <a:tbl>
              <a:tblPr/>
              <a:tblGrid>
                <a:gridCol w="1160134">
                  <a:extLst>
                    <a:ext uri="{9D8B030D-6E8A-4147-A177-3AD203B41FA5}">
                      <a16:colId xmlns:a16="http://schemas.microsoft.com/office/drawing/2014/main" val="4068637702"/>
                    </a:ext>
                  </a:extLst>
                </a:gridCol>
                <a:gridCol w="2426487">
                  <a:extLst>
                    <a:ext uri="{9D8B030D-6E8A-4147-A177-3AD203B41FA5}">
                      <a16:colId xmlns:a16="http://schemas.microsoft.com/office/drawing/2014/main" val="1678748429"/>
                    </a:ext>
                  </a:extLst>
                </a:gridCol>
                <a:gridCol w="2165230">
                  <a:extLst>
                    <a:ext uri="{9D8B030D-6E8A-4147-A177-3AD203B41FA5}">
                      <a16:colId xmlns:a16="http://schemas.microsoft.com/office/drawing/2014/main" val="1601400000"/>
                    </a:ext>
                  </a:extLst>
                </a:gridCol>
                <a:gridCol w="4080294">
                  <a:extLst>
                    <a:ext uri="{9D8B030D-6E8A-4147-A177-3AD203B41FA5}">
                      <a16:colId xmlns:a16="http://schemas.microsoft.com/office/drawing/2014/main" val="906861095"/>
                    </a:ext>
                  </a:extLst>
                </a:gridCol>
              </a:tblGrid>
              <a:tr h="379193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b="1" dirty="0">
                          <a:effectLst/>
                          <a:latin typeface="+mn-lt"/>
                        </a:rPr>
                        <a:t>ID</a:t>
                      </a:r>
                      <a:endParaRPr lang="pt-BR" sz="1600" dirty="0">
                        <a:effectLst/>
                        <a:latin typeface="+mn-lt"/>
                      </a:endParaRP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b="1">
                          <a:effectLst/>
                          <a:latin typeface="+mn-lt"/>
                        </a:rPr>
                        <a:t>Título do menu</a:t>
                      </a:r>
                      <a:endParaRPr lang="pt-BR" sz="1600">
                        <a:effectLst/>
                        <a:latin typeface="+mn-lt"/>
                      </a:endParaRP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b="1" dirty="0">
                          <a:effectLst/>
                          <a:latin typeface="+mn-lt"/>
                        </a:rPr>
                        <a:t>Navegação</a:t>
                      </a:r>
                      <a:endParaRPr lang="pt-BR" sz="1600" dirty="0">
                        <a:effectLst/>
                        <a:latin typeface="+mn-lt"/>
                      </a:endParaRP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b="1" dirty="0">
                          <a:effectLst/>
                          <a:latin typeface="+mn-lt"/>
                        </a:rPr>
                        <a:t>Descrição</a:t>
                      </a:r>
                      <a:endParaRPr lang="pt-BR" sz="1600" dirty="0">
                        <a:effectLst/>
                        <a:latin typeface="+mn-lt"/>
                      </a:endParaRP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164915"/>
                  </a:ext>
                </a:extLst>
              </a:tr>
              <a:tr h="379193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b="1">
                          <a:effectLst/>
                          <a:latin typeface="+mn-lt"/>
                        </a:rPr>
                        <a:t>M1</a:t>
                      </a:r>
                      <a:endParaRPr lang="pt-BR" sz="1600">
                        <a:effectLst/>
                        <a:latin typeface="+mn-lt"/>
                      </a:endParaRP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Sobre o Curso</a:t>
                      </a: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pt-BR" sz="1600">
                          <a:effectLst/>
                          <a:latin typeface="+mn-lt"/>
                        </a:rPr>
                        <a:t>Início &gt; Sobre o Curso</a:t>
                      </a:r>
                    </a:p>
                  </a:txBody>
                  <a:tcPr marL="66227" marR="66227" marT="66227" marB="6622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pt-BR" sz="1600">
                          <a:effectLst/>
                          <a:latin typeface="+mn-lt"/>
                        </a:rPr>
                        <a:t>Informações sobre o curso em geral</a:t>
                      </a:r>
                    </a:p>
                  </a:txBody>
                  <a:tcPr marL="66227" marR="66227" marT="66227" marB="6622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020016"/>
                  </a:ext>
                </a:extLst>
              </a:tr>
              <a:tr h="652816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b="1" dirty="0">
                          <a:effectLst/>
                          <a:latin typeface="+mn-lt"/>
                        </a:rPr>
                        <a:t>M2</a:t>
                      </a:r>
                      <a:endParaRPr lang="pt-BR" sz="1600" dirty="0">
                        <a:effectLst/>
                        <a:latin typeface="+mn-lt"/>
                      </a:endParaRP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Documentos</a:t>
                      </a: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Início &gt; Documentos</a:t>
                      </a:r>
                    </a:p>
                  </a:txBody>
                  <a:tcPr marL="66227" marR="66227" marT="66227" marB="6622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pt-BR" sz="1600">
                          <a:effectLst/>
                          <a:latin typeface="+mn-lt"/>
                        </a:rPr>
                        <a:t>Documentos que podem ser úteis a quem acessa</a:t>
                      </a:r>
                    </a:p>
                  </a:txBody>
                  <a:tcPr marL="66227" marR="66227" marT="66227" marB="6622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083737"/>
                  </a:ext>
                </a:extLst>
              </a:tr>
              <a:tr h="652816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b="1">
                          <a:effectLst/>
                          <a:latin typeface="+mn-lt"/>
                        </a:rPr>
                        <a:t>M3</a:t>
                      </a:r>
                      <a:endParaRPr lang="pt-BR" sz="1600">
                        <a:effectLst/>
                        <a:latin typeface="+mn-lt"/>
                      </a:endParaRP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Calouros</a:t>
                      </a: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pt-BR" sz="1600">
                          <a:effectLst/>
                          <a:latin typeface="+mn-lt"/>
                        </a:rPr>
                        <a:t>Início &gt; Calouros</a:t>
                      </a:r>
                    </a:p>
                  </a:txBody>
                  <a:tcPr marL="66227" marR="66227" marT="66227" marB="6622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Informações para ajudar os calouros que ingressam no curso</a:t>
                      </a:r>
                    </a:p>
                  </a:txBody>
                  <a:tcPr marL="66227" marR="66227" marT="66227" marB="6622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961915"/>
                  </a:ext>
                </a:extLst>
              </a:tr>
              <a:tr h="379193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b="1">
                          <a:effectLst/>
                          <a:latin typeface="+mn-lt"/>
                        </a:rPr>
                        <a:t>M4</a:t>
                      </a:r>
                      <a:endParaRPr lang="pt-BR" sz="1600">
                        <a:effectLst/>
                        <a:latin typeface="+mn-lt"/>
                      </a:endParaRP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Galeria</a:t>
                      </a: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pt-BR" sz="1600">
                          <a:effectLst/>
                          <a:latin typeface="+mn-lt"/>
                        </a:rPr>
                        <a:t>Início &gt; Galeria</a:t>
                      </a:r>
                    </a:p>
                  </a:txBody>
                  <a:tcPr marL="66227" marR="66227" marT="66227" marB="6622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Galerias de fotos oficiais e não oficiais</a:t>
                      </a:r>
                    </a:p>
                  </a:txBody>
                  <a:tcPr marL="66227" marR="66227" marT="66227" marB="6622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681774"/>
                  </a:ext>
                </a:extLst>
              </a:tr>
              <a:tr h="824719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b="1">
                          <a:effectLst/>
                          <a:latin typeface="+mn-lt"/>
                        </a:rPr>
                        <a:t>M5</a:t>
                      </a:r>
                      <a:endParaRPr lang="pt-BR" sz="1600">
                        <a:effectLst/>
                        <a:latin typeface="+mn-lt"/>
                      </a:endParaRP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Eventos</a:t>
                      </a: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pt-BR" sz="1600">
                          <a:effectLst/>
                          <a:latin typeface="+mn-lt"/>
                        </a:rPr>
                        <a:t>Início &gt; Eventos</a:t>
                      </a:r>
                    </a:p>
                  </a:txBody>
                  <a:tcPr marL="66227" marR="66227" marT="66227" marB="6622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Apresenta eventos relacionados ao curso e a área de sistemas de informação</a:t>
                      </a:r>
                    </a:p>
                  </a:txBody>
                  <a:tcPr marL="66227" marR="66227" marT="66227" marB="6622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107597"/>
                  </a:ext>
                </a:extLst>
              </a:tr>
              <a:tr h="379193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b="1">
                          <a:effectLst/>
                          <a:latin typeface="+mn-lt"/>
                        </a:rPr>
                        <a:t>M6</a:t>
                      </a:r>
                      <a:endParaRPr lang="pt-BR" sz="1600">
                        <a:effectLst/>
                        <a:latin typeface="+mn-lt"/>
                      </a:endParaRP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Notícias</a:t>
                      </a:r>
                    </a:p>
                  </a:txBody>
                  <a:tcPr marL="66227" marR="66227" marT="66227" marB="66227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Início &gt; Notícias</a:t>
                      </a:r>
                    </a:p>
                  </a:txBody>
                  <a:tcPr marL="66227" marR="66227" marT="66227" marB="6622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+mn-lt"/>
                        </a:rPr>
                        <a:t>Notícias relacionadas ao curso</a:t>
                      </a:r>
                    </a:p>
                  </a:txBody>
                  <a:tcPr marL="66227" marR="66227" marT="66227" marB="6622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654180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6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373568" y="1564654"/>
            <a:ext cx="9832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Quadro 1 – </a:t>
            </a:r>
            <a:r>
              <a:rPr lang="pt-BR" sz="1400" b="1" dirty="0"/>
              <a:t>Principais menus do site do curso de sistemas de informação</a:t>
            </a:r>
            <a:endParaRPr lang="pt-BR" sz="1400" b="1" dirty="0">
              <a:effectLst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373568" y="5804358"/>
            <a:ext cx="9832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Fonte: Elaboração própria.</a:t>
            </a:r>
            <a:endParaRPr lang="pt-BR" sz="1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470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Atualização do conteúdo do site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M1 forma realizadas atualizações de layout na pagina principal e atualizações nas informações dos docentes; </a:t>
            </a:r>
          </a:p>
          <a:p>
            <a:r>
              <a:rPr lang="pt-BR" dirty="0" smtClean="0"/>
              <a:t>No M2 houve a inserção de 58 novos planos de curso, 6 novos relatórios de estágios e 8 TCC;</a:t>
            </a:r>
          </a:p>
          <a:p>
            <a:r>
              <a:rPr lang="pt-BR" dirty="0" smtClean="0"/>
              <a:t>No M3 foram atualizadas informações sobre as entidades “atlética do curso” e o “centro acadêmico”;</a:t>
            </a:r>
          </a:p>
          <a:p>
            <a:r>
              <a:rPr lang="pt-BR" dirty="0" smtClean="0"/>
              <a:t>Necessidade de construção de um componente próprio para o gerenciamento de trabalhos acadêmicos (relatórios de estágios e TCC).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29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Estabelecimento de requisitos do componente</a:t>
            </a: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800149"/>
              </p:ext>
            </p:extLst>
          </p:nvPr>
        </p:nvGraphicFramePr>
        <p:xfrm>
          <a:off x="2475540" y="2470541"/>
          <a:ext cx="7240919" cy="3044128"/>
        </p:xfrm>
        <a:graphic>
          <a:graphicData uri="http://schemas.openxmlformats.org/drawingml/2006/table">
            <a:tbl>
              <a:tblPr/>
              <a:tblGrid>
                <a:gridCol w="909126">
                  <a:extLst>
                    <a:ext uri="{9D8B030D-6E8A-4147-A177-3AD203B41FA5}">
                      <a16:colId xmlns:a16="http://schemas.microsoft.com/office/drawing/2014/main" val="4010681523"/>
                    </a:ext>
                  </a:extLst>
                </a:gridCol>
                <a:gridCol w="2235380">
                  <a:extLst>
                    <a:ext uri="{9D8B030D-6E8A-4147-A177-3AD203B41FA5}">
                      <a16:colId xmlns:a16="http://schemas.microsoft.com/office/drawing/2014/main" val="3106827259"/>
                    </a:ext>
                  </a:extLst>
                </a:gridCol>
                <a:gridCol w="2524161">
                  <a:extLst>
                    <a:ext uri="{9D8B030D-6E8A-4147-A177-3AD203B41FA5}">
                      <a16:colId xmlns:a16="http://schemas.microsoft.com/office/drawing/2014/main" val="2187765714"/>
                    </a:ext>
                  </a:extLst>
                </a:gridCol>
                <a:gridCol w="1572252">
                  <a:extLst>
                    <a:ext uri="{9D8B030D-6E8A-4147-A177-3AD203B41FA5}">
                      <a16:colId xmlns:a16="http://schemas.microsoft.com/office/drawing/2014/main" val="2670066314"/>
                    </a:ext>
                  </a:extLst>
                </a:gridCol>
              </a:tblGrid>
              <a:tr h="193092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100" b="1" dirty="0">
                          <a:effectLst/>
                          <a:latin typeface="Arial, sans-serif"/>
                        </a:rPr>
                        <a:t>ID</a:t>
                      </a:r>
                      <a:endParaRPr lang="pt-BR" sz="1600" b="1" dirty="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100" b="1">
                          <a:effectLst/>
                          <a:latin typeface="Arial, sans-serif"/>
                        </a:rPr>
                        <a:t>Funcionalidade</a:t>
                      </a:r>
                      <a:endParaRPr lang="pt-BR" sz="160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100" b="1">
                          <a:effectLst/>
                          <a:latin typeface="Arial, sans-serif"/>
                        </a:rPr>
                        <a:t>Necessidade</a:t>
                      </a:r>
                      <a:endParaRPr lang="pt-BR" sz="160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100" b="1">
                          <a:effectLst/>
                          <a:latin typeface="Arial, sans-serif"/>
                        </a:rPr>
                        <a:t>Classificação</a:t>
                      </a:r>
                      <a:endParaRPr lang="pt-BR" sz="160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825873"/>
                  </a:ext>
                </a:extLst>
              </a:tr>
              <a:tr h="608364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b="1" dirty="0">
                          <a:effectLst/>
                          <a:latin typeface="Arial, sans-serif"/>
                        </a:rPr>
                        <a:t>RF1</a:t>
                      </a:r>
                      <a:endParaRPr lang="pt-BR" sz="1600" b="1" dirty="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Arial, sans-serif"/>
                        </a:rPr>
                        <a:t>Visualização de conteúdo</a:t>
                      </a:r>
                      <a:endParaRPr lang="pt-BR" sz="1600" dirty="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>
                          <a:effectLst/>
                          <a:latin typeface="Arial, sans-serif"/>
                        </a:rPr>
                        <a:t>Divulgar os arquivos e suas informações</a:t>
                      </a:r>
                      <a:endParaRPr lang="pt-BR" sz="160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>
                          <a:effectLst/>
                          <a:latin typeface="Arial, sans-serif"/>
                        </a:rPr>
                        <a:t>Essencial</a:t>
                      </a:r>
                      <a:endParaRPr lang="pt-BR" sz="160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609557"/>
                  </a:ext>
                </a:extLst>
              </a:tr>
              <a:tr h="786421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b="1" dirty="0">
                          <a:effectLst/>
                          <a:latin typeface="Arial, sans-serif"/>
                        </a:rPr>
                        <a:t>RF2</a:t>
                      </a:r>
                      <a:endParaRPr lang="pt-BR" sz="1600" b="1" dirty="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Arial, sans-serif"/>
                        </a:rPr>
                        <a:t>Gerenciar trabalhos acadêmicos</a:t>
                      </a:r>
                      <a:endParaRPr lang="pt-BR" sz="1600" dirty="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Arial, sans-serif"/>
                        </a:rPr>
                        <a:t>Adicionar, editar e remover arquivos de trabalhos acadêmicos</a:t>
                      </a:r>
                      <a:endParaRPr lang="pt-BR" sz="1600" dirty="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>
                          <a:effectLst/>
                          <a:latin typeface="Arial, sans-serif"/>
                        </a:rPr>
                        <a:t>Essencial</a:t>
                      </a:r>
                      <a:endParaRPr lang="pt-BR" sz="160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166407"/>
                  </a:ext>
                </a:extLst>
              </a:tr>
              <a:tr h="964479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b="1" dirty="0">
                          <a:effectLst/>
                          <a:latin typeface="Arial, sans-serif"/>
                        </a:rPr>
                        <a:t>RF3</a:t>
                      </a:r>
                      <a:endParaRPr lang="pt-BR" sz="1600" b="1" dirty="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Arial, sans-serif"/>
                        </a:rPr>
                        <a:t>Gerenciar informações associadas aos trabalhos acadêmicos</a:t>
                      </a:r>
                      <a:endParaRPr lang="pt-BR" sz="1600" dirty="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>
                          <a:effectLst/>
                          <a:latin typeface="Arial, sans-serif"/>
                        </a:rPr>
                        <a:t>Adicionar, editar e remover informações sore os trabalhos acadêmicos</a:t>
                      </a:r>
                      <a:endParaRPr lang="pt-BR" sz="160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pt-BR" sz="1600" dirty="0">
                          <a:effectLst/>
                          <a:latin typeface="Arial, sans-serif"/>
                        </a:rPr>
                        <a:t>Essencial</a:t>
                      </a:r>
                      <a:endParaRPr lang="pt-BR" sz="1600" dirty="0">
                        <a:effectLst/>
                      </a:endParaRPr>
                    </a:p>
                  </a:txBody>
                  <a:tcPr marL="62762" marR="62762" marT="62762" marB="6276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882596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8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475540" y="2093188"/>
            <a:ext cx="7240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Quadro 2 – </a:t>
            </a:r>
            <a:r>
              <a:rPr lang="pt-BR" sz="1600" b="1" dirty="0"/>
              <a:t>Requisitos funcionais do componente</a:t>
            </a:r>
            <a:endParaRPr lang="pt-BR" sz="1600" dirty="0">
              <a:effectLst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475540" y="5475555"/>
            <a:ext cx="7240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Fonte: Elaboração própria.</a:t>
            </a:r>
            <a:endParaRPr lang="pt-BR" sz="1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8210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4113" y="462509"/>
            <a:ext cx="11102665" cy="1057662"/>
          </a:xfrm>
        </p:spPr>
        <p:txBody>
          <a:bodyPr>
            <a:normAutofit/>
          </a:bodyPr>
          <a:lstStyle/>
          <a:p>
            <a:r>
              <a:rPr lang="pt-BR" dirty="0"/>
              <a:t>Modelagem de casos de uso e de banco de dados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9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6023" t="9240" r="11006" b="9055"/>
          <a:stretch/>
        </p:blipFill>
        <p:spPr>
          <a:xfrm>
            <a:off x="914400" y="1932432"/>
            <a:ext cx="3997959" cy="364540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914400" y="1593878"/>
            <a:ext cx="3986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Figura 1 – </a:t>
            </a:r>
            <a:r>
              <a:rPr lang="pt-BR" sz="1400" b="1" dirty="0"/>
              <a:t>Diagrama de casos de uso</a:t>
            </a:r>
            <a:endParaRPr lang="pt-BR" sz="1400" dirty="0">
              <a:effectLst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4401" y="5593080"/>
            <a:ext cx="398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Fonte: Elaboração própria.</a:t>
            </a:r>
            <a:endParaRPr lang="pt-BR" sz="1400" b="1" dirty="0">
              <a:effectLst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496" y="1901655"/>
            <a:ext cx="5133472" cy="3689047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5903496" y="1593878"/>
            <a:ext cx="5133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Figura 2 – Diagrama entidade-relacionamento</a:t>
            </a:r>
            <a:endParaRPr lang="pt-BR" sz="1400" dirty="0">
              <a:effectLst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903496" y="5593080"/>
            <a:ext cx="5133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Fonte: Elaboração própria.</a:t>
            </a:r>
            <a:endParaRPr lang="pt-BR" sz="1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665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stemas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stemas" id="{EA166681-B66D-4D2A-9AF9-0D1EC3FB98C2}" vid="{EE7B947F-8F1E-4A1E-A262-F7A2A9744B3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Sistemas</Template>
  <TotalTime>395</TotalTime>
  <Words>723</Words>
  <Application>Microsoft Office PowerPoint</Application>
  <PresentationFormat>Widescreen</PresentationFormat>
  <Paragraphs>144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Arial, sans-serif</vt:lpstr>
      <vt:lpstr>Calibri</vt:lpstr>
      <vt:lpstr>Sistemas</vt:lpstr>
      <vt:lpstr>Apresentação do PowerPoint</vt:lpstr>
      <vt:lpstr>Agenda</vt:lpstr>
      <vt:lpstr>Objetivo Geral</vt:lpstr>
      <vt:lpstr>Estágio Supervisionado</vt:lpstr>
      <vt:lpstr>Atividades Desenvolvidas</vt:lpstr>
      <vt:lpstr>Atualização do conteúdo do site</vt:lpstr>
      <vt:lpstr>Atualização do conteúdo do site</vt:lpstr>
      <vt:lpstr>Estabelecimento de requisitos do componente</vt:lpstr>
      <vt:lpstr>Modelagem de casos de uso e de banco de dados</vt:lpstr>
      <vt:lpstr>Prototipação</vt:lpstr>
      <vt:lpstr>Desenvolvimento do componente</vt:lpstr>
      <vt:lpstr>Integração do componente ao site</vt:lpstr>
      <vt:lpstr>Resultados</vt:lpstr>
      <vt:lpstr>Resultados</vt:lpstr>
      <vt:lpstr>Resultados</vt:lpstr>
      <vt:lpstr>Resultados</vt:lpstr>
      <vt:lpstr>Resultados</vt:lpstr>
      <vt:lpstr>Resultados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da Silva Costa</dc:creator>
  <cp:lastModifiedBy>Mateus da Silva Costa</cp:lastModifiedBy>
  <cp:revision>15</cp:revision>
  <dcterms:created xsi:type="dcterms:W3CDTF">2019-10-08T12:49:37Z</dcterms:created>
  <dcterms:modified xsi:type="dcterms:W3CDTF">2019-10-14T14:25:25Z</dcterms:modified>
</cp:coreProperties>
</file>