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57" r:id="rId6"/>
    <p:sldId id="258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3787-6D20-4E0C-84DD-434B700D70F5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57C75-A329-43F7-8A69-936EE1FE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52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F4D2-3A7B-4F0A-8040-8E4836516C09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5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3DB9-E0D8-411E-A21E-66FAB064D18B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3969-6817-42B9-8CFB-DB1A49BA8008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2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303A-58DE-4B72-8D57-F8D00CE3DC78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F6EE-C2D2-46E7-8E1E-2E4833B685ED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3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B465-25C1-461F-AE52-C3E421EFC82E}" type="datetime1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47E5-3BAA-4FB7-9217-7C7AACE93391}" type="datetime1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E1F-2C19-47D8-BA12-E1BA3BBD4D97}" type="datetime1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8B35-F07D-4A1E-B8D3-429E43A1FC26}" type="datetime1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1BFB-E8A9-46F8-8433-1239F468B307}" type="datetime1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8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59E0-5324-433C-8DDB-0AED33B1D8D4}" type="datetime1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9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2B15-6230-4BE2-A896-B3DDBD329E07}" type="datetime1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845-F62A-4E65-ABA2-3CA4BA980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1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433014" y="4678324"/>
            <a:ext cx="999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Docente: Mateus da Silva Costa</a:t>
            </a:r>
          </a:p>
          <a:p>
            <a:r>
              <a:rPr lang="pt-BR" sz="2000" dirty="0" smtClean="0"/>
              <a:t>Orientador: Prof. </a:t>
            </a:r>
            <a:r>
              <a:rPr lang="pt-BR" sz="2000" dirty="0"/>
              <a:t>Dr. Manoel Limeira de Lima Júnior </a:t>
            </a:r>
            <a:r>
              <a:rPr lang="pt-BR" sz="2000" dirty="0" smtClean="0"/>
              <a:t>Almeida</a:t>
            </a:r>
            <a:endParaRPr lang="pt-BR" sz="2000" dirty="0">
              <a:effectLst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433014" y="1032969"/>
            <a:ext cx="963156" cy="105766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94023" y="900080"/>
            <a:ext cx="445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Universidade Federal do Acre</a:t>
            </a:r>
          </a:p>
          <a:p>
            <a:r>
              <a:rPr lang="pt-BR" sz="2000" dirty="0" smtClean="0"/>
              <a:t>Centro de Ciências Exatas e Tecnológicas</a:t>
            </a:r>
          </a:p>
          <a:p>
            <a:r>
              <a:rPr lang="pt-BR" sz="2000" dirty="0" smtClean="0"/>
              <a:t>Bacharelado em Sistemas de </a:t>
            </a:r>
            <a:r>
              <a:rPr lang="pt-BR" sz="2000" dirty="0" smtClean="0"/>
              <a:t>Informação</a:t>
            </a:r>
          </a:p>
          <a:p>
            <a:r>
              <a:rPr lang="pt-BR" sz="2000" dirty="0" smtClean="0"/>
              <a:t>Trabalho de conclusão de curso I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1433014" y="2368906"/>
            <a:ext cx="10758985" cy="2047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/>
              <a:t>ADAPTAÇÃO E AVALIAÇÃO DO MÉTODO TRAINING-TEST SLIDING VALIDATION EM EXPERIMENTOS COM ALGORITMOS PREDITIVOS</a:t>
            </a:r>
            <a:endParaRPr lang="pt-BR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7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2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8657" y="1791761"/>
            <a:ext cx="11054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effectLst/>
              </a:rPr>
              <a:t>Contextualização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Objetivos</a:t>
            </a:r>
            <a:endParaRPr lang="pt-BR" sz="2400" dirty="0" smtClean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effectLst/>
              </a:rPr>
              <a:t>Metodologia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Classificação do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Trabalho</a:t>
            </a:r>
            <a:endParaRPr lang="pt-B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effectLst/>
              </a:rPr>
              <a:t>Etapas</a:t>
            </a:r>
            <a:endParaRPr lang="pt-B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effectLst/>
              </a:rPr>
              <a:t>Fundamentação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effectLst/>
              </a:rPr>
              <a:t>Teórica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Esboço dos Capítulos</a:t>
            </a:r>
            <a:endParaRPr lang="pt-BR" sz="2400" dirty="0" smtClean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Cronograma</a:t>
            </a:r>
            <a:endParaRPr lang="pt-BR" sz="2400" dirty="0" smtClean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16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3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Objetivos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8657" y="2568357"/>
            <a:ext cx="532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err="1">
                <a:solidFill>
                  <a:schemeClr val="bg2">
                    <a:lumMod val="10000"/>
                  </a:schemeClr>
                </a:solidFill>
              </a:rPr>
              <a:t>Plugin</a:t>
            </a:r>
            <a:r>
              <a:rPr lang="pt-BR" sz="24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sz="2400" i="1" dirty="0"/>
              <a:t>training-</a:t>
            </a:r>
            <a:r>
              <a:rPr lang="pt-BR" sz="2400" i="1" dirty="0" err="1"/>
              <a:t>test</a:t>
            </a:r>
            <a:r>
              <a:rPr lang="pt-BR" sz="2400" i="1" dirty="0"/>
              <a:t> </a:t>
            </a:r>
            <a:r>
              <a:rPr lang="pt-BR" sz="2400" i="1" dirty="0" err="1"/>
              <a:t>sliding</a:t>
            </a:r>
            <a:r>
              <a:rPr lang="pt-BR" sz="2400" i="1" dirty="0"/>
              <a:t> </a:t>
            </a:r>
            <a:r>
              <a:rPr lang="pt-BR" sz="2400" i="1" dirty="0" err="1"/>
              <a:t>validation</a:t>
            </a:r>
            <a:endParaRPr lang="pt-BR" sz="2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Bases 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de dados com características temporais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Adaptar para o contexto de experimentos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8657" y="1860471"/>
            <a:ext cx="5329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2">
                    <a:lumMod val="10000"/>
                  </a:schemeClr>
                </a:solidFill>
              </a:rPr>
              <a:t>Geral</a:t>
            </a:r>
            <a:endParaRPr lang="pt-B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82603" y="2568357"/>
            <a:ext cx="5329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Analisar trabalhos anteriores relacionados ao método janela deslizante;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Levantar os requisitos para a implementação da variação do método de avaliação da janela deslizante;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Analisar o código fonte já existente do método de avaliação;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Implementar outros métodos de avaliação e testes estatísticos;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Realizar experimentos com a variação desenvolvida em bases de dados com características temporais.</a:t>
            </a:r>
            <a:endParaRPr lang="pt-BR" sz="28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82603" y="1860471"/>
            <a:ext cx="5329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2">
                    <a:lumMod val="10000"/>
                  </a:schemeClr>
                </a:solidFill>
              </a:rPr>
              <a:t>Específicos</a:t>
            </a:r>
            <a:endParaRPr lang="pt-B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4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Justificativa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8657" y="1791761"/>
            <a:ext cx="11054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Trabalhos que envolvem mineração de dados, usam diversos algoritmos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effectLst/>
              </a:rPr>
              <a:t>O </a:t>
            </a:r>
            <a:r>
              <a:rPr lang="pt-BR" sz="2400" i="1" dirty="0" err="1" smtClean="0">
                <a:effectLst/>
              </a:rPr>
              <a:t>plug</a:t>
            </a:r>
            <a:r>
              <a:rPr lang="pt-BR" sz="2400" i="1" dirty="0" err="1" smtClean="0"/>
              <a:t>in</a:t>
            </a:r>
            <a:r>
              <a:rPr lang="pt-BR" sz="2400" dirty="0" smtClean="0"/>
              <a:t> não suporta a execução de experimentos com vários algoritmos e bases de dados diferentes</a:t>
            </a:r>
            <a:endParaRPr lang="pt-B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45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5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Procedimento Metodológico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8657" y="2568357"/>
            <a:ext cx="11054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Natureza: trabalho original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Abordagem 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do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problema: pesquisa qualitativa e quantitativa.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Quanto 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aos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objetivos: pesquisa exploratória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elineamento adotado: 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caso de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uso</a:t>
            </a:r>
            <a:endParaRPr lang="pt-BR" sz="240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68657" y="1860471"/>
            <a:ext cx="1105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2">
                    <a:lumMod val="10000"/>
                  </a:schemeClr>
                </a:solidFill>
              </a:rPr>
              <a:t>Classificação do trabalho</a:t>
            </a:r>
            <a:endParaRPr lang="pt-B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6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68657" y="1797686"/>
            <a:ext cx="1105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2">
                    <a:lumMod val="10000"/>
                  </a:schemeClr>
                </a:solidFill>
              </a:rPr>
              <a:t>Etapas</a:t>
            </a:r>
            <a:endParaRPr lang="pt-B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92497" y="2907870"/>
            <a:ext cx="2606723" cy="85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Estabelecimento de requisitos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5008734" y="2657140"/>
            <a:ext cx="2411105" cy="135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Implementação da evolução do </a:t>
            </a:r>
            <a:r>
              <a:rPr lang="pt-BR" sz="2400" dirty="0" err="1" smtClean="0"/>
              <a:t>plugin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7929353" y="2649653"/>
            <a:ext cx="2702257" cy="136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escolha de uma ou mais bases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Procedimento Metodológico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55314" y="4631150"/>
            <a:ext cx="2702257" cy="136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Realização dos experimentos</a:t>
            </a:r>
            <a:endParaRPr lang="pt-BR" sz="2400" dirty="0"/>
          </a:p>
        </p:txBody>
      </p:sp>
      <p:sp>
        <p:nvSpPr>
          <p:cNvPr id="15" name="Retângulo 14"/>
          <p:cNvSpPr/>
          <p:nvPr/>
        </p:nvSpPr>
        <p:spPr>
          <a:xfrm>
            <a:off x="3137854" y="4631150"/>
            <a:ext cx="2702257" cy="136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Interpretação dos resultados</a:t>
            </a:r>
            <a:endParaRPr lang="pt-BR" sz="2400" dirty="0"/>
          </a:p>
        </p:txBody>
      </p:sp>
      <p:sp>
        <p:nvSpPr>
          <p:cNvPr id="16" name="Seta para a Direita 15"/>
          <p:cNvSpPr/>
          <p:nvPr/>
        </p:nvSpPr>
        <p:spPr>
          <a:xfrm>
            <a:off x="4392312" y="3053804"/>
            <a:ext cx="723331" cy="5563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7344776" y="3114310"/>
            <a:ext cx="723331" cy="5563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7225023">
            <a:off x="8549635" y="4011879"/>
            <a:ext cx="1015875" cy="7316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5607693" y="5035301"/>
            <a:ext cx="838613" cy="6847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7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Fundamentação Teórica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68657" y="1791761"/>
            <a:ext cx="11054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Processo de descoberta de conhecimento em base de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dados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Mineração </a:t>
            </a: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de dados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Técnicas preditivas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Ferramenta WEKA</a:t>
            </a:r>
            <a:endParaRPr lang="pt-BR" sz="240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2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tx1"/>
                </a:solidFill>
              </a:rPr>
              <a:t>8</a:t>
            </a:fld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Esboço dos Capítulos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68657" y="1791761"/>
            <a:ext cx="52377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 INTRODUÇÃO</a:t>
            </a:r>
            <a:endParaRPr lang="pt-BR" sz="2400" dirty="0"/>
          </a:p>
          <a:p>
            <a:r>
              <a:rPr lang="pt-BR" dirty="0" smtClean="0"/>
              <a:t>	1.1 </a:t>
            </a:r>
            <a:r>
              <a:rPr lang="pt-BR" dirty="0"/>
              <a:t>PROBLEMA DA PESQUISA</a:t>
            </a:r>
            <a:endParaRPr lang="pt-BR" sz="2400" dirty="0"/>
          </a:p>
          <a:p>
            <a:r>
              <a:rPr lang="pt-BR" dirty="0" smtClean="0"/>
              <a:t>	1.2 </a:t>
            </a:r>
            <a:r>
              <a:rPr lang="pt-BR" dirty="0"/>
              <a:t>OBJETIVOS DA PESQUISA</a:t>
            </a:r>
            <a:endParaRPr lang="pt-BR" sz="2400" dirty="0"/>
          </a:p>
          <a:p>
            <a:r>
              <a:rPr lang="pt-BR" dirty="0" smtClean="0"/>
              <a:t>		1.2.1 </a:t>
            </a:r>
            <a:r>
              <a:rPr lang="pt-BR" dirty="0"/>
              <a:t>OBJETIVO GERAL</a:t>
            </a:r>
            <a:endParaRPr lang="pt-BR" sz="2400" dirty="0"/>
          </a:p>
          <a:p>
            <a:r>
              <a:rPr lang="pt-BR" dirty="0" smtClean="0"/>
              <a:t>		1.2.2 </a:t>
            </a:r>
            <a:r>
              <a:rPr lang="pt-BR" dirty="0"/>
              <a:t>OBJETIVOS ESPECÍFICOS</a:t>
            </a:r>
            <a:endParaRPr lang="pt-BR" sz="2400" dirty="0"/>
          </a:p>
          <a:p>
            <a:r>
              <a:rPr lang="pt-BR" dirty="0" smtClean="0"/>
              <a:t>	1.3 </a:t>
            </a:r>
            <a:r>
              <a:rPr lang="pt-BR" dirty="0"/>
              <a:t>JUSTIFICATIVA DA PESQUISA</a:t>
            </a:r>
            <a:endParaRPr lang="pt-BR" sz="2400" dirty="0"/>
          </a:p>
          <a:p>
            <a:r>
              <a:rPr lang="pt-BR" dirty="0" smtClean="0"/>
              <a:t>	1.4 </a:t>
            </a:r>
            <a:r>
              <a:rPr lang="pt-BR" dirty="0"/>
              <a:t>METODOLOGIA</a:t>
            </a:r>
            <a:endParaRPr lang="pt-BR" sz="2400" dirty="0"/>
          </a:p>
          <a:p>
            <a:r>
              <a:rPr lang="pt-BR" dirty="0" smtClean="0"/>
              <a:t>	1.5 </a:t>
            </a:r>
            <a:r>
              <a:rPr lang="pt-BR" dirty="0"/>
              <a:t>ORGANIZAÇÃO DA PESQUISA</a:t>
            </a:r>
            <a:endParaRPr lang="pt-BR" sz="2400" dirty="0"/>
          </a:p>
          <a:p>
            <a:r>
              <a:rPr lang="pt-BR" dirty="0"/>
              <a:t>2 FUNDAMENTAÇÃO TEÓRICA</a:t>
            </a:r>
            <a:endParaRPr lang="pt-BR" sz="2400" dirty="0"/>
          </a:p>
          <a:p>
            <a:r>
              <a:rPr lang="pt-BR" dirty="0" smtClean="0"/>
              <a:t>	2.1 </a:t>
            </a:r>
            <a:r>
              <a:rPr lang="pt-BR" dirty="0"/>
              <a:t>PROCESSO DE DESCOBERTA DE CONHECIMENTO EM BASE DE DADOS</a:t>
            </a:r>
            <a:endParaRPr lang="pt-BR" sz="2400" dirty="0"/>
          </a:p>
          <a:p>
            <a:r>
              <a:rPr lang="pt-BR" dirty="0" smtClean="0"/>
              <a:t>	2.2 </a:t>
            </a:r>
            <a:r>
              <a:rPr lang="pt-BR" dirty="0"/>
              <a:t>MINERAÇÃO DE DADOS</a:t>
            </a:r>
            <a:endParaRPr lang="pt-BR" sz="2400" dirty="0"/>
          </a:p>
          <a:p>
            <a:r>
              <a:rPr lang="pt-BR" dirty="0" smtClean="0"/>
              <a:t>	2.3 </a:t>
            </a:r>
            <a:r>
              <a:rPr lang="pt-BR" dirty="0"/>
              <a:t>TÉCNICAS PREDITIVAS</a:t>
            </a:r>
            <a:endParaRPr lang="pt-BR" sz="2400" dirty="0"/>
          </a:p>
          <a:p>
            <a:r>
              <a:rPr lang="pt-BR" dirty="0" smtClean="0"/>
              <a:t>	2.4 </a:t>
            </a:r>
            <a:r>
              <a:rPr lang="pt-BR" dirty="0"/>
              <a:t>FERRAMENTA WEKA</a:t>
            </a:r>
            <a:endParaRPr lang="pt-BR" sz="2400" dirty="0"/>
          </a:p>
          <a:p>
            <a:r>
              <a:rPr lang="pt-BR" dirty="0" smtClean="0"/>
              <a:t>	2.5 </a:t>
            </a:r>
            <a:r>
              <a:rPr lang="pt-BR" dirty="0"/>
              <a:t>CONSIDERAÇÕES SOBRE O </a:t>
            </a:r>
            <a:r>
              <a:rPr lang="pt-BR" dirty="0" smtClean="0"/>
              <a:t>CAPÍTULO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6382603" y="1791761"/>
            <a:ext cx="55045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3 IMPLEMENTAÇÃO DA NOVA VERSÃO</a:t>
            </a:r>
            <a:endParaRPr lang="pt-BR" sz="2400" dirty="0"/>
          </a:p>
          <a:p>
            <a:r>
              <a:rPr lang="pt-BR" dirty="0" smtClean="0"/>
              <a:t>	3.1 </a:t>
            </a:r>
            <a:r>
              <a:rPr lang="pt-BR" dirty="0"/>
              <a:t>A EXTENSÃO</a:t>
            </a:r>
            <a:endParaRPr lang="pt-BR" sz="2400" dirty="0"/>
          </a:p>
          <a:p>
            <a:r>
              <a:rPr lang="pt-BR" dirty="0" smtClean="0"/>
              <a:t>	3.2 </a:t>
            </a:r>
            <a:r>
              <a:rPr lang="pt-BR" dirty="0"/>
              <a:t>IMPLEMENTAÇÃO</a:t>
            </a:r>
            <a:endParaRPr lang="pt-BR" sz="2400" dirty="0"/>
          </a:p>
          <a:p>
            <a:r>
              <a:rPr lang="pt-BR" dirty="0" smtClean="0"/>
              <a:t>	3.3 </a:t>
            </a:r>
            <a:r>
              <a:rPr lang="pt-BR" dirty="0"/>
              <a:t>CONSIDERAÇÕES SOBRE O CAPÍTULO</a:t>
            </a:r>
            <a:endParaRPr lang="pt-BR" sz="2400" dirty="0"/>
          </a:p>
          <a:p>
            <a:r>
              <a:rPr lang="pt-BR" dirty="0"/>
              <a:t>4 EXPERIMENTOS COM A NOVA VERSÃO</a:t>
            </a:r>
            <a:endParaRPr lang="pt-BR" sz="2400" dirty="0"/>
          </a:p>
          <a:p>
            <a:r>
              <a:rPr lang="pt-BR" dirty="0" smtClean="0"/>
              <a:t>	4.1 </a:t>
            </a:r>
            <a:r>
              <a:rPr lang="pt-BR" dirty="0"/>
              <a:t>BASES DE DADOS</a:t>
            </a:r>
            <a:endParaRPr lang="pt-BR" sz="2400" dirty="0"/>
          </a:p>
          <a:p>
            <a:r>
              <a:rPr lang="pt-BR" dirty="0" smtClean="0"/>
              <a:t>	4.2 </a:t>
            </a:r>
            <a:r>
              <a:rPr lang="pt-BR" dirty="0"/>
              <a:t>EXPERIMENTOS</a:t>
            </a:r>
            <a:endParaRPr lang="pt-BR" sz="2400" dirty="0"/>
          </a:p>
          <a:p>
            <a:r>
              <a:rPr lang="pt-BR" dirty="0" smtClean="0"/>
              <a:t>	4.3 </a:t>
            </a:r>
            <a:r>
              <a:rPr lang="pt-BR" dirty="0"/>
              <a:t>RESULTADOS OBTIDOS</a:t>
            </a:r>
            <a:endParaRPr lang="pt-BR" sz="2400" dirty="0"/>
          </a:p>
          <a:p>
            <a:r>
              <a:rPr lang="pt-BR" dirty="0" smtClean="0"/>
              <a:t>	4.5 </a:t>
            </a:r>
            <a:r>
              <a:rPr lang="pt-BR" dirty="0"/>
              <a:t>CONSIDERAÇÕES SOBRE O CAPÍTULO</a:t>
            </a:r>
            <a:endParaRPr lang="pt-BR" sz="2400" dirty="0"/>
          </a:p>
          <a:p>
            <a:r>
              <a:rPr lang="pt-BR" dirty="0"/>
              <a:t>5 CONSIDERAÇÕES FINAIS E RECOMENDAÇÕES</a:t>
            </a:r>
            <a:endParaRPr lang="pt-BR" sz="2400" dirty="0"/>
          </a:p>
          <a:p>
            <a:r>
              <a:rPr lang="pt-BR" dirty="0" smtClean="0"/>
              <a:t>	5.1 </a:t>
            </a:r>
            <a:r>
              <a:rPr lang="pt-BR" dirty="0"/>
              <a:t>CONSIDERAÇÕES FINAIS</a:t>
            </a:r>
            <a:endParaRPr lang="pt-BR" sz="2400" dirty="0"/>
          </a:p>
          <a:p>
            <a:r>
              <a:rPr lang="pt-BR" dirty="0" smtClean="0"/>
              <a:t>	5.2 </a:t>
            </a:r>
            <a:r>
              <a:rPr lang="pt-BR" dirty="0"/>
              <a:t>RECOMENDAÇÕES</a:t>
            </a:r>
            <a:endParaRPr lang="pt-BR" sz="2400" dirty="0"/>
          </a:p>
          <a:p>
            <a:r>
              <a:rPr lang="pt-BR" dirty="0"/>
              <a:t>6 REFERÊNCIAS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68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845-F62A-4E65-ABA2-3CA4BA9801F0}" type="slidenum">
              <a:rPr lang="pt-BR" sz="2000" smtClean="0">
                <a:solidFill>
                  <a:schemeClr val="bg2">
                    <a:lumMod val="10000"/>
                  </a:schemeClr>
                </a:solidFill>
              </a:rPr>
              <a:t>9</a:t>
            </a:fld>
            <a:endParaRPr lang="pt-BR"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3206" y="431501"/>
            <a:ext cx="11618794" cy="121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57" y="577144"/>
            <a:ext cx="110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Cronograma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23" y="3336878"/>
            <a:ext cx="9915552" cy="260554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8657" y="1791761"/>
            <a:ext cx="1105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</a:rPr>
              <a:t>As etapas descritas na metodologia serão executadas como representada na figura a baixo: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26256" y="2953397"/>
            <a:ext cx="376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</a:rPr>
              <a:t>Figura 1 – Cronograma de etapas</a:t>
            </a:r>
            <a:endParaRPr lang="pt-BR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26257" y="5943426"/>
            <a:ext cx="376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Fonte: elaboração propria.</a:t>
            </a:r>
            <a:endParaRPr lang="pt-BR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288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47</cp:revision>
  <dcterms:created xsi:type="dcterms:W3CDTF">2018-10-15T21:18:01Z</dcterms:created>
  <dcterms:modified xsi:type="dcterms:W3CDTF">2019-06-11T14:12:00Z</dcterms:modified>
</cp:coreProperties>
</file>