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76" r:id="rId6"/>
    <p:sldId id="266" r:id="rId7"/>
    <p:sldId id="265" r:id="rId8"/>
    <p:sldId id="261" r:id="rId9"/>
    <p:sldId id="264" r:id="rId10"/>
    <p:sldId id="274" r:id="rId11"/>
    <p:sldId id="273" r:id="rId12"/>
    <p:sldId id="267" r:id="rId13"/>
    <p:sldId id="269" r:id="rId14"/>
    <p:sldId id="270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EBB240"/>
    <a:srgbClr val="3A4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6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336" y="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rgbClr val="3A4A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40983" y="2200560"/>
            <a:ext cx="9788377" cy="2880345"/>
          </a:xfrm>
        </p:spPr>
        <p:txBody>
          <a:bodyPr>
            <a:noAutofit/>
          </a:bodyPr>
          <a:lstStyle>
            <a:lvl1pPr marL="0" indent="0">
              <a:buNone/>
              <a:defRPr sz="6600" baseline="0">
                <a:solidFill>
                  <a:schemeClr val="bg2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5400">
                <a:solidFill>
                  <a:schemeClr val="bg2"/>
                </a:solidFill>
              </a:defRPr>
            </a:lvl3pPr>
            <a:lvl4pPr>
              <a:defRPr sz="4800">
                <a:solidFill>
                  <a:schemeClr val="bg2"/>
                </a:solidFill>
              </a:defRPr>
            </a:lvl4pPr>
            <a:lvl5pPr>
              <a:defRPr sz="48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 dirty="0" smtClean="0"/>
              <a:t>Titulo do slide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0" y="438958"/>
            <a:ext cx="12192000" cy="1668572"/>
          </a:xfrm>
          <a:prstGeom prst="rect">
            <a:avLst/>
          </a:prstGeom>
          <a:solidFill>
            <a:schemeClr val="bg2"/>
          </a:solidFill>
          <a:ln>
            <a:solidFill>
              <a:srgbClr val="2D297E"/>
            </a:solidFill>
          </a:ln>
          <a:effectLst/>
        </p:spPr>
        <p:txBody>
          <a:bodyPr wrap="square" rtlCol="0">
            <a:spAutoFit/>
          </a:bodyPr>
          <a:lstStyle/>
          <a:p>
            <a:endParaRPr lang="pt-BR" sz="5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9" t="2323"/>
          <a:stretch/>
        </p:blipFill>
        <p:spPr>
          <a:xfrm>
            <a:off x="1140984" y="744414"/>
            <a:ext cx="963156" cy="1057662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148342" y="673080"/>
            <a:ext cx="532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1"/>
                </a:solidFill>
              </a:rPr>
              <a:t>Universidade Federal do Acre</a:t>
            </a:r>
          </a:p>
          <a:p>
            <a:r>
              <a:rPr lang="pt-BR" sz="2400" b="1" dirty="0" smtClean="0">
                <a:solidFill>
                  <a:schemeClr val="tx1"/>
                </a:solidFill>
              </a:rPr>
              <a:t>Centro de Ciências Exatas e Tecnológicas</a:t>
            </a:r>
          </a:p>
          <a:p>
            <a:r>
              <a:rPr lang="pt-BR" sz="2400" b="1" dirty="0" smtClean="0">
                <a:solidFill>
                  <a:schemeClr val="tx1"/>
                </a:solidFill>
              </a:rPr>
              <a:t>Bacharelado em Sistemas de Informação</a:t>
            </a:r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quarter" idx="11" hasCustomPrompt="1"/>
          </p:nvPr>
        </p:nvSpPr>
        <p:spPr>
          <a:xfrm>
            <a:off x="2104140" y="5259909"/>
            <a:ext cx="8825799" cy="40011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dirty="0" smtClean="0"/>
              <a:t>Nome(s) do(s) docente(s)</a:t>
            </a:r>
            <a:endParaRPr lang="pt-BR" dirty="0"/>
          </a:p>
        </p:txBody>
      </p:sp>
      <p:sp>
        <p:nvSpPr>
          <p:cNvPr id="22" name="Espaço Reservado para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68550" y="5694085"/>
            <a:ext cx="8560810" cy="40011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dirty="0" smtClean="0"/>
              <a:t>Nome(s) do(s) orientador(res)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140834" y="5259909"/>
            <a:ext cx="13023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Docente: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140834" y="5694085"/>
            <a:ext cx="138992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Orientador: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60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298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  <a:solidFill>
            <a:srgbClr val="4D4D4D"/>
          </a:solidFill>
        </p:spPr>
        <p:txBody>
          <a:bodyPr/>
          <a:lstStyle>
            <a:lvl1pPr>
              <a:defRPr sz="3200">
                <a:solidFill>
                  <a:schemeClr val="bg2"/>
                </a:solidFill>
              </a:defRPr>
            </a:lvl1pPr>
            <a:lvl2pPr>
              <a:defRPr sz="2800">
                <a:solidFill>
                  <a:schemeClr val="bg2"/>
                </a:solidFill>
              </a:defRPr>
            </a:lvl2pPr>
            <a:lvl3pPr>
              <a:defRPr sz="24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99491"/>
            <a:ext cx="3932237" cy="41694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3909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18837"/>
            <a:ext cx="6172200" cy="52422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90255"/>
            <a:ext cx="3932237" cy="4178733"/>
          </a:xfrm>
        </p:spPr>
        <p:txBody>
          <a:bodyPr/>
          <a:lstStyle>
            <a:lvl1pPr marL="0" indent="0" algn="just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73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Universidade Federal do Acre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67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Universidade </a:t>
            </a:r>
            <a:r>
              <a:rPr lang="pt-BR" dirty="0" err="1" smtClean="0"/>
              <a:t>Federl</a:t>
            </a:r>
            <a:r>
              <a:rPr lang="pt-BR" dirty="0" smtClean="0"/>
              <a:t> do Acre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624114" y="469900"/>
            <a:ext cx="8075386" cy="977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624114" y="469900"/>
            <a:ext cx="1087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2"/>
                </a:solidFill>
              </a:rPr>
              <a:t>Agenda</a:t>
            </a:r>
            <a:endParaRPr lang="pt-BR" sz="6000" dirty="0">
              <a:solidFill>
                <a:schemeClr val="bg2"/>
              </a:solidFill>
            </a:endParaRP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24114" y="1701800"/>
            <a:ext cx="10871200" cy="4330700"/>
          </a:xfrm>
        </p:spPr>
        <p:txBody>
          <a:bodyPr>
            <a:normAutofit/>
          </a:bodyPr>
          <a:lstStyle>
            <a:lvl1pPr>
              <a:defRPr sz="2400" b="0" baseline="0"/>
            </a:lvl1pPr>
          </a:lstStyle>
          <a:p>
            <a:pPr lvl="0"/>
            <a:r>
              <a:rPr lang="pt-BR" dirty="0" smtClean="0"/>
              <a:t>Conteúdo da 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804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254750"/>
          </a:xfrm>
          <a:prstGeom prst="rect">
            <a:avLst/>
          </a:prstGeom>
          <a:solidFill>
            <a:srgbClr val="3A4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Titulo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err="1" smtClean="0"/>
              <a:t>subtitulo</a:t>
            </a:r>
            <a:endParaRPr lang="pt-B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332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Imagem 7"/>
          <p:cNvSpPr>
            <a:spLocks noGrp="1"/>
          </p:cNvSpPr>
          <p:nvPr>
            <p:ph type="pic" sz="quarter" idx="13"/>
          </p:nvPr>
        </p:nvSpPr>
        <p:spPr>
          <a:xfrm>
            <a:off x="624114" y="1625599"/>
            <a:ext cx="7272977" cy="4562475"/>
          </a:xfrm>
        </p:spPr>
        <p:txBody>
          <a:bodyPr/>
          <a:lstStyle/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54108" y="1625599"/>
            <a:ext cx="3990109" cy="1477819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 smtClean="0"/>
              <a:t>Titulo da figura</a:t>
            </a:r>
            <a:endParaRPr lang="pt-BR" dirty="0"/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8054108" y="4710255"/>
            <a:ext cx="3990109" cy="1477819"/>
          </a:xfrm>
        </p:spPr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 smtClean="0"/>
              <a:t>Fonte da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69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295564"/>
            <a:ext cx="12192000" cy="12376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2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30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2509"/>
            <a:ext cx="10515600" cy="105766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6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2582"/>
            <a:ext cx="10515600" cy="106189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 marL="0" indent="0" algn="just">
              <a:buNone/>
              <a:defRPr sz="2400"/>
            </a:lvl1pPr>
            <a:lvl2pPr marL="457200" indent="0" algn="just">
              <a:buNone/>
              <a:defRPr/>
            </a:lvl2pPr>
            <a:lvl3pPr marL="914400" indent="0" algn="just">
              <a:buNone/>
              <a:defRPr/>
            </a:lvl3pPr>
            <a:lvl4pPr marL="1371600" indent="0" algn="just">
              <a:buNone/>
              <a:defRPr/>
            </a:lvl4pPr>
            <a:lvl5pPr marL="1828800" indent="0" algn="just">
              <a:buNone/>
              <a:defRPr/>
            </a:lvl5pPr>
          </a:lstStyle>
          <a:p>
            <a:pPr lvl="0"/>
            <a:r>
              <a:rPr lang="pt-BR" dirty="0" smtClean="0"/>
              <a:t>conteúdo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 marL="0" indent="0" algn="just">
              <a:buNone/>
              <a:defRPr sz="2400"/>
            </a:lvl1pPr>
            <a:lvl2pPr marL="457200" indent="0" algn="just">
              <a:buNone/>
              <a:defRPr/>
            </a:lvl2pPr>
            <a:lvl3pPr marL="914400" indent="0" algn="just">
              <a:buNone/>
              <a:defRPr/>
            </a:lvl3pPr>
            <a:lvl4pPr marL="1371600" indent="0" algn="just">
              <a:buNone/>
              <a:defRPr/>
            </a:lvl4pPr>
            <a:lvl5pPr marL="1828800" indent="0" algn="just">
              <a:buNone/>
              <a:defRPr/>
            </a:lvl5pPr>
          </a:lstStyle>
          <a:p>
            <a:pPr lvl="0"/>
            <a:r>
              <a:rPr lang="pt-BR" dirty="0" smtClean="0"/>
              <a:t>conteúdo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05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62509"/>
            <a:ext cx="12192000" cy="1057662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4114" y="462509"/>
            <a:ext cx="10871200" cy="10576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14" y="1734804"/>
            <a:ext cx="10871200" cy="4317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58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2"/>
                </a:solidFill>
              </a:defRPr>
            </a:lvl1pPr>
          </a:lstStyle>
          <a:p>
            <a:r>
              <a:rPr lang="pt-BR" dirty="0" smtClean="0"/>
              <a:t>Universidade Federal do Acre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2"/>
                </a:solidFill>
              </a:defRPr>
            </a:lvl1pPr>
          </a:lstStyle>
          <a:p>
            <a:fld id="{859F97CD-EE65-4132-8581-7CD3042152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408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72" r:id="rId5"/>
    <p:sldLayoutId id="2147483667" r:id="rId6"/>
    <p:sldLayoutId id="2147483666" r:id="rId7"/>
    <p:sldLayoutId id="2147483664" r:id="rId8"/>
    <p:sldLayoutId id="2147483665" r:id="rId9"/>
    <p:sldLayoutId id="2147483668" r:id="rId10"/>
    <p:sldLayoutId id="214748366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4800" dirty="0"/>
              <a:t>ADAPTAÇÃO E AVALIAÇÃO DO MÉTODO TRAINING-TEST SLIDING VALIDATION EM EXPERIMENTOS COM ALGORITMOS PREDITIVOS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Mateus da Silva Costa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Dr. Manoel Limeira de Lima Júnior </a:t>
            </a:r>
            <a:r>
              <a:rPr lang="pt-BR" dirty="0" smtClean="0"/>
              <a:t>Almeida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87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Classificação do trabalho de </a:t>
            </a:r>
            <a:r>
              <a:rPr lang="pt-BR" dirty="0"/>
              <a:t>acordo com </a:t>
            </a:r>
            <a:r>
              <a:rPr lang="pt-BR" dirty="0" err="1" smtClean="0"/>
              <a:t>Wazlawick</a:t>
            </a:r>
            <a:r>
              <a:rPr lang="pt-BR" dirty="0" smtClean="0"/>
              <a:t> (2009) e Gil (2008)</a:t>
            </a:r>
          </a:p>
          <a:p>
            <a:pPr lvl="1"/>
            <a:r>
              <a:rPr lang="pt-BR" dirty="0" smtClean="0"/>
              <a:t> Natureza: trabalho original</a:t>
            </a:r>
          </a:p>
          <a:p>
            <a:pPr lvl="1"/>
            <a:r>
              <a:rPr lang="pt-BR" dirty="0"/>
              <a:t>Abordagem: pesquisa </a:t>
            </a:r>
            <a:r>
              <a:rPr lang="pt-BR" dirty="0" smtClean="0"/>
              <a:t>qualitativa</a:t>
            </a:r>
          </a:p>
          <a:p>
            <a:pPr lvl="1"/>
            <a:r>
              <a:rPr lang="pt-BR" dirty="0" smtClean="0"/>
              <a:t>Objetivos: Pesquisa exploratória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3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11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38503" y="2699263"/>
            <a:ext cx="2257001" cy="1892958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Estabelecimento de requisitos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2768010" y="2699263"/>
            <a:ext cx="2411105" cy="1892958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Implementação da evolução do </a:t>
            </a:r>
            <a:r>
              <a:rPr lang="pt-BR" sz="2400" dirty="0" err="1" smtClean="0"/>
              <a:t>plugin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5551621" y="2699263"/>
            <a:ext cx="1923272" cy="1892958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E</a:t>
            </a:r>
            <a:r>
              <a:rPr lang="pt-BR" sz="2400" dirty="0" smtClean="0"/>
              <a:t>scolha </a:t>
            </a:r>
            <a:r>
              <a:rPr lang="pt-BR" sz="2400" dirty="0"/>
              <a:t>de uma ou mais bases de dados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163914" y="2699263"/>
            <a:ext cx="1890615" cy="1892958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Interpretação dos resultados</a:t>
            </a:r>
            <a:endParaRPr lang="pt-BR" sz="2400" dirty="0"/>
          </a:p>
        </p:txBody>
      </p:sp>
      <p:sp>
        <p:nvSpPr>
          <p:cNvPr id="9" name="Retângulo 8"/>
          <p:cNvSpPr/>
          <p:nvPr/>
        </p:nvSpPr>
        <p:spPr>
          <a:xfrm>
            <a:off x="7872187" y="2699263"/>
            <a:ext cx="1894113" cy="1892958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Realização dos </a:t>
            </a:r>
            <a:r>
              <a:rPr lang="pt-BR" sz="2400" dirty="0" smtClean="0"/>
              <a:t>experimentos</a:t>
            </a:r>
            <a:endParaRPr lang="pt-BR" sz="2400" dirty="0"/>
          </a:p>
        </p:txBody>
      </p:sp>
      <p:sp>
        <p:nvSpPr>
          <p:cNvPr id="10" name="Seta para a Direita 9"/>
          <p:cNvSpPr/>
          <p:nvPr/>
        </p:nvSpPr>
        <p:spPr>
          <a:xfrm>
            <a:off x="2388547" y="3132994"/>
            <a:ext cx="526103" cy="1025496"/>
          </a:xfrm>
          <a:prstGeom prst="rightArrow">
            <a:avLst>
              <a:gd name="adj1" fmla="val 50000"/>
              <a:gd name="adj2" fmla="val 64484"/>
            </a:avLst>
          </a:prstGeom>
          <a:solidFill>
            <a:srgbClr val="EBB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Seta para a Direita 13"/>
          <p:cNvSpPr/>
          <p:nvPr/>
        </p:nvSpPr>
        <p:spPr>
          <a:xfrm>
            <a:off x="5183486" y="3132994"/>
            <a:ext cx="526103" cy="1025496"/>
          </a:xfrm>
          <a:prstGeom prst="rightArrow">
            <a:avLst>
              <a:gd name="adj1" fmla="val 50000"/>
              <a:gd name="adj2" fmla="val 64484"/>
            </a:avLst>
          </a:prstGeom>
          <a:solidFill>
            <a:srgbClr val="EBB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>
            <a:off x="7474893" y="3132994"/>
            <a:ext cx="526103" cy="1025496"/>
          </a:xfrm>
          <a:prstGeom prst="rightArrow">
            <a:avLst>
              <a:gd name="adj1" fmla="val 50000"/>
              <a:gd name="adj2" fmla="val 61587"/>
            </a:avLst>
          </a:prstGeom>
          <a:solidFill>
            <a:srgbClr val="EBB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>
            <a:off x="9764711" y="3132994"/>
            <a:ext cx="526103" cy="1025496"/>
          </a:xfrm>
          <a:prstGeom prst="rightArrow">
            <a:avLst>
              <a:gd name="adj1" fmla="val 50000"/>
              <a:gd name="adj2" fmla="val 60139"/>
            </a:avLst>
          </a:prstGeom>
          <a:solidFill>
            <a:srgbClr val="EBB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1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12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24114" y="1734805"/>
            <a:ext cx="6473372" cy="576310"/>
          </a:xfrm>
        </p:spPr>
        <p:txBody>
          <a:bodyPr/>
          <a:lstStyle/>
          <a:p>
            <a:r>
              <a:rPr lang="pt-BR" dirty="0"/>
              <a:t> </a:t>
            </a:r>
            <a:r>
              <a:rPr lang="pt-BR" i="1" dirty="0" err="1" smtClean="0"/>
              <a:t>Knowledge</a:t>
            </a:r>
            <a:r>
              <a:rPr lang="pt-BR" i="1" dirty="0" smtClean="0"/>
              <a:t> </a:t>
            </a:r>
            <a:r>
              <a:rPr lang="pt-BR" i="1" dirty="0" err="1" smtClean="0"/>
              <a:t>discovery</a:t>
            </a:r>
            <a:r>
              <a:rPr lang="pt-BR" i="1" dirty="0" smtClean="0"/>
              <a:t> in </a:t>
            </a:r>
            <a:r>
              <a:rPr lang="pt-BR" i="1" dirty="0" err="1" smtClean="0"/>
              <a:t>databases</a:t>
            </a:r>
            <a:r>
              <a:rPr lang="pt-BR" dirty="0" smtClean="0"/>
              <a:t> (KDD)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4" y="2206171"/>
            <a:ext cx="8782844" cy="391577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824686" y="1901371"/>
            <a:ext cx="2931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Figura 1 - Representação das etapas que compõem o processo de KDD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24685" y="4983983"/>
            <a:ext cx="2931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Adaptado de </a:t>
            </a:r>
            <a:r>
              <a:rPr lang="pt-BR" dirty="0" err="1"/>
              <a:t>Fayyad</a:t>
            </a:r>
            <a:r>
              <a:rPr lang="pt-BR" dirty="0"/>
              <a:t>, </a:t>
            </a:r>
            <a:r>
              <a:rPr lang="pt-BR" dirty="0" err="1"/>
              <a:t>Piatetsky</a:t>
            </a:r>
            <a:r>
              <a:rPr lang="pt-BR" dirty="0"/>
              <a:t>-Shapiro e </a:t>
            </a:r>
            <a:r>
              <a:rPr lang="pt-BR" dirty="0" err="1"/>
              <a:t>Smyth</a:t>
            </a:r>
            <a:r>
              <a:rPr lang="pt-BR" dirty="0"/>
              <a:t> (</a:t>
            </a:r>
            <a:r>
              <a:rPr lang="pt-BR" dirty="0" smtClean="0"/>
              <a:t>1996).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70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Mineração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114" y="1734805"/>
            <a:ext cx="10871200" cy="761652"/>
          </a:xfrm>
        </p:spPr>
        <p:txBody>
          <a:bodyPr>
            <a:normAutofit/>
          </a:bodyPr>
          <a:lstStyle/>
          <a:p>
            <a:r>
              <a:rPr lang="pt-BR" sz="2400" dirty="0"/>
              <a:t>Segundo Witten, Frank e Hall (2011), a mineração de dados pode ser definida como a busca por padrões em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13</a:t>
            </a:fld>
            <a:endParaRPr lang="pt-BR" dirty="0"/>
          </a:p>
        </p:txBody>
      </p:sp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59" y="2612569"/>
            <a:ext cx="6792685" cy="33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70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Mineração de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14</a:t>
            </a:fld>
            <a:endParaRPr lang="pt-BR" dirty="0"/>
          </a:p>
        </p:txBody>
      </p:sp>
      <p:pic>
        <p:nvPicPr>
          <p:cNvPr id="5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3" t="21181" r="4028" b="9407"/>
          <a:stretch/>
        </p:blipFill>
        <p:spPr>
          <a:xfrm>
            <a:off x="6647546" y="2438400"/>
            <a:ext cx="4310327" cy="3628571"/>
          </a:xfrm>
        </p:spPr>
      </p:pic>
      <p:pic>
        <p:nvPicPr>
          <p:cNvPr id="6" name="Espaço Reservado para Conteúdo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" t="21181" r="51964" b="9407"/>
          <a:stretch/>
        </p:blipFill>
        <p:spPr>
          <a:xfrm>
            <a:off x="1309955" y="2438400"/>
            <a:ext cx="4323590" cy="362857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309955" y="1785257"/>
            <a:ext cx="432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Tarefas preditivas</a:t>
            </a:r>
            <a:endParaRPr lang="pt-BR" sz="2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6647546" y="1785256"/>
            <a:ext cx="431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Tarefas descritivas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11672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Ferramenta </a:t>
            </a:r>
            <a:r>
              <a:rPr lang="pt-BR" dirty="0" err="1" smtClean="0"/>
              <a:t>weka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114" y="1734804"/>
            <a:ext cx="6519636" cy="4132596"/>
          </a:xfrm>
        </p:spPr>
        <p:txBody>
          <a:bodyPr>
            <a:normAutofit/>
          </a:bodyPr>
          <a:lstStyle/>
          <a:p>
            <a:r>
              <a:rPr lang="en-US" dirty="0"/>
              <a:t>Waikato </a:t>
            </a:r>
            <a:r>
              <a:rPr lang="en-US" dirty="0" err="1"/>
              <a:t>Enviroment</a:t>
            </a:r>
            <a:r>
              <a:rPr lang="en-US" dirty="0"/>
              <a:t> for Knowledge Analysis (WEKA</a:t>
            </a:r>
            <a:r>
              <a:rPr lang="en-US" dirty="0" smtClean="0"/>
              <a:t>)</a:t>
            </a:r>
          </a:p>
          <a:p>
            <a:r>
              <a:rPr lang="pt-BR" dirty="0" smtClean="0"/>
              <a:t>Desenvolvido </a:t>
            </a:r>
            <a:r>
              <a:rPr lang="pt-BR" dirty="0"/>
              <a:t>na Universidade de </a:t>
            </a:r>
            <a:r>
              <a:rPr lang="pt-BR" dirty="0" err="1"/>
              <a:t>Waikato</a:t>
            </a:r>
            <a:r>
              <a:rPr lang="pt-BR" dirty="0"/>
              <a:t> na Nova </a:t>
            </a:r>
            <a:r>
              <a:rPr lang="pt-BR" dirty="0" smtClean="0"/>
              <a:t>Zelândia</a:t>
            </a:r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15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0" y="1656733"/>
            <a:ext cx="5467350" cy="45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 </a:t>
            </a:r>
            <a:r>
              <a:rPr lang="pt-BR" dirty="0" err="1" smtClean="0"/>
              <a:t>weka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114" y="1734804"/>
            <a:ext cx="4062186" cy="4317653"/>
          </a:xfrm>
        </p:spPr>
        <p:txBody>
          <a:bodyPr/>
          <a:lstStyle/>
          <a:p>
            <a:r>
              <a:rPr lang="pt-BR" dirty="0" smtClean="0"/>
              <a:t>Interfaces da ferramenta</a:t>
            </a:r>
          </a:p>
          <a:p>
            <a:pPr lvl="1"/>
            <a:r>
              <a:rPr lang="pt-BR" dirty="0" smtClean="0"/>
              <a:t>Explorer</a:t>
            </a:r>
          </a:p>
          <a:p>
            <a:pPr lvl="1"/>
            <a:r>
              <a:rPr lang="pt-BR" dirty="0" err="1" smtClean="0"/>
              <a:t>Knowledge</a:t>
            </a:r>
            <a:r>
              <a:rPr lang="pt-BR" dirty="0" smtClean="0"/>
              <a:t> </a:t>
            </a:r>
            <a:r>
              <a:rPr lang="pt-BR" dirty="0" err="1" smtClean="0"/>
              <a:t>Flow</a:t>
            </a:r>
            <a:endParaRPr lang="pt-BR" dirty="0" smtClean="0"/>
          </a:p>
          <a:p>
            <a:pPr lvl="1"/>
            <a:r>
              <a:rPr lang="pt-BR" dirty="0" err="1" smtClean="0"/>
              <a:t>Experimenter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16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994" y="1868154"/>
            <a:ext cx="5704806" cy="401829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778500" y="150949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Figura 2 </a:t>
            </a:r>
            <a:r>
              <a:rPr lang="pt-BR" b="1" dirty="0"/>
              <a:t>-  Interface </a:t>
            </a:r>
            <a:r>
              <a:rPr lang="pt-BR" b="1" dirty="0" err="1"/>
              <a:t>Experimenter</a:t>
            </a:r>
            <a:r>
              <a:rPr lang="pt-BR" b="1" dirty="0"/>
              <a:t> da ferramenta </a:t>
            </a:r>
            <a:r>
              <a:rPr lang="pt-BR" b="1" dirty="0" smtClean="0"/>
              <a:t>WEKA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5778500" y="5865101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Fonte: Elaboração propria.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57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800" dirty="0"/>
              <a:t>FAYYAD, </a:t>
            </a:r>
            <a:r>
              <a:rPr lang="pt-BR" sz="1800" dirty="0" err="1"/>
              <a:t>Usama</a:t>
            </a:r>
            <a:r>
              <a:rPr lang="pt-BR" sz="1800" dirty="0"/>
              <a:t>; PIATETSKI-SHAPIRO, Gregory; SMYTH, </a:t>
            </a:r>
            <a:r>
              <a:rPr lang="pt-BR" sz="1800" dirty="0" err="1"/>
              <a:t>Padhraic</a:t>
            </a:r>
            <a:r>
              <a:rPr lang="pt-BR" sz="1800" dirty="0"/>
              <a:t>. </a:t>
            </a:r>
            <a:r>
              <a:rPr lang="pt-BR" sz="1800" b="1" dirty="0" err="1"/>
              <a:t>From</a:t>
            </a:r>
            <a:r>
              <a:rPr lang="pt-BR" sz="1800" b="1" dirty="0"/>
              <a:t> Data Mining </a:t>
            </a:r>
            <a:r>
              <a:rPr lang="pt-BR" sz="1800" b="1" dirty="0" err="1"/>
              <a:t>to</a:t>
            </a:r>
            <a:r>
              <a:rPr lang="pt-BR" sz="1800" b="1" dirty="0"/>
              <a:t> </a:t>
            </a:r>
            <a:r>
              <a:rPr lang="pt-BR" sz="1800" b="1" dirty="0" err="1"/>
              <a:t>Knowledge</a:t>
            </a:r>
            <a:r>
              <a:rPr lang="pt-BR" sz="1800" b="1" dirty="0"/>
              <a:t> Discovery in </a:t>
            </a:r>
            <a:r>
              <a:rPr lang="pt-BR" sz="1800" b="1" dirty="0" err="1"/>
              <a:t>Databases</a:t>
            </a:r>
            <a:r>
              <a:rPr lang="pt-BR" sz="1800" dirty="0"/>
              <a:t>. IA Magazine. Califórnia, EUA, v. 17, n. 3, p. 37-54, 1996.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/>
              <a:t>HAN, </a:t>
            </a:r>
            <a:r>
              <a:rPr lang="pt-BR" sz="1800" dirty="0" err="1"/>
              <a:t>Jiawei</a:t>
            </a:r>
            <a:r>
              <a:rPr lang="pt-BR" sz="1800" dirty="0"/>
              <a:t>; KAMBER, </a:t>
            </a:r>
            <a:r>
              <a:rPr lang="pt-BR" sz="1800" dirty="0" err="1"/>
              <a:t>Micheline</a:t>
            </a:r>
            <a:r>
              <a:rPr lang="pt-BR" sz="1800" dirty="0"/>
              <a:t>; PEI, </a:t>
            </a:r>
            <a:r>
              <a:rPr lang="pt-BR" sz="1800" dirty="0" err="1"/>
              <a:t>Jian</a:t>
            </a:r>
            <a:r>
              <a:rPr lang="pt-BR" sz="1800" dirty="0"/>
              <a:t>. </a:t>
            </a:r>
            <a:r>
              <a:rPr lang="pt-BR" sz="1800" b="1" dirty="0"/>
              <a:t>Data mining: </a:t>
            </a:r>
            <a:r>
              <a:rPr lang="pt-BR" sz="1800" dirty="0" err="1"/>
              <a:t>concepts</a:t>
            </a:r>
            <a:r>
              <a:rPr lang="pt-BR" sz="1800" dirty="0"/>
              <a:t>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techniques</a:t>
            </a:r>
            <a:r>
              <a:rPr lang="pt-BR" sz="1800" dirty="0"/>
              <a:t>. </a:t>
            </a:r>
            <a:r>
              <a:rPr lang="pt-BR" sz="1800" dirty="0" err="1"/>
              <a:t>Elsevier</a:t>
            </a:r>
            <a:r>
              <a:rPr lang="pt-BR" sz="1800" dirty="0"/>
              <a:t>, 2012.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/>
              <a:t>LIMA JÚNIOR, Manoel Limeira de. </a:t>
            </a:r>
            <a:r>
              <a:rPr lang="pt-BR" sz="1800" b="1" dirty="0"/>
              <a:t>Previsão de Integradores e Tempo de Vida de Pull Requests</a:t>
            </a:r>
            <a:r>
              <a:rPr lang="pt-BR" sz="1800" dirty="0"/>
              <a:t>. Niterói: Universidade Federal Fluminense, 2017.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/>
              <a:t>RODRIGUES, Alan. </a:t>
            </a:r>
            <a:r>
              <a:rPr lang="pt-BR" sz="1800" b="1" dirty="0"/>
              <a:t>Previsão da Natureza de Ocorrências Policias na Cidade de Rio Branco</a:t>
            </a:r>
            <a:r>
              <a:rPr lang="pt-BR" sz="1800" dirty="0"/>
              <a:t>. Acre, Brasil: Universidade Federal do Acre, 2018.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/>
              <a:t>WITTEN, I. H.; FRANK, E.; HALL, M. A. </a:t>
            </a:r>
            <a:r>
              <a:rPr lang="pt-BR" sz="1800" b="1" dirty="0"/>
              <a:t>Data mining: </a:t>
            </a:r>
            <a:r>
              <a:rPr lang="pt-BR" sz="1800" dirty="0" err="1"/>
              <a:t>practical</a:t>
            </a:r>
            <a:r>
              <a:rPr lang="pt-BR" sz="1800" dirty="0"/>
              <a:t> </a:t>
            </a:r>
            <a:r>
              <a:rPr lang="pt-BR" sz="1800" dirty="0" err="1"/>
              <a:t>machine</a:t>
            </a:r>
            <a:r>
              <a:rPr lang="pt-BR" sz="1800" dirty="0"/>
              <a:t> </a:t>
            </a:r>
            <a:r>
              <a:rPr lang="pt-BR" sz="1800" dirty="0" err="1"/>
              <a:t>learning</a:t>
            </a:r>
            <a:r>
              <a:rPr lang="pt-BR" sz="1800" dirty="0"/>
              <a:t> tools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techniques</a:t>
            </a:r>
            <a:r>
              <a:rPr lang="pt-BR" sz="1800" dirty="0"/>
              <a:t>. 3. ed. </a:t>
            </a:r>
            <a:r>
              <a:rPr lang="pt-BR" sz="1800" dirty="0" err="1"/>
              <a:t>Burlington</a:t>
            </a:r>
            <a:r>
              <a:rPr lang="pt-BR" sz="1800" dirty="0"/>
              <a:t>, MA: Morgan </a:t>
            </a:r>
            <a:r>
              <a:rPr lang="pt-BR" sz="1800" dirty="0" err="1"/>
              <a:t>Kaufmann</a:t>
            </a:r>
            <a:r>
              <a:rPr lang="pt-BR" sz="1800" dirty="0"/>
              <a:t>, 2011</a:t>
            </a:r>
            <a:r>
              <a:rPr lang="pt-BR" sz="1800" dirty="0" smtClean="0"/>
              <a:t>.</a:t>
            </a:r>
            <a:endParaRPr lang="pt-B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pt-B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2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Introdução</a:t>
            </a:r>
          </a:p>
          <a:p>
            <a:r>
              <a:rPr lang="pt-BR" sz="2000" dirty="0" smtClean="0"/>
              <a:t>Objetivo</a:t>
            </a:r>
          </a:p>
          <a:p>
            <a:pPr lvl="1"/>
            <a:r>
              <a:rPr lang="pt-BR" sz="1600" dirty="0" smtClean="0"/>
              <a:t>Geral</a:t>
            </a:r>
          </a:p>
          <a:p>
            <a:pPr lvl="1"/>
            <a:r>
              <a:rPr lang="pt-BR" sz="1600" dirty="0" smtClean="0"/>
              <a:t>Especifico</a:t>
            </a:r>
          </a:p>
          <a:p>
            <a:r>
              <a:rPr lang="pt-BR" sz="2000" dirty="0" smtClean="0"/>
              <a:t>Justificativa</a:t>
            </a:r>
          </a:p>
          <a:p>
            <a:r>
              <a:rPr lang="pt-BR" sz="2000" dirty="0" smtClean="0"/>
              <a:t>Metodologia</a:t>
            </a:r>
            <a:endParaRPr lang="pt-BR" sz="2000" dirty="0" smtClean="0"/>
          </a:p>
          <a:p>
            <a:r>
              <a:rPr lang="pt-BR" sz="2000" dirty="0" smtClean="0"/>
              <a:t>Fundamentação </a:t>
            </a:r>
            <a:r>
              <a:rPr lang="pt-BR" sz="2000" dirty="0" smtClean="0"/>
              <a:t>Teórica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45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popularização da informática resultou em um expressivo aumento na quantidade de dados disponíveis (HAN; KAMBER; PEI, 2012);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3</a:t>
            </a:fld>
            <a:endParaRPr lang="pt-BR" dirty="0"/>
          </a:p>
        </p:txBody>
      </p:sp>
      <p:pic>
        <p:nvPicPr>
          <p:cNvPr id="1026" name="Picture 2" descr="Resultado de imagem para servido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653" y="2803524"/>
            <a:ext cx="5322661" cy="29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4" y="2803524"/>
            <a:ext cx="4833220" cy="299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6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114" y="1734804"/>
            <a:ext cx="10871200" cy="2663025"/>
          </a:xfrm>
        </p:spPr>
        <p:txBody>
          <a:bodyPr>
            <a:normAutofit/>
          </a:bodyPr>
          <a:lstStyle/>
          <a:p>
            <a:r>
              <a:rPr lang="en-US" dirty="0" err="1" smtClean="0"/>
              <a:t>Uso</a:t>
            </a:r>
            <a:r>
              <a:rPr lang="en-US" dirty="0" smtClean="0"/>
              <a:t> do </a:t>
            </a:r>
            <a:r>
              <a:rPr lang="en-US" i="1" dirty="0" smtClean="0"/>
              <a:t>Knowledge Discovery in Databases </a:t>
            </a:r>
            <a:r>
              <a:rPr lang="en-US" dirty="0" smtClean="0"/>
              <a:t>(KDD) </a:t>
            </a:r>
            <a:r>
              <a:rPr lang="en-US" i="1" dirty="0" smtClean="0"/>
              <a:t>process;</a:t>
            </a:r>
          </a:p>
          <a:p>
            <a:r>
              <a:rPr lang="pt-BR" dirty="0" smtClean="0"/>
              <a:t>Algoritmos</a:t>
            </a:r>
            <a:r>
              <a:rPr lang="en-US" dirty="0" smtClean="0"/>
              <a:t> </a:t>
            </a:r>
            <a:r>
              <a:rPr lang="pt-BR" dirty="0" smtClean="0"/>
              <a:t>preditivos: classificação e regra de associação;</a:t>
            </a:r>
          </a:p>
          <a:p>
            <a:r>
              <a:rPr lang="en-US" dirty="0"/>
              <a:t>T</a:t>
            </a:r>
            <a:r>
              <a:rPr lang="en-US" dirty="0" smtClean="0"/>
              <a:t>raining-test </a:t>
            </a:r>
            <a:r>
              <a:rPr lang="en-US" dirty="0"/>
              <a:t>sliding </a:t>
            </a:r>
            <a:r>
              <a:rPr lang="en-US" dirty="0" smtClean="0"/>
              <a:t>validation (TTSV</a:t>
            </a:r>
            <a:r>
              <a:rPr lang="en-US" dirty="0"/>
              <a:t>) </a:t>
            </a:r>
            <a:r>
              <a:rPr lang="en-US" dirty="0" err="1"/>
              <a:t>proposto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Lima </a:t>
            </a:r>
            <a:r>
              <a:rPr lang="en-US" dirty="0" err="1"/>
              <a:t>Júnior</a:t>
            </a:r>
            <a:r>
              <a:rPr lang="en-US" dirty="0"/>
              <a:t> (2017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Implementado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Lima (2017);</a:t>
            </a:r>
          </a:p>
          <a:p>
            <a:r>
              <a:rPr lang="en-US" dirty="0" err="1" smtClean="0"/>
              <a:t>Extendido</a:t>
            </a:r>
            <a:r>
              <a:rPr lang="en-US" dirty="0" smtClean="0"/>
              <a:t> Costa (2018);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5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da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tornar possível a realização de experimentos com várias bases de dados com atributos temporárias?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71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Rodrigues </a:t>
            </a:r>
            <a:r>
              <a:rPr lang="pt-BR" dirty="0"/>
              <a:t>(</a:t>
            </a:r>
            <a:r>
              <a:rPr lang="pt-BR" dirty="0" smtClean="0"/>
              <a:t>2018)</a:t>
            </a:r>
          </a:p>
          <a:p>
            <a:pPr lvl="1"/>
            <a:r>
              <a:rPr lang="pt-BR" dirty="0" smtClean="0"/>
              <a:t>NB </a:t>
            </a:r>
            <a:r>
              <a:rPr lang="pt-BR" dirty="0"/>
              <a:t>(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 smtClean="0"/>
              <a:t>Bayes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IBK </a:t>
            </a:r>
            <a:r>
              <a:rPr lang="pt-BR" dirty="0"/>
              <a:t>(K-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/>
              <a:t>neighbours</a:t>
            </a:r>
            <a:r>
              <a:rPr lang="pt-BR" dirty="0"/>
              <a:t> </a:t>
            </a:r>
            <a:r>
              <a:rPr lang="pt-BR" dirty="0" err="1" smtClean="0"/>
              <a:t>classifier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J48 </a:t>
            </a:r>
            <a:r>
              <a:rPr lang="pt-BR" dirty="0"/>
              <a:t>(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 smtClean="0"/>
              <a:t>Tree</a:t>
            </a:r>
            <a:r>
              <a:rPr lang="pt-BR" dirty="0" smtClean="0"/>
              <a:t>)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ara </a:t>
            </a:r>
            <a:r>
              <a:rPr lang="pt-BR" dirty="0"/>
              <a:t>prever ocorrências policiais na cidade de Rio </a:t>
            </a:r>
            <a:r>
              <a:rPr lang="pt-BR" dirty="0" smtClean="0"/>
              <a:t>Branco</a:t>
            </a:r>
          </a:p>
          <a:p>
            <a:r>
              <a:rPr lang="en-US" dirty="0"/>
              <a:t>Lima </a:t>
            </a:r>
            <a:r>
              <a:rPr lang="en-US" dirty="0" err="1"/>
              <a:t>Júnior</a:t>
            </a:r>
            <a:r>
              <a:rPr lang="en-US" dirty="0"/>
              <a:t> (2017</a:t>
            </a:r>
            <a:r>
              <a:rPr lang="en-US" dirty="0" smtClean="0"/>
              <a:t>) </a:t>
            </a:r>
            <a:r>
              <a:rPr lang="en-US" dirty="0" err="1" smtClean="0"/>
              <a:t>utiliza</a:t>
            </a:r>
            <a:r>
              <a:rPr lang="en-US" dirty="0" smtClean="0"/>
              <a:t>-se de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 no </a:t>
            </a:r>
            <a:r>
              <a:rPr lang="en-US" dirty="0" err="1" smtClean="0"/>
              <a:t>contexto</a:t>
            </a:r>
            <a:r>
              <a:rPr lang="en-US" dirty="0" smtClean="0"/>
              <a:t> de </a:t>
            </a:r>
            <a:r>
              <a:rPr lang="en-US" dirty="0" err="1" smtClean="0"/>
              <a:t>análise</a:t>
            </a:r>
            <a:r>
              <a:rPr lang="en-US" dirty="0" smtClean="0"/>
              <a:t> de pull request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710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114" y="1734805"/>
            <a:ext cx="5344886" cy="3815860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Existe uma grande quantidade de algoritmos de mineração de dados disponíveis</a:t>
            </a:r>
          </a:p>
          <a:p>
            <a:pPr algn="just"/>
            <a:r>
              <a:rPr lang="pt-BR" sz="2400" dirty="0" smtClean="0"/>
              <a:t>Os algoritmos podem apresentar diferentes níveis de acuraria quando aplicados em uma base dados</a:t>
            </a:r>
          </a:p>
          <a:p>
            <a:pPr algn="just"/>
            <a:r>
              <a:rPr lang="pt-BR" sz="2400" dirty="0"/>
              <a:t>O pesquisador de dados deve escolher qual algoritmo é o melhor</a:t>
            </a:r>
          </a:p>
          <a:p>
            <a:pPr algn="just"/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7</a:t>
            </a:fld>
            <a:endParaRPr lang="pt-BR"/>
          </a:p>
        </p:txBody>
      </p:sp>
      <p:pic>
        <p:nvPicPr>
          <p:cNvPr id="1026" name="Picture 2" descr="Resultado de imagem para weka expl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52903"/>
            <a:ext cx="5934335" cy="443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0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Objetivo geral</a:t>
            </a:r>
          </a:p>
          <a:p>
            <a:pPr marL="0" indent="0" algn="just">
              <a:buNone/>
            </a:pPr>
            <a:r>
              <a:rPr lang="pt-BR" sz="2400" dirty="0"/>
              <a:t>A</a:t>
            </a:r>
            <a:r>
              <a:rPr lang="pt-BR" sz="2400" dirty="0" smtClean="0"/>
              <a:t>daptar e avaliar o </a:t>
            </a:r>
            <a:r>
              <a:rPr lang="pt-BR" sz="2400" dirty="0" err="1" smtClean="0"/>
              <a:t>plugin</a:t>
            </a:r>
            <a:r>
              <a:rPr lang="pt-BR" sz="2400" dirty="0" smtClean="0"/>
              <a:t> Training Test </a:t>
            </a:r>
            <a:r>
              <a:rPr lang="pt-BR" sz="2400" dirty="0" err="1" smtClean="0"/>
              <a:t>Sliding</a:t>
            </a:r>
            <a:r>
              <a:rPr lang="pt-BR" sz="2400" dirty="0" smtClean="0"/>
              <a:t> </a:t>
            </a:r>
            <a:r>
              <a:rPr lang="pt-BR" sz="2400" dirty="0" err="1" smtClean="0"/>
              <a:t>Validation</a:t>
            </a:r>
            <a:r>
              <a:rPr lang="pt-BR" sz="2400" dirty="0" smtClean="0"/>
              <a:t> para permitir a comparação de diferentes algoritmos de classificação para várias bases com características temporais.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Objetivos especificos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400" dirty="0" smtClean="0"/>
              <a:t>Analisar </a:t>
            </a:r>
            <a:r>
              <a:rPr lang="pt-BR" sz="2400" dirty="0"/>
              <a:t>trabalhos anteriores relacionados ao método training-</a:t>
            </a:r>
            <a:r>
              <a:rPr lang="pt-BR" sz="2400" dirty="0" err="1"/>
              <a:t>test</a:t>
            </a:r>
            <a:r>
              <a:rPr lang="pt-BR" sz="2400" dirty="0"/>
              <a:t> </a:t>
            </a:r>
            <a:r>
              <a:rPr lang="pt-BR" sz="2400" dirty="0" err="1"/>
              <a:t>sliding</a:t>
            </a:r>
            <a:r>
              <a:rPr lang="pt-BR" sz="2400" dirty="0"/>
              <a:t> </a:t>
            </a:r>
            <a:r>
              <a:rPr lang="pt-BR" sz="2400" dirty="0" err="1" smtClean="0"/>
              <a:t>validation</a:t>
            </a:r>
            <a:r>
              <a:rPr lang="pt-BR" sz="2400" dirty="0" smtClean="0"/>
              <a:t>;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400" dirty="0" smtClean="0"/>
              <a:t>Levantar </a:t>
            </a:r>
            <a:r>
              <a:rPr lang="pt-BR" sz="2400" dirty="0"/>
              <a:t>os requisitos para a implementação da variação do método de avaliação da training-</a:t>
            </a:r>
            <a:r>
              <a:rPr lang="pt-BR" sz="2400" dirty="0" err="1"/>
              <a:t>test</a:t>
            </a:r>
            <a:r>
              <a:rPr lang="pt-BR" sz="2400" dirty="0"/>
              <a:t> </a:t>
            </a:r>
            <a:r>
              <a:rPr lang="pt-BR" sz="2400" dirty="0" err="1"/>
              <a:t>sliding</a:t>
            </a:r>
            <a:r>
              <a:rPr lang="pt-BR" sz="2400" dirty="0"/>
              <a:t> </a:t>
            </a:r>
            <a:r>
              <a:rPr lang="pt-BR" sz="2400" dirty="0" err="1" smtClean="0"/>
              <a:t>validation</a:t>
            </a:r>
            <a:r>
              <a:rPr lang="pt-BR" sz="2400" dirty="0" smtClean="0"/>
              <a:t>;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400" dirty="0" smtClean="0"/>
              <a:t>Analisar </a:t>
            </a:r>
            <a:r>
              <a:rPr lang="pt-BR" sz="2400" dirty="0"/>
              <a:t>o código fonte já existente do método de </a:t>
            </a:r>
            <a:r>
              <a:rPr lang="pt-BR" sz="2400" dirty="0" smtClean="0"/>
              <a:t>avaliação;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400" dirty="0" smtClean="0"/>
              <a:t>Implementar </a:t>
            </a:r>
            <a:r>
              <a:rPr lang="pt-BR" sz="2400" dirty="0"/>
              <a:t>outros métodos de avaliação e testes </a:t>
            </a:r>
            <a:r>
              <a:rPr lang="pt-BR" sz="2400" dirty="0" smtClean="0"/>
              <a:t>estatísticos;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400" dirty="0" smtClean="0"/>
              <a:t>Realizar </a:t>
            </a:r>
            <a:r>
              <a:rPr lang="pt-BR" sz="2400" dirty="0"/>
              <a:t>experimentos com a variação desenvolvida em bases de dados com características temporais.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3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stemas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stemas" id="{DE603060-B264-4DD9-9899-0760D603277D}" vid="{75D15D44-3DDC-48B2-8323-EC6A695FAC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Sistemas</Template>
  <TotalTime>271</TotalTime>
  <Words>634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Calibri</vt:lpstr>
      <vt:lpstr>Sistemas</vt:lpstr>
      <vt:lpstr>Apresentação do PowerPoint</vt:lpstr>
      <vt:lpstr>Agenda</vt:lpstr>
      <vt:lpstr>Introdução</vt:lpstr>
      <vt:lpstr>Introdução</vt:lpstr>
      <vt:lpstr>Problema da pesquisa</vt:lpstr>
      <vt:lpstr>Justificativa</vt:lpstr>
      <vt:lpstr>Justificativa</vt:lpstr>
      <vt:lpstr>Objetivos</vt:lpstr>
      <vt:lpstr>Objetivos</vt:lpstr>
      <vt:lpstr>Metodologia</vt:lpstr>
      <vt:lpstr>Metodologia</vt:lpstr>
      <vt:lpstr>Fundamentação Teórica</vt:lpstr>
      <vt:lpstr> Mineração de dados</vt:lpstr>
      <vt:lpstr>Mineração de dados</vt:lpstr>
      <vt:lpstr>Ferramenta weka</vt:lpstr>
      <vt:lpstr>Ferramenta weka</vt:lpstr>
      <vt:lpstr>Referência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da Silva Costa</dc:creator>
  <cp:lastModifiedBy>Mateus da Silva Costa</cp:lastModifiedBy>
  <cp:revision>27</cp:revision>
  <dcterms:created xsi:type="dcterms:W3CDTF">2019-07-15T00:14:51Z</dcterms:created>
  <dcterms:modified xsi:type="dcterms:W3CDTF">2019-08-22T03:09:42Z</dcterms:modified>
</cp:coreProperties>
</file>