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86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E41"/>
    <a:srgbClr val="4D4D4D"/>
    <a:srgbClr val="8198AB"/>
    <a:srgbClr val="3A4A57"/>
    <a:srgbClr val="678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7" autoAdjust="0"/>
    <p:restoredTop sz="86404" autoAdjust="0"/>
  </p:normalViewPr>
  <p:slideViewPr>
    <p:cSldViewPr snapToGrid="0" showGuides="1">
      <p:cViewPr varScale="1">
        <p:scale>
          <a:sx n="64" d="100"/>
          <a:sy n="64" d="100"/>
        </p:scale>
        <p:origin x="780" y="7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%20Costa\Documents\GitHub\tcc\TCC\experimentos3\resultados\calibragemJanelaTrein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0067139713921"/>
          <c:y val="3.7180657719806415E-2"/>
          <c:w val="0.84886711476893362"/>
          <c:h val="0.80075078250476062"/>
        </c:manualLayout>
      </c:layout>
      <c:lineChart>
        <c:grouping val="standard"/>
        <c:varyColors val="0"/>
        <c:ser>
          <c:idx val="0"/>
          <c:order val="0"/>
          <c:tx>
            <c:v>Média sem acumulação</c:v>
          </c:tx>
          <c:spPr>
            <a:ln w="38100" cap="rnd" cmpd="sng" algn="ctr">
              <a:solidFill>
                <a:srgbClr val="3A4A57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treino!$A$4:$A$93</c:f>
              <c:numCache>
                <c:formatCode>0%</c:formatCode>
                <c:ptCount val="9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0.46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0.57999999999999996</c:v>
                </c:pt>
                <c:pt idx="59">
                  <c:v>0.6</c:v>
                </c:pt>
                <c:pt idx="60">
                  <c:v>0.59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</c:numCache>
            </c:numRef>
          </c:cat>
          <c:val>
            <c:numRef>
              <c:f>treino!$G$4:$G$93</c:f>
              <c:numCache>
                <c:formatCode>0.00%</c:formatCode>
                <c:ptCount val="90"/>
                <c:pt idx="0">
                  <c:v>0.83037159999999999</c:v>
                </c:pt>
                <c:pt idx="1">
                  <c:v>0.78770360000000006</c:v>
                </c:pt>
                <c:pt idx="2">
                  <c:v>0.75441839999999993</c:v>
                </c:pt>
                <c:pt idx="3">
                  <c:v>0.70983400000000008</c:v>
                </c:pt>
                <c:pt idx="4">
                  <c:v>0.68028339999999998</c:v>
                </c:pt>
                <c:pt idx="5">
                  <c:v>0.66359679999999988</c:v>
                </c:pt>
                <c:pt idx="6">
                  <c:v>0.64440220000000004</c:v>
                </c:pt>
                <c:pt idx="7">
                  <c:v>0.62525999999999993</c:v>
                </c:pt>
                <c:pt idx="8">
                  <c:v>0.60320220000000002</c:v>
                </c:pt>
                <c:pt idx="9">
                  <c:v>0.58896680000000001</c:v>
                </c:pt>
                <c:pt idx="10">
                  <c:v>0.58729700000000007</c:v>
                </c:pt>
                <c:pt idx="11">
                  <c:v>0.5891016</c:v>
                </c:pt>
                <c:pt idx="12">
                  <c:v>0.580982</c:v>
                </c:pt>
                <c:pt idx="13">
                  <c:v>0.57479360000000002</c:v>
                </c:pt>
                <c:pt idx="14">
                  <c:v>0.56652999999999998</c:v>
                </c:pt>
                <c:pt idx="15">
                  <c:v>0.56326899999999991</c:v>
                </c:pt>
                <c:pt idx="16">
                  <c:v>0.56387079999999989</c:v>
                </c:pt>
                <c:pt idx="17">
                  <c:v>0.56521440000000001</c:v>
                </c:pt>
                <c:pt idx="18">
                  <c:v>0.56021979999999993</c:v>
                </c:pt>
                <c:pt idx="19">
                  <c:v>0.55509179999999991</c:v>
                </c:pt>
                <c:pt idx="20">
                  <c:v>0.54857959999999995</c:v>
                </c:pt>
                <c:pt idx="21">
                  <c:v>0.54415919999999995</c:v>
                </c:pt>
                <c:pt idx="22">
                  <c:v>0.5428172</c:v>
                </c:pt>
                <c:pt idx="23">
                  <c:v>0.53492099999999998</c:v>
                </c:pt>
                <c:pt idx="24">
                  <c:v>0.53214340000000004</c:v>
                </c:pt>
                <c:pt idx="25">
                  <c:v>0.53195939999999997</c:v>
                </c:pt>
                <c:pt idx="26">
                  <c:v>0.53027819999999992</c:v>
                </c:pt>
                <c:pt idx="27">
                  <c:v>0.53192459999999997</c:v>
                </c:pt>
                <c:pt idx="28">
                  <c:v>0.53466780000000003</c:v>
                </c:pt>
                <c:pt idx="29">
                  <c:v>0.53825599999999996</c:v>
                </c:pt>
                <c:pt idx="30">
                  <c:v>0.53980360000000005</c:v>
                </c:pt>
                <c:pt idx="31">
                  <c:v>0.53360279999999993</c:v>
                </c:pt>
                <c:pt idx="32">
                  <c:v>0.53451760000000004</c:v>
                </c:pt>
                <c:pt idx="33">
                  <c:v>0.53404799999999997</c:v>
                </c:pt>
                <c:pt idx="34">
                  <c:v>0.53704419999999997</c:v>
                </c:pt>
                <c:pt idx="35">
                  <c:v>0.53980959999999989</c:v>
                </c:pt>
                <c:pt idx="36">
                  <c:v>0.54204779999999997</c:v>
                </c:pt>
                <c:pt idx="37">
                  <c:v>0.54444480000000006</c:v>
                </c:pt>
                <c:pt idx="38">
                  <c:v>0.54624660000000003</c:v>
                </c:pt>
                <c:pt idx="39">
                  <c:v>0.544825</c:v>
                </c:pt>
                <c:pt idx="40">
                  <c:v>0.5419562</c:v>
                </c:pt>
                <c:pt idx="41">
                  <c:v>0.53391379999999999</c:v>
                </c:pt>
                <c:pt idx="42">
                  <c:v>0.52994600000000003</c:v>
                </c:pt>
                <c:pt idx="43">
                  <c:v>0.53757739999999998</c:v>
                </c:pt>
                <c:pt idx="44">
                  <c:v>0.53506319999999996</c:v>
                </c:pt>
                <c:pt idx="45">
                  <c:v>0.53576440000000003</c:v>
                </c:pt>
                <c:pt idx="46">
                  <c:v>0.52651479999999995</c:v>
                </c:pt>
                <c:pt idx="47">
                  <c:v>0.52578239999999998</c:v>
                </c:pt>
                <c:pt idx="48">
                  <c:v>0.52669339999999998</c:v>
                </c:pt>
                <c:pt idx="49">
                  <c:v>0.52493400000000001</c:v>
                </c:pt>
                <c:pt idx="50">
                  <c:v>0.52243100000000009</c:v>
                </c:pt>
                <c:pt idx="51">
                  <c:v>0.51966520000000005</c:v>
                </c:pt>
                <c:pt idx="52">
                  <c:v>0.52142759999999999</c:v>
                </c:pt>
                <c:pt idx="53">
                  <c:v>0.51750319999999994</c:v>
                </c:pt>
                <c:pt idx="54">
                  <c:v>0.51624199999999998</c:v>
                </c:pt>
                <c:pt idx="55">
                  <c:v>0.52464560000000005</c:v>
                </c:pt>
                <c:pt idx="56">
                  <c:v>0.52789780000000008</c:v>
                </c:pt>
                <c:pt idx="57">
                  <c:v>0.52692660000000002</c:v>
                </c:pt>
                <c:pt idx="58">
                  <c:v>0.53332800000000002</c:v>
                </c:pt>
                <c:pt idx="59">
                  <c:v>0.5361146</c:v>
                </c:pt>
                <c:pt idx="60">
                  <c:v>0.54105460000000005</c:v>
                </c:pt>
                <c:pt idx="61">
                  <c:v>0.5454732000000001</c:v>
                </c:pt>
                <c:pt idx="62">
                  <c:v>0.54520259999999998</c:v>
                </c:pt>
                <c:pt idx="63">
                  <c:v>0.54866859999999995</c:v>
                </c:pt>
                <c:pt idx="64">
                  <c:v>0.56115899999999996</c:v>
                </c:pt>
                <c:pt idx="65">
                  <c:v>0.55823739999999999</c:v>
                </c:pt>
                <c:pt idx="66">
                  <c:v>0.55969780000000002</c:v>
                </c:pt>
                <c:pt idx="67">
                  <c:v>0.56462279999999998</c:v>
                </c:pt>
                <c:pt idx="68">
                  <c:v>0.57318659999999988</c:v>
                </c:pt>
                <c:pt idx="69">
                  <c:v>0.57948320000000009</c:v>
                </c:pt>
                <c:pt idx="70">
                  <c:v>0.58296579999999998</c:v>
                </c:pt>
                <c:pt idx="71">
                  <c:v>0.57818040000000004</c:v>
                </c:pt>
                <c:pt idx="72">
                  <c:v>0.58177480000000004</c:v>
                </c:pt>
                <c:pt idx="73">
                  <c:v>0.57866259999999992</c:v>
                </c:pt>
                <c:pt idx="74">
                  <c:v>0.58012900000000001</c:v>
                </c:pt>
                <c:pt idx="75">
                  <c:v>0.58334240000000004</c:v>
                </c:pt>
                <c:pt idx="76">
                  <c:v>0.5889586</c:v>
                </c:pt>
                <c:pt idx="77">
                  <c:v>0.60170060000000003</c:v>
                </c:pt>
                <c:pt idx="78">
                  <c:v>0.60921920000000007</c:v>
                </c:pt>
                <c:pt idx="79">
                  <c:v>0.61162780000000005</c:v>
                </c:pt>
                <c:pt idx="80">
                  <c:v>0.60742760000000007</c:v>
                </c:pt>
                <c:pt idx="81">
                  <c:v>0.60256019999999988</c:v>
                </c:pt>
                <c:pt idx="82">
                  <c:v>0.60158439999999991</c:v>
                </c:pt>
                <c:pt idx="83">
                  <c:v>0.5947346</c:v>
                </c:pt>
                <c:pt idx="84">
                  <c:v>0.59842359999999994</c:v>
                </c:pt>
                <c:pt idx="85">
                  <c:v>0.59359879999999998</c:v>
                </c:pt>
                <c:pt idx="86">
                  <c:v>0.58650140000000006</c:v>
                </c:pt>
                <c:pt idx="87">
                  <c:v>0.5775998</c:v>
                </c:pt>
                <c:pt idx="88">
                  <c:v>0.57943500000000003</c:v>
                </c:pt>
                <c:pt idx="89">
                  <c:v>0.58482020000000001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EC-4B01-9B3A-59FE4D49D0D6}"/>
            </c:ext>
          </c:extLst>
        </c:ser>
        <c:ser>
          <c:idx val="1"/>
          <c:order val="1"/>
          <c:tx>
            <c:v>Média com acumulação</c:v>
          </c:tx>
          <c:spPr>
            <a:ln w="38100" cap="rnd" cmpd="sng" algn="ctr">
              <a:solidFill>
                <a:srgbClr val="E4AE4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treino!$G$102:$G$191</c:f>
              <c:numCache>
                <c:formatCode>0.00%</c:formatCode>
                <c:ptCount val="90"/>
                <c:pt idx="0">
                  <c:v>0.6606394000000001</c:v>
                </c:pt>
                <c:pt idx="1">
                  <c:v>0.65884999999999994</c:v>
                </c:pt>
                <c:pt idx="2">
                  <c:v>0.65864820000000002</c:v>
                </c:pt>
                <c:pt idx="3">
                  <c:v>0.65635080000000001</c:v>
                </c:pt>
                <c:pt idx="4">
                  <c:v>0.65593079999999993</c:v>
                </c:pt>
                <c:pt idx="5">
                  <c:v>0.65460700000000005</c:v>
                </c:pt>
                <c:pt idx="6">
                  <c:v>0.65102019999999994</c:v>
                </c:pt>
                <c:pt idx="7">
                  <c:v>0.65316580000000002</c:v>
                </c:pt>
                <c:pt idx="8">
                  <c:v>0.65340120000000002</c:v>
                </c:pt>
                <c:pt idx="9">
                  <c:v>0.65602920000000009</c:v>
                </c:pt>
                <c:pt idx="10">
                  <c:v>0.65832840000000004</c:v>
                </c:pt>
                <c:pt idx="11">
                  <c:v>0.66002919999999998</c:v>
                </c:pt>
                <c:pt idx="12">
                  <c:v>0.66102320000000003</c:v>
                </c:pt>
                <c:pt idx="13">
                  <c:v>0.65859140000000005</c:v>
                </c:pt>
                <c:pt idx="14">
                  <c:v>0.65689520000000001</c:v>
                </c:pt>
                <c:pt idx="15">
                  <c:v>0.65879519999999991</c:v>
                </c:pt>
                <c:pt idx="16">
                  <c:v>0.65707740000000003</c:v>
                </c:pt>
                <c:pt idx="17">
                  <c:v>0.65525860000000002</c:v>
                </c:pt>
                <c:pt idx="18">
                  <c:v>0.65522540000000007</c:v>
                </c:pt>
                <c:pt idx="19">
                  <c:v>0.6555243999999999</c:v>
                </c:pt>
                <c:pt idx="20">
                  <c:v>0.65538819999999998</c:v>
                </c:pt>
                <c:pt idx="21">
                  <c:v>0.65495399999999993</c:v>
                </c:pt>
                <c:pt idx="22">
                  <c:v>0.65338680000000005</c:v>
                </c:pt>
                <c:pt idx="23">
                  <c:v>0.65211759999999996</c:v>
                </c:pt>
                <c:pt idx="24">
                  <c:v>0.65062140000000002</c:v>
                </c:pt>
                <c:pt idx="25">
                  <c:v>0.6524008</c:v>
                </c:pt>
                <c:pt idx="26">
                  <c:v>0.64961360000000001</c:v>
                </c:pt>
                <c:pt idx="27">
                  <c:v>0.64716840000000009</c:v>
                </c:pt>
                <c:pt idx="28">
                  <c:v>0.64697780000000005</c:v>
                </c:pt>
                <c:pt idx="29">
                  <c:v>0.64680380000000004</c:v>
                </c:pt>
                <c:pt idx="30">
                  <c:v>0.64519959999999998</c:v>
                </c:pt>
                <c:pt idx="31">
                  <c:v>0.64231919999999998</c:v>
                </c:pt>
                <c:pt idx="32">
                  <c:v>0.64164659999999996</c:v>
                </c:pt>
                <c:pt idx="33">
                  <c:v>0.64480059999999995</c:v>
                </c:pt>
                <c:pt idx="34">
                  <c:v>0.64561200000000007</c:v>
                </c:pt>
                <c:pt idx="35">
                  <c:v>0.64226840000000007</c:v>
                </c:pt>
                <c:pt idx="36">
                  <c:v>0.64326499999999998</c:v>
                </c:pt>
                <c:pt idx="37">
                  <c:v>0.64180859999999995</c:v>
                </c:pt>
                <c:pt idx="38">
                  <c:v>0.64012840000000004</c:v>
                </c:pt>
                <c:pt idx="39">
                  <c:v>0.6379992000000001</c:v>
                </c:pt>
                <c:pt idx="40">
                  <c:v>0.63962440000000009</c:v>
                </c:pt>
                <c:pt idx="41">
                  <c:v>0.63951999999999987</c:v>
                </c:pt>
                <c:pt idx="42">
                  <c:v>0.63949659999999997</c:v>
                </c:pt>
                <c:pt idx="43">
                  <c:v>0.64033580000000001</c:v>
                </c:pt>
                <c:pt idx="44">
                  <c:v>0.64058700000000002</c:v>
                </c:pt>
                <c:pt idx="45">
                  <c:v>0.63894039999999996</c:v>
                </c:pt>
                <c:pt idx="46">
                  <c:v>0.63657600000000003</c:v>
                </c:pt>
                <c:pt idx="47">
                  <c:v>0.63620640000000006</c:v>
                </c:pt>
                <c:pt idx="48">
                  <c:v>0.63133280000000003</c:v>
                </c:pt>
                <c:pt idx="49">
                  <c:v>0.62980479999999994</c:v>
                </c:pt>
                <c:pt idx="50">
                  <c:v>0.62953840000000005</c:v>
                </c:pt>
                <c:pt idx="51">
                  <c:v>0.62985520000000006</c:v>
                </c:pt>
                <c:pt idx="52">
                  <c:v>0.63080379999999991</c:v>
                </c:pt>
                <c:pt idx="53">
                  <c:v>0.62998620000000005</c:v>
                </c:pt>
                <c:pt idx="54">
                  <c:v>0.63227259999999996</c:v>
                </c:pt>
                <c:pt idx="55">
                  <c:v>0.63504360000000004</c:v>
                </c:pt>
                <c:pt idx="56">
                  <c:v>0.63417319999999999</c:v>
                </c:pt>
                <c:pt idx="57">
                  <c:v>0.63280779999999992</c:v>
                </c:pt>
                <c:pt idx="58">
                  <c:v>0.63716119999999998</c:v>
                </c:pt>
                <c:pt idx="59">
                  <c:v>0.63426900000000008</c:v>
                </c:pt>
                <c:pt idx="60">
                  <c:v>0.63249540000000004</c:v>
                </c:pt>
                <c:pt idx="61">
                  <c:v>0.63283400000000001</c:v>
                </c:pt>
                <c:pt idx="62">
                  <c:v>0.63031260000000011</c:v>
                </c:pt>
                <c:pt idx="63">
                  <c:v>0.62805019999999989</c:v>
                </c:pt>
                <c:pt idx="64">
                  <c:v>0.62963120000000006</c:v>
                </c:pt>
                <c:pt idx="65">
                  <c:v>0.62956040000000002</c:v>
                </c:pt>
                <c:pt idx="66">
                  <c:v>0.62724820000000003</c:v>
                </c:pt>
                <c:pt idx="67">
                  <c:v>0.63013659999999994</c:v>
                </c:pt>
                <c:pt idx="68">
                  <c:v>0.63640059999999998</c:v>
                </c:pt>
                <c:pt idx="69">
                  <c:v>0.63576920000000003</c:v>
                </c:pt>
                <c:pt idx="70">
                  <c:v>0.63075959999999998</c:v>
                </c:pt>
                <c:pt idx="71">
                  <c:v>0.62907980000000008</c:v>
                </c:pt>
                <c:pt idx="72">
                  <c:v>0.63001839999999998</c:v>
                </c:pt>
                <c:pt idx="73">
                  <c:v>0.62855319999999992</c:v>
                </c:pt>
                <c:pt idx="74">
                  <c:v>0.63344460000000002</c:v>
                </c:pt>
                <c:pt idx="75">
                  <c:v>0.63192819999999994</c:v>
                </c:pt>
                <c:pt idx="76">
                  <c:v>0.63833139999999999</c:v>
                </c:pt>
                <c:pt idx="77">
                  <c:v>0.63958919999999997</c:v>
                </c:pt>
                <c:pt idx="78">
                  <c:v>0.63300880000000004</c:v>
                </c:pt>
                <c:pt idx="79">
                  <c:v>0.63628240000000003</c:v>
                </c:pt>
                <c:pt idx="80">
                  <c:v>0.63110560000000004</c:v>
                </c:pt>
                <c:pt idx="81">
                  <c:v>0.62501999999999991</c:v>
                </c:pt>
                <c:pt idx="82">
                  <c:v>0.62125380000000008</c:v>
                </c:pt>
                <c:pt idx="83">
                  <c:v>0.6095602</c:v>
                </c:pt>
                <c:pt idx="84">
                  <c:v>0.60491839999999997</c:v>
                </c:pt>
                <c:pt idx="85">
                  <c:v>0.59774719999999992</c:v>
                </c:pt>
                <c:pt idx="86">
                  <c:v>0.58974500000000007</c:v>
                </c:pt>
                <c:pt idx="87">
                  <c:v>0.58161740000000006</c:v>
                </c:pt>
                <c:pt idx="88">
                  <c:v>0.57513619999999999</c:v>
                </c:pt>
                <c:pt idx="89">
                  <c:v>0.58040679999999989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EC-4B01-9B3A-59FE4D49D0D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939173199"/>
        <c:axId val="1939167375"/>
      </c:lineChart>
      <c:catAx>
        <c:axId val="1939173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pt-BR"/>
                  <a:t>Tamanho da Janela de treino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pt-B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1" i="0" u="none" strike="noStrike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939167375"/>
        <c:crosses val="autoZero"/>
        <c:auto val="1"/>
        <c:lblAlgn val="ctr"/>
        <c:lblOffset val="100"/>
        <c:tickLblSkip val="5"/>
        <c:tickMarkSkip val="10"/>
        <c:noMultiLvlLbl val="0"/>
      </c:catAx>
      <c:valAx>
        <c:axId val="1939167375"/>
        <c:scaling>
          <c:orientation val="minMax"/>
          <c:min val="0.5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pt-BR"/>
                  <a:t>acurácia</a:t>
                </a:r>
              </a:p>
            </c:rich>
          </c:tx>
          <c:layout>
            <c:manualLayout>
              <c:xMode val="edge"/>
              <c:yMode val="edge"/>
              <c:x val="6.9358468200899775E-3"/>
              <c:y val="0.368829426080502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pt-BR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939173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050777055342607"/>
          <c:y val="0.94493518764054596"/>
          <c:w val="0.55572368016511731"/>
          <c:h val="5.50648123594540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3D41B-9049-46E0-90F0-B96860E08D6B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D28B5-5D64-4778-901A-2EE89BBFB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2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Objetivos: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vez que se busca alcançar maior compreensão a respeito do processo de integração de um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</a:t>
            </a:r>
            <a:endParaRPr lang="pt-BR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Procedimento técnico: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ser baseada na realização de um experimento sobre um caso de uso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effectLst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D28B5-5D64-4778-901A-2EE89BBFB5A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62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gerência de configuração surge como uma forma de gerenciar, controlar e registrar essas mudanças ao longo de todo o processo de engenharia do software.</a:t>
            </a:r>
            <a:endParaRPr lang="pt-BR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politicas, processos e ferramentas que asseguram esse controle, uma vez que é fácil perdê-lo, o que impossibilita a identificação de quais mudanças e versões de componentes foram incorporadas.</a:t>
            </a:r>
            <a:endParaRPr lang="pt-BR" dirty="0" smtClean="0">
              <a:effectLst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D28B5-5D64-4778-901A-2EE89BBFB5A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3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tarefas descritivas também chamadas de não supervisionadas focam na busca por padrões de relacionamento entre os dados</a:t>
            </a:r>
            <a:r>
              <a:rPr lang="pt-BR" dirty="0" smtClean="0">
                <a:effectLst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tarefas preditivas buscam prever o valor de um determinado atributo alvo</a:t>
            </a:r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classificação e regressão</a:t>
            </a:r>
            <a:endParaRPr lang="pt-BR" dirty="0" smtClean="0">
              <a:effectLst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D28B5-5D64-4778-901A-2EE89BBFB5A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89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Método de amostragem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D28B5-5D64-4778-901A-2EE89BBFB5A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51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Metricas</a:t>
            </a:r>
            <a:r>
              <a:rPr lang="pt-BR" dirty="0" smtClean="0"/>
              <a:t> antes da</a:t>
            </a:r>
            <a:r>
              <a:rPr lang="pt-BR" baseline="0" dirty="0" smtClean="0"/>
              <a:t> tabela</a:t>
            </a:r>
            <a:endParaRPr lang="pt-BR" dirty="0" smtClean="0"/>
          </a:p>
          <a:p>
            <a:r>
              <a:rPr lang="pt-BR" dirty="0" err="1" smtClean="0"/>
              <a:t>Ibk</a:t>
            </a:r>
            <a:r>
              <a:rPr lang="pt-BR" dirty="0" smtClean="0"/>
              <a:t> -&gt; k = quantidade de vizinhos impares de 1 a 35</a:t>
            </a:r>
          </a:p>
          <a:p>
            <a:r>
              <a:rPr lang="pt-BR" dirty="0" smtClean="0"/>
              <a:t>J48 -&gt;</a:t>
            </a:r>
            <a:r>
              <a:rPr lang="pt-BR" baseline="0" dirty="0" smtClean="0"/>
              <a:t> número mínimo de objetos = arvores de decisão 5 até 60 passo 5</a:t>
            </a:r>
          </a:p>
          <a:p>
            <a:r>
              <a:rPr lang="pt-BR" baseline="0" dirty="0" err="1" smtClean="0"/>
              <a:t>Random</a:t>
            </a:r>
            <a:r>
              <a:rPr lang="pt-BR" baseline="0" dirty="0" smtClean="0"/>
              <a:t> Forest -&gt; Numero de interações = número de arvores 50 até 500 variando de 50</a:t>
            </a:r>
          </a:p>
          <a:p>
            <a:r>
              <a:rPr lang="pt-BR" baseline="0" dirty="0" smtClean="0"/>
              <a:t>SMO -&gt; </a:t>
            </a:r>
            <a:r>
              <a:rPr lang="pt-BR" baseline="0" dirty="0" err="1" smtClean="0"/>
              <a:t>Kernel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PolyKernel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Puk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PBKKernel</a:t>
            </a:r>
            <a:endParaRPr lang="pt-BR" baseline="0" dirty="0" smtClean="0"/>
          </a:p>
          <a:p>
            <a:r>
              <a:rPr lang="pt-BR" baseline="0" dirty="0" err="1" smtClean="0"/>
              <a:t>Part</a:t>
            </a:r>
            <a:r>
              <a:rPr lang="pt-BR" baseline="0" dirty="0" smtClean="0"/>
              <a:t> -&gt; NMO pares de 2 até 26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D28B5-5D64-4778-901A-2EE89BBFB5A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01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D28B5-5D64-4778-901A-2EE89BBFB5A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7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rgbClr val="3A4A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40983" y="2200560"/>
            <a:ext cx="9788377" cy="2880345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2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5400">
                <a:solidFill>
                  <a:schemeClr val="bg2"/>
                </a:solidFill>
              </a:defRPr>
            </a:lvl3pPr>
            <a:lvl4pPr>
              <a:defRPr sz="4800">
                <a:solidFill>
                  <a:schemeClr val="bg2"/>
                </a:solidFill>
              </a:defRPr>
            </a:lvl4pPr>
            <a:lvl5pPr>
              <a:defRPr sz="48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 dirty="0" smtClean="0"/>
              <a:t>Titulo do slide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438958"/>
            <a:ext cx="12192000" cy="1668572"/>
          </a:xfrm>
          <a:prstGeom prst="rect">
            <a:avLst/>
          </a:prstGeom>
          <a:solidFill>
            <a:schemeClr val="bg2"/>
          </a:solidFill>
          <a:ln>
            <a:solidFill>
              <a:srgbClr val="2D297E"/>
            </a:solidFill>
          </a:ln>
          <a:effectLst/>
        </p:spPr>
        <p:txBody>
          <a:bodyPr wrap="square" rtlCol="0">
            <a:spAutoFit/>
          </a:bodyPr>
          <a:lstStyle/>
          <a:p>
            <a:endParaRPr lang="pt-BR" sz="5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9" t="2323"/>
          <a:stretch/>
        </p:blipFill>
        <p:spPr>
          <a:xfrm>
            <a:off x="1140984" y="744414"/>
            <a:ext cx="963156" cy="10576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48342" y="673080"/>
            <a:ext cx="532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Universidade Federal do Acre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Centro de Ciências Exatas e Tecnológicas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Bacharelado em Sistemas de Informação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47900" y="5259909"/>
            <a:ext cx="8682039" cy="40011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discentes(s)</a:t>
            </a:r>
            <a:endParaRPr lang="pt-BR" dirty="0"/>
          </a:p>
        </p:txBody>
      </p:sp>
      <p:sp>
        <p:nvSpPr>
          <p:cNvPr id="22" name="Espaço Reservado para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2443162" y="5694085"/>
            <a:ext cx="8486198" cy="4001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orientador(res)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140834" y="5259909"/>
            <a:ext cx="13023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Discente: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40834" y="5694085"/>
            <a:ext cx="13899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Orientador: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98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  <a:solidFill>
            <a:srgbClr val="4D4D4D"/>
          </a:solidFill>
        </p:spPr>
        <p:txBody>
          <a:bodyPr/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9491"/>
            <a:ext cx="3932237" cy="41694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18837"/>
            <a:ext cx="6172200" cy="52422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0255"/>
            <a:ext cx="3932237" cy="4178733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3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24114" y="469900"/>
            <a:ext cx="8075386" cy="97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4114" y="469900"/>
            <a:ext cx="1087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2"/>
                </a:solidFill>
              </a:rPr>
              <a:t>Agenda</a:t>
            </a:r>
            <a:endParaRPr lang="pt-BR" sz="6000" dirty="0">
              <a:solidFill>
                <a:schemeClr val="bg2"/>
              </a:solidFill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24114" y="1701800"/>
            <a:ext cx="10871200" cy="4330700"/>
          </a:xfrm>
        </p:spPr>
        <p:txBody>
          <a:bodyPr>
            <a:normAutofit/>
          </a:bodyPr>
          <a:lstStyle>
            <a:lvl1pPr>
              <a:defRPr sz="2400" b="0" baseline="0"/>
            </a:lvl1pPr>
          </a:lstStyle>
          <a:p>
            <a:pPr lvl="0"/>
            <a:r>
              <a:rPr lang="pt-BR" dirty="0" smtClean="0"/>
              <a:t>Conteúdo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04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254750"/>
          </a:xfrm>
          <a:prstGeom prst="rect">
            <a:avLst/>
          </a:prstGeom>
          <a:solidFill>
            <a:srgbClr val="3A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Titulo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err="1" smtClean="0"/>
              <a:t>subtitulo</a:t>
            </a:r>
            <a:endParaRPr lang="pt-B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3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624114" y="1625599"/>
            <a:ext cx="7272977" cy="4562475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54108" y="1625599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Titulo da figura</a:t>
            </a:r>
            <a:endParaRPr lang="pt-BR" dirty="0"/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8054108" y="4710255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Fonte da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6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95564"/>
            <a:ext cx="12192000" cy="1237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3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509"/>
            <a:ext cx="10515600" cy="10576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2582"/>
            <a:ext cx="10515600" cy="10618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5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62509"/>
            <a:ext cx="12192000" cy="1057662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2509"/>
            <a:ext cx="10871200" cy="10576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734804"/>
            <a:ext cx="10871200" cy="431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Universidade Federal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fld id="{859F97CD-EE65-4132-8581-7CD3042152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0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72" r:id="rId5"/>
    <p:sldLayoutId id="2147483667" r:id="rId6"/>
    <p:sldLayoutId id="2147483666" r:id="rId7"/>
    <p:sldLayoutId id="2147483664" r:id="rId8"/>
    <p:sldLayoutId id="2147483665" r:id="rId9"/>
    <p:sldLayoutId id="2147483668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cap="all" dirty="0"/>
              <a:t>Previsão de Integração de pull </a:t>
            </a:r>
            <a:r>
              <a:rPr lang="pt-BR" b="1" cap="all" dirty="0" err="1"/>
              <a:t>requestS</a:t>
            </a:r>
            <a:r>
              <a:rPr lang="pt-BR" b="1" cap="all" dirty="0"/>
              <a:t> EM PROJETOS OPEN-SOURCE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Mateus da Silva Costa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</a:t>
            </a:r>
            <a:r>
              <a:rPr lang="pt-BR" dirty="0"/>
              <a:t>. Manoel Limeira de Lima Júnior Almeida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31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Etapas Metodológicas</a:t>
            </a:r>
          </a:p>
          <a:p>
            <a:pPr lvl="1"/>
            <a:r>
              <a:rPr lang="pt-BR" dirty="0"/>
              <a:t>Seguem o fluxo do Knowledge Discovery in Databases (KDD) </a:t>
            </a:r>
            <a:r>
              <a:rPr lang="pt-BR" dirty="0" err="1"/>
              <a:t>process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10</a:t>
            </a:fld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624114" y="3122653"/>
            <a:ext cx="1557665" cy="2068782"/>
          </a:xfrm>
          <a:prstGeom prst="roundRect">
            <a:avLst>
              <a:gd name="adj" fmla="val 0"/>
            </a:avLst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Seleção dos dados que participaram do processo</a:t>
            </a:r>
            <a:endParaRPr lang="pt-BR" sz="2000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2670351" y="3122652"/>
            <a:ext cx="2010182" cy="2068782"/>
          </a:xfrm>
          <a:prstGeom prst="roundRect">
            <a:avLst>
              <a:gd name="adj" fmla="val 0"/>
            </a:avLst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Pré-processamento dos dados</a:t>
            </a:r>
            <a:endParaRPr lang="pt-BR" sz="2000" dirty="0"/>
          </a:p>
        </p:txBody>
      </p:sp>
      <p:sp>
        <p:nvSpPr>
          <p:cNvPr id="12" name="Retângulo Arredondado 11"/>
          <p:cNvSpPr/>
          <p:nvPr/>
        </p:nvSpPr>
        <p:spPr>
          <a:xfrm>
            <a:off x="5169105" y="3122652"/>
            <a:ext cx="1783021" cy="2068782"/>
          </a:xfrm>
          <a:prstGeom prst="roundRect">
            <a:avLst>
              <a:gd name="adj" fmla="val 0"/>
            </a:avLst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Transformação dos dados</a:t>
            </a:r>
            <a:endParaRPr lang="pt-BR" sz="2000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7440699" y="3122652"/>
            <a:ext cx="1783021" cy="2068782"/>
          </a:xfrm>
          <a:prstGeom prst="roundRect">
            <a:avLst>
              <a:gd name="adj" fmla="val 0"/>
            </a:avLst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Mineração dos dados</a:t>
            </a:r>
            <a:endParaRPr lang="pt-BR" sz="2000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9712293" y="3122651"/>
            <a:ext cx="1783021" cy="2068782"/>
          </a:xfrm>
          <a:prstGeom prst="roundRect">
            <a:avLst>
              <a:gd name="adj" fmla="val 0"/>
            </a:avLst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Interpretação e avaliação dos resultados</a:t>
            </a:r>
            <a:endParaRPr lang="pt-BR" sz="2000" dirty="0"/>
          </a:p>
        </p:txBody>
      </p:sp>
      <p:sp>
        <p:nvSpPr>
          <p:cNvPr id="15" name="Seta para a Direita 14"/>
          <p:cNvSpPr/>
          <p:nvPr/>
        </p:nvSpPr>
        <p:spPr>
          <a:xfrm>
            <a:off x="2181779" y="3874641"/>
            <a:ext cx="488572" cy="564802"/>
          </a:xfrm>
          <a:prstGeom prst="rightArrow">
            <a:avLst>
              <a:gd name="adj1" fmla="val 50000"/>
              <a:gd name="adj2" fmla="val 65834"/>
            </a:avLst>
          </a:prstGeom>
          <a:solidFill>
            <a:srgbClr val="E4A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6" name="Seta para a Direita 15"/>
          <p:cNvSpPr/>
          <p:nvPr/>
        </p:nvSpPr>
        <p:spPr>
          <a:xfrm>
            <a:off x="4681122" y="3874641"/>
            <a:ext cx="488572" cy="564802"/>
          </a:xfrm>
          <a:prstGeom prst="rightArrow">
            <a:avLst>
              <a:gd name="adj1" fmla="val 50000"/>
              <a:gd name="adj2" fmla="val 65834"/>
            </a:avLst>
          </a:prstGeom>
          <a:solidFill>
            <a:srgbClr val="E4A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7" name="Seta para a Direita 16"/>
          <p:cNvSpPr/>
          <p:nvPr/>
        </p:nvSpPr>
        <p:spPr>
          <a:xfrm>
            <a:off x="6954153" y="3874641"/>
            <a:ext cx="488572" cy="564802"/>
          </a:xfrm>
          <a:prstGeom prst="rightArrow">
            <a:avLst>
              <a:gd name="adj1" fmla="val 50000"/>
              <a:gd name="adj2" fmla="val 65834"/>
            </a:avLst>
          </a:prstGeom>
          <a:solidFill>
            <a:srgbClr val="E4A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8" name="Seta para a Direita 17"/>
          <p:cNvSpPr/>
          <p:nvPr/>
        </p:nvSpPr>
        <p:spPr>
          <a:xfrm>
            <a:off x="9221768" y="3874641"/>
            <a:ext cx="488572" cy="564802"/>
          </a:xfrm>
          <a:prstGeom prst="rightArrow">
            <a:avLst>
              <a:gd name="adj1" fmla="val 50000"/>
              <a:gd name="adj2" fmla="val 65834"/>
            </a:avLst>
          </a:prstGeom>
          <a:solidFill>
            <a:srgbClr val="E4A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419113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</a:t>
            </a:r>
            <a:r>
              <a:rPr lang="pt-BR" dirty="0" err="1" smtClean="0"/>
              <a:t>Sommerville</a:t>
            </a:r>
            <a:r>
              <a:rPr lang="pt-BR" dirty="0"/>
              <a:t> </a:t>
            </a:r>
            <a:r>
              <a:rPr lang="pt-BR" dirty="0" smtClean="0"/>
              <a:t>(2011) as mudanças podem ser convertidas em novas implementações, gerando uma nova versão;</a:t>
            </a:r>
          </a:p>
          <a:p>
            <a:r>
              <a:rPr lang="pt-BR" dirty="0" smtClean="0"/>
              <a:t>Análises, registros, relatos e controle de mudanças evitam confusões (PRESSMAN, 1995);</a:t>
            </a:r>
          </a:p>
          <a:p>
            <a:r>
              <a:rPr lang="pt-BR" dirty="0" smtClean="0"/>
              <a:t>Gerencia de Configuração:</a:t>
            </a:r>
          </a:p>
          <a:p>
            <a:pPr lvl="1"/>
            <a:r>
              <a:rPr lang="pt-BR" dirty="0" smtClean="0"/>
              <a:t>Controle </a:t>
            </a:r>
            <a:r>
              <a:rPr lang="pt-BR" dirty="0"/>
              <a:t>de mudanças;</a:t>
            </a:r>
          </a:p>
          <a:p>
            <a:pPr lvl="1"/>
            <a:r>
              <a:rPr lang="pt-BR" dirty="0"/>
              <a:t>Controle de versão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11</a:t>
            </a:fld>
            <a:endParaRPr lang="pt-BR"/>
          </a:p>
        </p:txBody>
      </p:sp>
      <p:pic>
        <p:nvPicPr>
          <p:cNvPr id="5" name="Picture 2" descr="Resultado de imagem para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055" y="4405691"/>
            <a:ext cx="3237145" cy="119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g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67" y="3818384"/>
            <a:ext cx="1917104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m para Bugzilla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57" y="3462636"/>
            <a:ext cx="2573667" cy="99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3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trabalho em SCVD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832075" y="1820528"/>
            <a:ext cx="4533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/>
              <a:t>Figura 1 – Fluxo de trabalho repositório compartilhado </a:t>
            </a:r>
            <a:endParaRPr lang="pt-BR" sz="15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80122" y="5109305"/>
            <a:ext cx="3637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/>
              <a:t>Fonte: </a:t>
            </a:r>
            <a:r>
              <a:rPr lang="pt-BR" sz="1500" dirty="0"/>
              <a:t>Adaptado de </a:t>
            </a:r>
            <a:r>
              <a:rPr lang="pt-BR" sz="1500" dirty="0" err="1"/>
              <a:t>Chacon</a:t>
            </a:r>
            <a:r>
              <a:rPr lang="pt-BR" sz="1500" dirty="0"/>
              <a:t> e </a:t>
            </a:r>
            <a:r>
              <a:rPr lang="pt-BR" sz="1500" dirty="0" err="1"/>
              <a:t>Straub</a:t>
            </a:r>
            <a:r>
              <a:rPr lang="pt-BR" sz="1500" dirty="0"/>
              <a:t> (2014).</a:t>
            </a:r>
            <a:endParaRPr lang="pt-BR" sz="1500" b="0" dirty="0">
              <a:effectLst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4"/>
            <a:ext cx="5471886" cy="4317653"/>
          </a:xfrm>
        </p:spPr>
        <p:txBody>
          <a:bodyPr/>
          <a:lstStyle/>
          <a:p>
            <a:pPr lvl="1"/>
            <a:r>
              <a:rPr lang="pt-BR" dirty="0" smtClean="0"/>
              <a:t>Fluxo de trabalho centralizado:</a:t>
            </a:r>
          </a:p>
          <a:p>
            <a:pPr lvl="2"/>
            <a:r>
              <a:rPr lang="pt-BR" dirty="0" smtClean="0"/>
              <a:t>Clone;</a:t>
            </a:r>
          </a:p>
          <a:p>
            <a:pPr lvl="2"/>
            <a:r>
              <a:rPr lang="pt-BR" dirty="0" err="1" smtClean="0"/>
              <a:t>Commit</a:t>
            </a:r>
            <a:r>
              <a:rPr lang="pt-BR" dirty="0" smtClean="0"/>
              <a:t>;</a:t>
            </a:r>
          </a:p>
          <a:p>
            <a:pPr lvl="2"/>
            <a:r>
              <a:rPr lang="pt-BR" dirty="0" err="1" smtClean="0"/>
              <a:t>Push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 smtClean="0"/>
              <a:t>Fluxo de trabalho gerente de integração:</a:t>
            </a:r>
          </a:p>
          <a:p>
            <a:pPr lvl="2"/>
            <a:r>
              <a:rPr lang="pt-BR" dirty="0" err="1" smtClean="0"/>
              <a:t>Fork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Clone, </a:t>
            </a:r>
            <a:r>
              <a:rPr lang="pt-BR" dirty="0" err="1" smtClean="0"/>
              <a:t>commit</a:t>
            </a:r>
            <a:r>
              <a:rPr lang="pt-BR" dirty="0" smtClean="0"/>
              <a:t> e </a:t>
            </a:r>
            <a:r>
              <a:rPr lang="pt-BR" dirty="0" err="1" smtClean="0"/>
              <a:t>push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Pull request;</a:t>
            </a:r>
          </a:p>
          <a:p>
            <a:pPr lvl="2"/>
            <a:r>
              <a:rPr lang="pt-BR" dirty="0" smtClean="0"/>
              <a:t>Merge ou </a:t>
            </a:r>
            <a:r>
              <a:rPr lang="pt-BR" dirty="0" err="1" smtClean="0"/>
              <a:t>closed</a:t>
            </a:r>
            <a:r>
              <a:rPr lang="pt-BR" dirty="0" smtClean="0"/>
              <a:t>;</a:t>
            </a:r>
          </a:p>
        </p:txBody>
      </p:sp>
      <p:grpSp>
        <p:nvGrpSpPr>
          <p:cNvPr id="12" name="Agrupar 11"/>
          <p:cNvGrpSpPr>
            <a:grpSpLocks noChangeAspect="1"/>
          </p:cNvGrpSpPr>
          <p:nvPr/>
        </p:nvGrpSpPr>
        <p:grpSpPr>
          <a:xfrm>
            <a:off x="6552175" y="2362590"/>
            <a:ext cx="5093698" cy="2683582"/>
            <a:chOff x="999786" y="431962"/>
            <a:chExt cx="10192424" cy="5369812"/>
          </a:xfrm>
        </p:grpSpPr>
        <p:sp>
          <p:nvSpPr>
            <p:cNvPr id="13" name="Cilindro 12"/>
            <p:cNvSpPr/>
            <p:nvPr/>
          </p:nvSpPr>
          <p:spPr>
            <a:xfrm>
              <a:off x="4433887" y="3429000"/>
              <a:ext cx="3324225" cy="1645920"/>
            </a:xfrm>
            <a:prstGeom prst="can">
              <a:avLst>
                <a:gd name="adj" fmla="val 50000"/>
              </a:avLst>
            </a:prstGeom>
            <a:solidFill>
              <a:schemeClr val="accent6"/>
            </a:solidFill>
            <a:ln w="57150">
              <a:solidFill>
                <a:srgbClr val="BD883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Agrupar 13"/>
            <p:cNvGrpSpPr/>
            <p:nvPr/>
          </p:nvGrpSpPr>
          <p:grpSpPr>
            <a:xfrm>
              <a:off x="1595252" y="2375817"/>
              <a:ext cx="1260000" cy="1835077"/>
              <a:chOff x="2331379" y="2184473"/>
              <a:chExt cx="1260000" cy="1835077"/>
            </a:xfrm>
          </p:grpSpPr>
          <p:sp>
            <p:nvSpPr>
              <p:cNvPr id="28" name="Corda 27"/>
              <p:cNvSpPr/>
              <p:nvPr/>
            </p:nvSpPr>
            <p:spPr>
              <a:xfrm rot="10800000" flipV="1">
                <a:off x="2331379" y="2759550"/>
                <a:ext cx="1260000" cy="1260000"/>
              </a:xfrm>
              <a:prstGeom prst="chord">
                <a:avLst>
                  <a:gd name="adj1" fmla="val 10330544"/>
                  <a:gd name="adj2" fmla="val 472351"/>
                </a:avLst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2601378" y="2184473"/>
                <a:ext cx="720000" cy="720000"/>
              </a:xfrm>
              <a:prstGeom prst="ellipse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5465999" y="1115817"/>
              <a:ext cx="1260000" cy="1835077"/>
              <a:chOff x="5176179" y="1018596"/>
              <a:chExt cx="1260000" cy="1835077"/>
            </a:xfrm>
          </p:grpSpPr>
          <p:sp>
            <p:nvSpPr>
              <p:cNvPr id="26" name="Corda 25"/>
              <p:cNvSpPr/>
              <p:nvPr/>
            </p:nvSpPr>
            <p:spPr>
              <a:xfrm rot="10800000" flipV="1">
                <a:off x="5176179" y="1593673"/>
                <a:ext cx="1260000" cy="1260000"/>
              </a:xfrm>
              <a:prstGeom prst="chord">
                <a:avLst>
                  <a:gd name="adj1" fmla="val 10330544"/>
                  <a:gd name="adj2" fmla="val 472351"/>
                </a:avLst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5446178" y="1018596"/>
                <a:ext cx="720000" cy="720000"/>
              </a:xfrm>
              <a:prstGeom prst="ellipse">
                <a:avLst/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Agrupar 15"/>
            <p:cNvGrpSpPr/>
            <p:nvPr/>
          </p:nvGrpSpPr>
          <p:grpSpPr>
            <a:xfrm>
              <a:off x="9336746" y="2375817"/>
              <a:ext cx="1260000" cy="1835077"/>
              <a:chOff x="8357346" y="2278596"/>
              <a:chExt cx="1260000" cy="1835077"/>
            </a:xfrm>
          </p:grpSpPr>
          <p:sp>
            <p:nvSpPr>
              <p:cNvPr id="24" name="Corda 23"/>
              <p:cNvSpPr/>
              <p:nvPr/>
            </p:nvSpPr>
            <p:spPr>
              <a:xfrm rot="10800000" flipV="1">
                <a:off x="8357346" y="2853673"/>
                <a:ext cx="1260000" cy="1260000"/>
              </a:xfrm>
              <a:prstGeom prst="chord">
                <a:avLst>
                  <a:gd name="adj1" fmla="val 10330544"/>
                  <a:gd name="adj2" fmla="val 472351"/>
                </a:avLst>
              </a:prstGeom>
              <a:ln w="571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8627345" y="2278596"/>
                <a:ext cx="720000" cy="720000"/>
              </a:xfrm>
              <a:prstGeom prst="ellipse">
                <a:avLst/>
              </a:prstGeom>
              <a:ln w="571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" name="Conector de Seta Reta 16"/>
            <p:cNvCxnSpPr/>
            <p:nvPr/>
          </p:nvCxnSpPr>
          <p:spPr>
            <a:xfrm>
              <a:off x="6096000" y="2540000"/>
              <a:ext cx="0" cy="760413"/>
            </a:xfrm>
            <a:prstGeom prst="straightConnector1">
              <a:avLst/>
            </a:prstGeom>
            <a:ln w="38100">
              <a:solidFill>
                <a:srgbClr val="BD883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/>
            <p:cNvSpPr/>
            <p:nvPr/>
          </p:nvSpPr>
          <p:spPr>
            <a:xfrm>
              <a:off x="8741280" y="1690893"/>
              <a:ext cx="2450930" cy="528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Desenvolvedor</a:t>
              </a:r>
              <a:endParaRPr lang="pt-BR" sz="1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25912" y="5250039"/>
              <a:ext cx="3940176" cy="5517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Repositório compartilhado</a:t>
              </a:r>
              <a:endParaRPr lang="pt-BR" sz="1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2985034" y="3429000"/>
              <a:ext cx="1325709" cy="342462"/>
            </a:xfrm>
            <a:prstGeom prst="straightConnector1">
              <a:avLst/>
            </a:prstGeom>
            <a:ln w="38100">
              <a:solidFill>
                <a:srgbClr val="BD883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/>
            <p:nvPr/>
          </p:nvCxnSpPr>
          <p:spPr>
            <a:xfrm flipH="1">
              <a:off x="7881255" y="3429000"/>
              <a:ext cx="1312013" cy="342462"/>
            </a:xfrm>
            <a:prstGeom prst="straightConnector1">
              <a:avLst/>
            </a:prstGeom>
            <a:ln w="38100">
              <a:solidFill>
                <a:srgbClr val="BD883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/>
            <p:cNvSpPr/>
            <p:nvPr/>
          </p:nvSpPr>
          <p:spPr>
            <a:xfrm>
              <a:off x="4880971" y="431962"/>
              <a:ext cx="2450930" cy="528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Desenvolvedor</a:t>
              </a:r>
              <a:endParaRPr lang="pt-BR" sz="1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999786" y="1690893"/>
              <a:ext cx="2450930" cy="528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Desenvolvedor</a:t>
              </a:r>
              <a:endParaRPr lang="pt-BR" sz="1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2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Pull request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481476" y="1468475"/>
            <a:ext cx="32435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/>
              <a:t>Figura 2 – Processo de um pull request</a:t>
            </a:r>
            <a:endParaRPr lang="pt-BR" sz="15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845853" y="5943699"/>
            <a:ext cx="4474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/>
              <a:t>Fonte</a:t>
            </a:r>
            <a:r>
              <a:rPr lang="pt-BR" sz="1500" dirty="0"/>
              <a:t>: Adaptado de Lima Júnior (2017) e Soares (2017).</a:t>
            </a:r>
            <a:endParaRPr lang="pt-BR" sz="1500" b="0" dirty="0">
              <a:effectLst/>
            </a:endParaRPr>
          </a:p>
        </p:txBody>
      </p:sp>
      <p:grpSp>
        <p:nvGrpSpPr>
          <p:cNvPr id="9" name="Agrupar 8"/>
          <p:cNvGrpSpPr>
            <a:grpSpLocks noChangeAspect="1"/>
          </p:cNvGrpSpPr>
          <p:nvPr/>
        </p:nvGrpSpPr>
        <p:grpSpPr>
          <a:xfrm>
            <a:off x="2490803" y="1757019"/>
            <a:ext cx="7210393" cy="4186680"/>
            <a:chOff x="0" y="0"/>
            <a:chExt cx="11811000" cy="6858000"/>
          </a:xfrm>
        </p:grpSpPr>
        <p:sp>
          <p:nvSpPr>
            <p:cNvPr id="10" name="Retângulo 9"/>
            <p:cNvSpPr/>
            <p:nvPr/>
          </p:nvSpPr>
          <p:spPr>
            <a:xfrm>
              <a:off x="791691" y="0"/>
              <a:ext cx="11019309" cy="3429000"/>
            </a:xfrm>
            <a:prstGeom prst="rect">
              <a:avLst/>
            </a:prstGeom>
            <a:solidFill>
              <a:srgbClr val="D492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91691" y="3429000"/>
              <a:ext cx="11019309" cy="3429000"/>
            </a:xfrm>
            <a:prstGeom prst="rect">
              <a:avLst/>
            </a:prstGeom>
            <a:solidFill>
              <a:srgbClr val="77C2A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0" y="3429000"/>
              <a:ext cx="791691" cy="342900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Integrador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881217" y="1395423"/>
              <a:ext cx="1324026" cy="751481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Criar cópia </a:t>
              </a:r>
              <a:r>
                <a:rPr lang="pt-BR" sz="800" dirty="0"/>
                <a:t>p</a:t>
              </a:r>
              <a:r>
                <a:rPr lang="pt-BR" sz="800" dirty="0" smtClean="0"/>
                <a:t>ública (</a:t>
              </a:r>
              <a:r>
                <a:rPr lang="pt-BR" sz="800" dirty="0" err="1" smtClean="0"/>
                <a:t>Fork</a:t>
              </a:r>
              <a:r>
                <a:rPr lang="pt-BR" sz="800" dirty="0" smtClean="0"/>
                <a:t>)</a:t>
              </a:r>
              <a:endParaRPr lang="pt-BR" sz="80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2042" y="1395422"/>
              <a:ext cx="1255900" cy="75244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Criar cópia </a:t>
              </a:r>
              <a:r>
                <a:rPr lang="pt-BR" sz="800" dirty="0"/>
                <a:t>l</a:t>
              </a:r>
              <a:r>
                <a:rPr lang="pt-BR" sz="800" dirty="0" smtClean="0"/>
                <a:t>ocal (Clone)</a:t>
              </a:r>
              <a:endParaRPr lang="pt-BR" sz="8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282606" y="1395422"/>
              <a:ext cx="1365513" cy="75244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Realizar modificações (</a:t>
              </a:r>
              <a:r>
                <a:rPr lang="pt-BR" sz="800" dirty="0" err="1" smtClean="0"/>
                <a:t>Commits</a:t>
              </a:r>
              <a:r>
                <a:rPr lang="pt-BR" sz="800" dirty="0" smtClean="0"/>
                <a:t>)</a:t>
              </a:r>
              <a:endParaRPr lang="pt-BR" sz="800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082783" y="1395422"/>
              <a:ext cx="1478900" cy="75148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Enviar modificações (</a:t>
              </a:r>
              <a:r>
                <a:rPr lang="pt-BR" sz="800" dirty="0" err="1" smtClean="0"/>
                <a:t>Push</a:t>
              </a:r>
              <a:r>
                <a:rPr lang="pt-BR" sz="800" dirty="0" smtClean="0"/>
                <a:t>)</a:t>
              </a:r>
              <a:endParaRPr lang="pt-BR" sz="800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9031713" y="1396346"/>
              <a:ext cx="1385408" cy="750558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Submeter solicitação (Pull Request)</a:t>
              </a:r>
              <a:endParaRPr lang="pt-BR" sz="800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068867" y="3048861"/>
              <a:ext cx="1311100" cy="751482"/>
            </a:xfrm>
            <a:prstGeom prst="rect">
              <a:avLst/>
            </a:prstGeom>
            <a:solidFill>
              <a:srgbClr val="F19D19"/>
            </a:solidFill>
            <a:ln w="28575">
              <a:solidFill>
                <a:srgbClr val="B1720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Discutir mudanças</a:t>
              </a:r>
              <a:endParaRPr lang="pt-BR" sz="800" dirty="0"/>
            </a:p>
          </p:txBody>
        </p:sp>
        <p:cxnSp>
          <p:nvCxnSpPr>
            <p:cNvPr id="19" name="Conector de Seta Reta 18"/>
            <p:cNvCxnSpPr>
              <a:stCxn id="30" idx="6"/>
              <a:endCxn id="13" idx="1"/>
            </p:cNvCxnSpPr>
            <p:nvPr/>
          </p:nvCxnSpPr>
          <p:spPr>
            <a:xfrm flipV="1">
              <a:off x="1569877" y="1771164"/>
              <a:ext cx="311340" cy="479"/>
            </a:xfrm>
            <a:prstGeom prst="straightConnector1">
              <a:avLst/>
            </a:prstGeom>
            <a:ln w="28575">
              <a:solidFill>
                <a:srgbClr val="86330F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13" idx="3"/>
              <a:endCxn id="14" idx="1"/>
            </p:cNvCxnSpPr>
            <p:nvPr/>
          </p:nvCxnSpPr>
          <p:spPr>
            <a:xfrm>
              <a:off x="3205243" y="1771164"/>
              <a:ext cx="386799" cy="479"/>
            </a:xfrm>
            <a:prstGeom prst="straightConnector1">
              <a:avLst/>
            </a:prstGeom>
            <a:ln w="28575">
              <a:solidFill>
                <a:srgbClr val="86330F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14" idx="3"/>
              <a:endCxn id="15" idx="1"/>
            </p:cNvCxnSpPr>
            <p:nvPr/>
          </p:nvCxnSpPr>
          <p:spPr>
            <a:xfrm>
              <a:off x="4847942" y="1771643"/>
              <a:ext cx="434664" cy="0"/>
            </a:xfrm>
            <a:prstGeom prst="straightConnector1">
              <a:avLst/>
            </a:prstGeom>
            <a:ln w="28575">
              <a:solidFill>
                <a:srgbClr val="86330F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Cilindro 21"/>
            <p:cNvSpPr/>
            <p:nvPr/>
          </p:nvSpPr>
          <p:spPr>
            <a:xfrm>
              <a:off x="3633108" y="2587753"/>
              <a:ext cx="1173767" cy="753970"/>
            </a:xfrm>
            <a:prstGeom prst="can">
              <a:avLst>
                <a:gd name="adj" fmla="val 29127"/>
              </a:avLst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Repositório publico</a:t>
              </a:r>
              <a:endParaRPr lang="pt-BR" sz="800" dirty="0"/>
            </a:p>
          </p:txBody>
        </p:sp>
        <p:sp>
          <p:nvSpPr>
            <p:cNvPr id="23" name="Cilindro 22"/>
            <p:cNvSpPr/>
            <p:nvPr/>
          </p:nvSpPr>
          <p:spPr>
            <a:xfrm>
              <a:off x="4489187" y="265232"/>
              <a:ext cx="1152174" cy="753970"/>
            </a:xfrm>
            <a:prstGeom prst="can">
              <a:avLst>
                <a:gd name="adj" fmla="val 29127"/>
              </a:avLst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Repositório local</a:t>
              </a:r>
              <a:endParaRPr lang="pt-BR" sz="800" dirty="0"/>
            </a:p>
          </p:txBody>
        </p:sp>
        <p:cxnSp>
          <p:nvCxnSpPr>
            <p:cNvPr id="24" name="Conector de Seta Reta 23"/>
            <p:cNvCxnSpPr>
              <a:stCxn id="17" idx="2"/>
              <a:endCxn id="18" idx="0"/>
            </p:cNvCxnSpPr>
            <p:nvPr/>
          </p:nvCxnSpPr>
          <p:spPr>
            <a:xfrm>
              <a:off x="9724417" y="2146904"/>
              <a:ext cx="0" cy="901957"/>
            </a:xfrm>
            <a:prstGeom prst="straightConnector1">
              <a:avLst/>
            </a:prstGeom>
            <a:ln w="28575">
              <a:solidFill>
                <a:srgbClr val="86330F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6" idx="3"/>
              <a:endCxn id="17" idx="1"/>
            </p:cNvCxnSpPr>
            <p:nvPr/>
          </p:nvCxnSpPr>
          <p:spPr>
            <a:xfrm>
              <a:off x="8561683" y="1771163"/>
              <a:ext cx="470030" cy="462"/>
            </a:xfrm>
            <a:prstGeom prst="straightConnector1">
              <a:avLst/>
            </a:prstGeom>
            <a:ln w="28575">
              <a:solidFill>
                <a:srgbClr val="86330F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Conector Angulado 25"/>
            <p:cNvCxnSpPr>
              <a:stCxn id="15" idx="3"/>
              <a:endCxn id="16" idx="1"/>
            </p:cNvCxnSpPr>
            <p:nvPr/>
          </p:nvCxnSpPr>
          <p:spPr>
            <a:xfrm flipV="1">
              <a:off x="6648119" y="1771163"/>
              <a:ext cx="434664" cy="48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8633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807891" y="964728"/>
              <a:ext cx="983973" cy="55456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schemeClr val="bg1"/>
                  </a:solidFill>
                </a:rPr>
                <a:t>Inicio do processo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202043" y="4940217"/>
              <a:ext cx="1533525" cy="7524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Analisar Pull Request</a:t>
              </a:r>
              <a:endParaRPr lang="pt-BR" sz="800" dirty="0"/>
            </a:p>
          </p:txBody>
        </p:sp>
        <p:sp>
          <p:nvSpPr>
            <p:cNvPr id="29" name="Cilindro 28"/>
            <p:cNvSpPr/>
            <p:nvPr/>
          </p:nvSpPr>
          <p:spPr>
            <a:xfrm>
              <a:off x="1630641" y="5106444"/>
              <a:ext cx="1254859" cy="753970"/>
            </a:xfrm>
            <a:prstGeom prst="can">
              <a:avLst>
                <a:gd name="adj" fmla="val 29127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Repositório principal</a:t>
              </a:r>
              <a:endParaRPr lang="pt-BR" sz="800" dirty="0"/>
            </a:p>
          </p:txBody>
        </p:sp>
        <p:sp>
          <p:nvSpPr>
            <p:cNvPr id="30" name="Elipse 29"/>
            <p:cNvSpPr/>
            <p:nvPr/>
          </p:nvSpPr>
          <p:spPr>
            <a:xfrm>
              <a:off x="1029877" y="1501643"/>
              <a:ext cx="540000" cy="540000"/>
            </a:xfrm>
            <a:prstGeom prst="ellipse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/>
            </a:p>
          </p:txBody>
        </p:sp>
        <p:sp>
          <p:nvSpPr>
            <p:cNvPr id="31" name="Elipse 30"/>
            <p:cNvSpPr/>
            <p:nvPr/>
          </p:nvSpPr>
          <p:spPr>
            <a:xfrm>
              <a:off x="10731366" y="5044675"/>
              <a:ext cx="540000" cy="540000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/>
            </a:p>
          </p:txBody>
        </p:sp>
        <p:sp>
          <p:nvSpPr>
            <p:cNvPr id="32" name="Elipse 31"/>
            <p:cNvSpPr/>
            <p:nvPr/>
          </p:nvSpPr>
          <p:spPr>
            <a:xfrm>
              <a:off x="10739485" y="5955820"/>
              <a:ext cx="540000" cy="540000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0581295" y="4661526"/>
              <a:ext cx="840144" cy="35290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err="1" smtClean="0">
                  <a:solidFill>
                    <a:schemeClr val="bg1"/>
                  </a:solidFill>
                </a:rPr>
                <a:t>Merged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0631471" y="5639446"/>
              <a:ext cx="789965" cy="35290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err="1" smtClean="0">
                  <a:solidFill>
                    <a:schemeClr val="bg1"/>
                  </a:solidFill>
                </a:rPr>
                <a:t>Closed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35" name="Fluxograma: Decisão 34"/>
            <p:cNvSpPr/>
            <p:nvPr/>
          </p:nvSpPr>
          <p:spPr>
            <a:xfrm>
              <a:off x="8202252" y="4956437"/>
              <a:ext cx="718862" cy="720000"/>
            </a:xfrm>
            <a:prstGeom prst="flowChartDecision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/>
            </a:p>
          </p:txBody>
        </p:sp>
        <p:cxnSp>
          <p:nvCxnSpPr>
            <p:cNvPr id="36" name="Conector Angulado 35"/>
            <p:cNvCxnSpPr>
              <a:stCxn id="22" idx="3"/>
              <a:endCxn id="28" idx="1"/>
            </p:cNvCxnSpPr>
            <p:nvPr/>
          </p:nvCxnSpPr>
          <p:spPr>
            <a:xfrm rot="16200000" flipH="1">
              <a:off x="3723660" y="3838054"/>
              <a:ext cx="1974715" cy="982051"/>
            </a:xfrm>
            <a:prstGeom prst="bentConnector2">
              <a:avLst/>
            </a:prstGeom>
            <a:ln w="28575">
              <a:solidFill>
                <a:srgbClr val="1270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Angulado 36"/>
            <p:cNvCxnSpPr>
              <a:stCxn id="28" idx="3"/>
              <a:endCxn id="35" idx="1"/>
            </p:cNvCxnSpPr>
            <p:nvPr/>
          </p:nvCxnSpPr>
          <p:spPr>
            <a:xfrm flipV="1">
              <a:off x="6735568" y="5316437"/>
              <a:ext cx="1466684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1270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Angulado 37"/>
            <p:cNvCxnSpPr>
              <a:stCxn id="35" idx="2"/>
              <a:endCxn id="32" idx="2"/>
            </p:cNvCxnSpPr>
            <p:nvPr/>
          </p:nvCxnSpPr>
          <p:spPr>
            <a:xfrm rot="16200000" flipH="1">
              <a:off x="9375893" y="4862227"/>
              <a:ext cx="549383" cy="2177802"/>
            </a:xfrm>
            <a:prstGeom prst="bentConnector2">
              <a:avLst/>
            </a:prstGeom>
            <a:ln w="28575">
              <a:solidFill>
                <a:srgbClr val="1270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/>
            <p:cNvSpPr/>
            <p:nvPr/>
          </p:nvSpPr>
          <p:spPr>
            <a:xfrm>
              <a:off x="0" y="0"/>
              <a:ext cx="791691" cy="342900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Solicitante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 Angulado 39"/>
            <p:cNvCxnSpPr>
              <a:stCxn id="14" idx="0"/>
              <a:endCxn id="23" idx="2"/>
            </p:cNvCxnSpPr>
            <p:nvPr/>
          </p:nvCxnSpPr>
          <p:spPr>
            <a:xfrm rot="5400000" flipH="1" flipV="1">
              <a:off x="3977987" y="884223"/>
              <a:ext cx="753205" cy="269195"/>
            </a:xfrm>
            <a:prstGeom prst="bentConnector2">
              <a:avLst/>
            </a:prstGeom>
            <a:ln w="28575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Angulado 40"/>
            <p:cNvCxnSpPr>
              <a:stCxn id="15" idx="0"/>
              <a:endCxn id="23" idx="4"/>
            </p:cNvCxnSpPr>
            <p:nvPr/>
          </p:nvCxnSpPr>
          <p:spPr>
            <a:xfrm rot="16200000" flipV="1">
              <a:off x="5426760" y="856819"/>
              <a:ext cx="753205" cy="324002"/>
            </a:xfrm>
            <a:prstGeom prst="bentConnector2">
              <a:avLst/>
            </a:prstGeom>
            <a:ln w="28575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22" idx="1"/>
              <a:endCxn id="14" idx="2"/>
            </p:cNvCxnSpPr>
            <p:nvPr/>
          </p:nvCxnSpPr>
          <p:spPr>
            <a:xfrm flipV="1">
              <a:off x="4219992" y="2147864"/>
              <a:ext cx="0" cy="439889"/>
            </a:xfrm>
            <a:prstGeom prst="straightConnector1">
              <a:avLst/>
            </a:prstGeom>
            <a:ln w="28575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Angulado 42"/>
            <p:cNvCxnSpPr>
              <a:stCxn id="13" idx="2"/>
              <a:endCxn id="22" idx="2"/>
            </p:cNvCxnSpPr>
            <p:nvPr/>
          </p:nvCxnSpPr>
          <p:spPr>
            <a:xfrm rot="16200000" flipH="1">
              <a:off x="2679252" y="2010882"/>
              <a:ext cx="817834" cy="1089878"/>
            </a:xfrm>
            <a:prstGeom prst="bentConnector2">
              <a:avLst/>
            </a:prstGeom>
            <a:ln w="28575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Angulado 43"/>
            <p:cNvCxnSpPr>
              <a:stCxn id="16" idx="2"/>
              <a:endCxn id="22" idx="4"/>
            </p:cNvCxnSpPr>
            <p:nvPr/>
          </p:nvCxnSpPr>
          <p:spPr>
            <a:xfrm rot="5400000">
              <a:off x="5905637" y="1048142"/>
              <a:ext cx="817834" cy="3015358"/>
            </a:xfrm>
            <a:prstGeom prst="bentConnector2">
              <a:avLst/>
            </a:prstGeom>
            <a:ln w="28575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V="1">
              <a:off x="2253851" y="2146904"/>
              <a:ext cx="0" cy="2939453"/>
            </a:xfrm>
            <a:prstGeom prst="straightConnector1">
              <a:avLst/>
            </a:prstGeom>
            <a:ln w="28575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/>
            <p:cNvSpPr txBox="1"/>
            <p:nvPr/>
          </p:nvSpPr>
          <p:spPr>
            <a:xfrm>
              <a:off x="9173936" y="4927408"/>
              <a:ext cx="765739" cy="3781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solidFill>
                    <a:schemeClr val="bg1"/>
                  </a:solidFill>
                </a:rPr>
                <a:t>aceito</a:t>
              </a:r>
              <a:endParaRPr lang="pt-BR" sz="900" dirty="0">
                <a:solidFill>
                  <a:schemeClr val="bg1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9061737" y="5859267"/>
              <a:ext cx="1069679" cy="3781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solidFill>
                    <a:schemeClr val="bg1"/>
                  </a:solidFill>
                </a:rPr>
                <a:t>rejeitado</a:t>
              </a:r>
              <a:endParaRPr lang="pt-BR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Conector de Seta Reta 47"/>
            <p:cNvCxnSpPr>
              <a:stCxn id="35" idx="3"/>
              <a:endCxn id="31" idx="2"/>
            </p:cNvCxnSpPr>
            <p:nvPr/>
          </p:nvCxnSpPr>
          <p:spPr>
            <a:xfrm flipV="1">
              <a:off x="8921114" y="5314675"/>
              <a:ext cx="1810252" cy="1762"/>
            </a:xfrm>
            <a:prstGeom prst="straightConnector1">
              <a:avLst/>
            </a:prstGeom>
            <a:ln w="28575">
              <a:solidFill>
                <a:srgbClr val="1270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Mais 48"/>
            <p:cNvSpPr/>
            <p:nvPr/>
          </p:nvSpPr>
          <p:spPr>
            <a:xfrm rot="2700000">
              <a:off x="10757485" y="5972439"/>
              <a:ext cx="504000" cy="504000"/>
            </a:xfrm>
            <a:prstGeom prst="mathPlus">
              <a:avLst>
                <a:gd name="adj1" fmla="val 14429"/>
              </a:avLst>
            </a:prstGeom>
            <a:solidFill>
              <a:srgbClr val="B7491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50" name="Mais 49"/>
            <p:cNvSpPr/>
            <p:nvPr/>
          </p:nvSpPr>
          <p:spPr>
            <a:xfrm>
              <a:off x="10757485" y="5061940"/>
              <a:ext cx="504000" cy="504000"/>
            </a:xfrm>
            <a:prstGeom prst="mathPlus">
              <a:avLst>
                <a:gd name="adj1" fmla="val 14429"/>
              </a:avLst>
            </a:prstGeom>
            <a:solidFill>
              <a:srgbClr val="1D9A7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cxnSp>
          <p:nvCxnSpPr>
            <p:cNvPr id="51" name="Conector Angulado 50"/>
            <p:cNvCxnSpPr>
              <a:stCxn id="28" idx="0"/>
              <a:endCxn id="18" idx="2"/>
            </p:cNvCxnSpPr>
            <p:nvPr/>
          </p:nvCxnSpPr>
          <p:spPr>
            <a:xfrm rot="5400000" flipH="1" flipV="1">
              <a:off x="7276674" y="2492475"/>
              <a:ext cx="1139874" cy="375561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1270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5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Knowledge Discovery In Databases (KDD)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14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106387" y="1497929"/>
            <a:ext cx="4002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/>
              <a:t>Figura 3 </a:t>
            </a:r>
            <a:r>
              <a:rPr lang="pt-BR" sz="1500" b="1" dirty="0"/>
              <a:t>– Etapas principais do processo de KDD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682781" y="5936079"/>
            <a:ext cx="4840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/>
              <a:t>Fonte</a:t>
            </a:r>
            <a:r>
              <a:rPr lang="pt-BR" sz="1500" dirty="0"/>
              <a:t>: Adaptado de </a:t>
            </a:r>
            <a:r>
              <a:rPr lang="pt-BR" sz="1500" dirty="0" err="1"/>
              <a:t>Fayyad</a:t>
            </a:r>
            <a:r>
              <a:rPr lang="pt-BR" sz="1500" dirty="0"/>
              <a:t>, </a:t>
            </a:r>
            <a:r>
              <a:rPr lang="pt-BR" sz="1500" dirty="0" err="1"/>
              <a:t>Piatetsy-Sapiro</a:t>
            </a:r>
            <a:r>
              <a:rPr lang="pt-BR" sz="1500" dirty="0"/>
              <a:t> e </a:t>
            </a:r>
            <a:r>
              <a:rPr lang="pt-BR" sz="1500" dirty="0" err="1"/>
              <a:t>Smyth</a:t>
            </a:r>
            <a:r>
              <a:rPr lang="pt-BR" sz="1500" dirty="0"/>
              <a:t> (1996).</a:t>
            </a:r>
            <a:endParaRPr lang="pt-BR" sz="1500" b="0" dirty="0">
              <a:effectLst/>
            </a:endParaRPr>
          </a:p>
        </p:txBody>
      </p:sp>
      <p:grpSp>
        <p:nvGrpSpPr>
          <p:cNvPr id="9" name="Agrupar 8"/>
          <p:cNvGrpSpPr>
            <a:grpSpLocks noChangeAspect="1"/>
          </p:cNvGrpSpPr>
          <p:nvPr/>
        </p:nvGrpSpPr>
        <p:grpSpPr>
          <a:xfrm>
            <a:off x="1994970" y="1873975"/>
            <a:ext cx="8216568" cy="4112696"/>
            <a:chOff x="595223" y="1714415"/>
            <a:chExt cx="7263070" cy="3125954"/>
          </a:xfrm>
        </p:grpSpPr>
        <p:grpSp>
          <p:nvGrpSpPr>
            <p:cNvPr id="10" name="Agrupar 9"/>
            <p:cNvGrpSpPr/>
            <p:nvPr/>
          </p:nvGrpSpPr>
          <p:grpSpPr>
            <a:xfrm>
              <a:off x="661296" y="4233739"/>
              <a:ext cx="874513" cy="337458"/>
              <a:chOff x="644044" y="4121601"/>
              <a:chExt cx="874513" cy="337458"/>
            </a:xfrm>
          </p:grpSpPr>
          <p:sp>
            <p:nvSpPr>
              <p:cNvPr id="87" name="Cilindro 86"/>
              <p:cNvSpPr/>
              <p:nvPr/>
            </p:nvSpPr>
            <p:spPr>
              <a:xfrm>
                <a:off x="1175657" y="4234542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Cilindro 87"/>
              <p:cNvSpPr/>
              <p:nvPr/>
            </p:nvSpPr>
            <p:spPr>
              <a:xfrm>
                <a:off x="644044" y="4276378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Cilindro 88"/>
              <p:cNvSpPr/>
              <p:nvPr/>
            </p:nvSpPr>
            <p:spPr>
              <a:xfrm>
                <a:off x="928007" y="412160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Cilindro 89"/>
              <p:cNvSpPr/>
              <p:nvPr/>
            </p:nvSpPr>
            <p:spPr>
              <a:xfrm>
                <a:off x="971889" y="430938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Cilindro 90"/>
              <p:cNvSpPr/>
              <p:nvPr/>
            </p:nvSpPr>
            <p:spPr>
              <a:xfrm>
                <a:off x="1099457" y="419644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Cilindro 91"/>
              <p:cNvSpPr/>
              <p:nvPr/>
            </p:nvSpPr>
            <p:spPr>
              <a:xfrm>
                <a:off x="746862" y="419644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Agrupar 10"/>
            <p:cNvGrpSpPr/>
            <p:nvPr/>
          </p:nvGrpSpPr>
          <p:grpSpPr>
            <a:xfrm>
              <a:off x="2080532" y="3719765"/>
              <a:ext cx="622300" cy="410481"/>
              <a:chOff x="2080532" y="3685261"/>
              <a:chExt cx="622300" cy="410481"/>
            </a:xfrm>
          </p:grpSpPr>
          <p:sp>
            <p:nvSpPr>
              <p:cNvPr id="81" name="Cilindro 80"/>
              <p:cNvSpPr/>
              <p:nvPr/>
            </p:nvSpPr>
            <p:spPr>
              <a:xfrm>
                <a:off x="2359932" y="376010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Cilindro 81"/>
              <p:cNvSpPr/>
              <p:nvPr/>
            </p:nvSpPr>
            <p:spPr>
              <a:xfrm>
                <a:off x="2080532" y="382677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Cilindro 82"/>
              <p:cNvSpPr/>
              <p:nvPr/>
            </p:nvSpPr>
            <p:spPr>
              <a:xfrm>
                <a:off x="2359932" y="368526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Cilindro 83"/>
              <p:cNvSpPr/>
              <p:nvPr/>
            </p:nvSpPr>
            <p:spPr>
              <a:xfrm>
                <a:off x="2080532" y="3759649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Cilindro 84"/>
              <p:cNvSpPr/>
              <p:nvPr/>
            </p:nvSpPr>
            <p:spPr>
              <a:xfrm>
                <a:off x="2293257" y="3946064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Cilindro 85"/>
              <p:cNvSpPr/>
              <p:nvPr/>
            </p:nvSpPr>
            <p:spPr>
              <a:xfrm>
                <a:off x="2293257" y="387122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Agrupar 11"/>
            <p:cNvGrpSpPr/>
            <p:nvPr/>
          </p:nvGrpSpPr>
          <p:grpSpPr>
            <a:xfrm>
              <a:off x="3325129" y="3262931"/>
              <a:ext cx="622300" cy="410481"/>
              <a:chOff x="3353707" y="3304261"/>
              <a:chExt cx="622300" cy="410481"/>
            </a:xfrm>
          </p:grpSpPr>
          <p:sp>
            <p:nvSpPr>
              <p:cNvPr id="75" name="Cilindro 74"/>
              <p:cNvSpPr/>
              <p:nvPr/>
            </p:nvSpPr>
            <p:spPr>
              <a:xfrm>
                <a:off x="3633107" y="337910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Cilindro 75"/>
              <p:cNvSpPr/>
              <p:nvPr/>
            </p:nvSpPr>
            <p:spPr>
              <a:xfrm>
                <a:off x="3353707" y="344577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Cilindro 76"/>
              <p:cNvSpPr/>
              <p:nvPr/>
            </p:nvSpPr>
            <p:spPr>
              <a:xfrm>
                <a:off x="3633107" y="330426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Cilindro 77"/>
              <p:cNvSpPr/>
              <p:nvPr/>
            </p:nvSpPr>
            <p:spPr>
              <a:xfrm>
                <a:off x="3353707" y="3378649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Cilindro 78"/>
              <p:cNvSpPr/>
              <p:nvPr/>
            </p:nvSpPr>
            <p:spPr>
              <a:xfrm>
                <a:off x="3566432" y="3565064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Cilindro 79"/>
              <p:cNvSpPr/>
              <p:nvPr/>
            </p:nvSpPr>
            <p:spPr>
              <a:xfrm>
                <a:off x="3566432" y="349226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Agrupar 12"/>
            <p:cNvGrpSpPr/>
            <p:nvPr/>
          </p:nvGrpSpPr>
          <p:grpSpPr>
            <a:xfrm>
              <a:off x="4615200" y="2738725"/>
              <a:ext cx="342900" cy="514124"/>
              <a:chOff x="4606574" y="2781855"/>
              <a:chExt cx="342900" cy="514124"/>
            </a:xfrm>
          </p:grpSpPr>
          <p:sp>
            <p:nvSpPr>
              <p:cNvPr id="69" name="Cilindro 68"/>
              <p:cNvSpPr/>
              <p:nvPr/>
            </p:nvSpPr>
            <p:spPr>
              <a:xfrm>
                <a:off x="4606574" y="314630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Cilindro 69"/>
              <p:cNvSpPr/>
              <p:nvPr/>
            </p:nvSpPr>
            <p:spPr>
              <a:xfrm>
                <a:off x="4606574" y="3071462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Cilindro 70"/>
              <p:cNvSpPr/>
              <p:nvPr/>
            </p:nvSpPr>
            <p:spPr>
              <a:xfrm>
                <a:off x="4606574" y="2996623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Cilindro 71"/>
              <p:cNvSpPr/>
              <p:nvPr/>
            </p:nvSpPr>
            <p:spPr>
              <a:xfrm>
                <a:off x="4606574" y="2929497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Cilindro 72"/>
              <p:cNvSpPr/>
              <p:nvPr/>
            </p:nvSpPr>
            <p:spPr>
              <a:xfrm>
                <a:off x="4606574" y="2854658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Cilindro 73"/>
              <p:cNvSpPr/>
              <p:nvPr/>
            </p:nvSpPr>
            <p:spPr>
              <a:xfrm>
                <a:off x="4606574" y="278185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6736341" y="1751605"/>
              <a:ext cx="810884" cy="664955"/>
              <a:chOff x="7082288" y="1825257"/>
              <a:chExt cx="810884" cy="664955"/>
            </a:xfrm>
          </p:grpSpPr>
          <p:sp>
            <p:nvSpPr>
              <p:cNvPr id="66" name="Rolagem Vertical 65"/>
              <p:cNvSpPr/>
              <p:nvPr/>
            </p:nvSpPr>
            <p:spPr>
              <a:xfrm>
                <a:off x="7082288" y="1825258"/>
                <a:ext cx="405442" cy="521127"/>
              </a:xfrm>
              <a:prstGeom prst="verticalScroll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olagem Vertical 66"/>
              <p:cNvSpPr/>
              <p:nvPr/>
            </p:nvSpPr>
            <p:spPr>
              <a:xfrm>
                <a:off x="7487730" y="1825257"/>
                <a:ext cx="405442" cy="521127"/>
              </a:xfrm>
              <a:prstGeom prst="verticalScroll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lagem Vertical 67"/>
              <p:cNvSpPr/>
              <p:nvPr/>
            </p:nvSpPr>
            <p:spPr>
              <a:xfrm>
                <a:off x="7285009" y="1969085"/>
                <a:ext cx="405442" cy="521127"/>
              </a:xfrm>
              <a:prstGeom prst="verticalScroll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" name="Conector reto 14"/>
            <p:cNvCxnSpPr>
              <a:stCxn id="20" idx="3"/>
            </p:cNvCxnSpPr>
            <p:nvPr/>
          </p:nvCxnSpPr>
          <p:spPr>
            <a:xfrm>
              <a:off x="1387702" y="3577900"/>
              <a:ext cx="411329" cy="5892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21" idx="3"/>
            </p:cNvCxnSpPr>
            <p:nvPr/>
          </p:nvCxnSpPr>
          <p:spPr>
            <a:xfrm>
              <a:off x="2735103" y="3164327"/>
              <a:ext cx="248376" cy="543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22" idx="3"/>
            </p:cNvCxnSpPr>
            <p:nvPr/>
          </p:nvCxnSpPr>
          <p:spPr>
            <a:xfrm>
              <a:off x="3796186" y="2686007"/>
              <a:ext cx="425006" cy="51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24" idx="3"/>
            </p:cNvCxnSpPr>
            <p:nvPr/>
          </p:nvCxnSpPr>
          <p:spPr>
            <a:xfrm>
              <a:off x="4978397" y="2251166"/>
              <a:ext cx="288539" cy="5933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23" idx="3"/>
            </p:cNvCxnSpPr>
            <p:nvPr/>
          </p:nvCxnSpPr>
          <p:spPr>
            <a:xfrm>
              <a:off x="6096000" y="1816012"/>
              <a:ext cx="368300" cy="6418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/>
            <p:cNvSpPr/>
            <p:nvPr/>
          </p:nvSpPr>
          <p:spPr>
            <a:xfrm>
              <a:off x="595223" y="3464758"/>
              <a:ext cx="792479" cy="2262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3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  <a:endParaRPr lang="pt-BR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19201" y="3062672"/>
              <a:ext cx="1515902" cy="203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3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Pré-processamento</a:t>
              </a:r>
              <a:endParaRPr lang="pt-BR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540794" y="2584352"/>
              <a:ext cx="1255392" cy="203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3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Transformação</a:t>
              </a:r>
              <a:endParaRPr lang="pt-BR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91630" y="1714415"/>
              <a:ext cx="1904370" cy="2031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3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Interpretação e avaliação</a:t>
              </a:r>
              <a:endParaRPr lang="pt-BR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398044" y="2149569"/>
              <a:ext cx="1580353" cy="2031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3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Mineração de dados</a:t>
              </a:r>
              <a:endParaRPr lang="pt-BR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Conector de Seta Reta 24"/>
            <p:cNvCxnSpPr/>
            <p:nvPr/>
          </p:nvCxnSpPr>
          <p:spPr>
            <a:xfrm flipV="1">
              <a:off x="2795635" y="3586348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4031273" y="3101372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078954" y="2736659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V="1">
              <a:off x="6275830" y="2350742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do 28"/>
            <p:cNvCxnSpPr/>
            <p:nvPr/>
          </p:nvCxnSpPr>
          <p:spPr>
            <a:xfrm rot="10800000" flipV="1">
              <a:off x="1863312" y="2466256"/>
              <a:ext cx="4600988" cy="2228875"/>
            </a:xfrm>
            <a:prstGeom prst="bentConnector3">
              <a:avLst>
                <a:gd name="adj1" fmla="val -375"/>
              </a:avLst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V="1">
              <a:off x="1863306" y="4205288"/>
              <a:ext cx="0" cy="489848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 flipV="1">
              <a:off x="2970715" y="3774128"/>
              <a:ext cx="1" cy="921008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V="1">
              <a:off x="1597761" y="4050784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4268819" y="3276600"/>
              <a:ext cx="0" cy="1418536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flipV="1">
              <a:off x="5328043" y="2900624"/>
              <a:ext cx="0" cy="1780223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661296" y="4618132"/>
              <a:ext cx="874513" cy="22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pt-B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ados</a:t>
              </a:r>
              <a:endParaRPr lang="pt-B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902349" y="4091899"/>
              <a:ext cx="1120969" cy="37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Dados selecionados</a:t>
              </a:r>
              <a:endParaRPr lang="pt-B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962994" y="3636011"/>
              <a:ext cx="1318523" cy="37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Dados </a:t>
              </a:r>
            </a:p>
            <a:p>
              <a:pPr algn="ctr"/>
              <a:r>
                <a:rPr lang="pt-BR" sz="13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pré</a:t>
              </a:r>
              <a:r>
                <a:rPr lang="pt-B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-processados</a:t>
              </a:r>
              <a:endParaRPr lang="pt-B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60518" y="3259447"/>
              <a:ext cx="1318523" cy="37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Dados </a:t>
              </a:r>
            </a:p>
            <a:p>
              <a:pPr algn="ctr"/>
              <a:r>
                <a:rPr lang="pt-B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transformados</a:t>
              </a:r>
              <a:endParaRPr lang="pt-B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219930" y="2817180"/>
              <a:ext cx="1318523" cy="22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pt-B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adrões</a:t>
              </a:r>
              <a:endParaRPr lang="pt-B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539770" y="2469523"/>
              <a:ext cx="1318523" cy="22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Conhecimento</a:t>
              </a:r>
              <a:endParaRPr lang="pt-BR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5602208" y="2357533"/>
              <a:ext cx="654572" cy="437249"/>
              <a:chOff x="5665805" y="2321942"/>
              <a:chExt cx="654572" cy="437249"/>
            </a:xfrm>
          </p:grpSpPr>
          <p:grpSp>
            <p:nvGrpSpPr>
              <p:cNvPr id="42" name="Agrupar 41"/>
              <p:cNvGrpSpPr/>
              <p:nvPr/>
            </p:nvGrpSpPr>
            <p:grpSpPr>
              <a:xfrm>
                <a:off x="5734589" y="2361685"/>
                <a:ext cx="585788" cy="350052"/>
                <a:chOff x="5815549" y="2356923"/>
                <a:chExt cx="585788" cy="350052"/>
              </a:xfrm>
            </p:grpSpPr>
            <p:cxnSp>
              <p:nvCxnSpPr>
                <p:cNvPr id="50" name="Conector reto 49"/>
                <p:cNvCxnSpPr/>
                <p:nvPr/>
              </p:nvCxnSpPr>
              <p:spPr>
                <a:xfrm>
                  <a:off x="5815549" y="2706975"/>
                  <a:ext cx="58102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Agrupar 50"/>
                <p:cNvGrpSpPr/>
                <p:nvPr/>
              </p:nvGrpSpPr>
              <p:grpSpPr>
                <a:xfrm>
                  <a:off x="5815549" y="2356923"/>
                  <a:ext cx="581025" cy="310032"/>
                  <a:chOff x="6134100" y="2504606"/>
                  <a:chExt cx="581025" cy="310032"/>
                </a:xfrm>
              </p:grpSpPr>
              <p:cxnSp>
                <p:nvCxnSpPr>
                  <p:cNvPr id="63" name="Conector reto 62"/>
                  <p:cNvCxnSpPr/>
                  <p:nvPr/>
                </p:nvCxnSpPr>
                <p:spPr>
                  <a:xfrm flipV="1">
                    <a:off x="6134100" y="2628900"/>
                    <a:ext cx="169069" cy="185738"/>
                  </a:xfrm>
                  <a:prstGeom prst="line">
                    <a:avLst/>
                  </a:prstGeom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ector reto 63"/>
                  <p:cNvCxnSpPr/>
                  <p:nvPr/>
                </p:nvCxnSpPr>
                <p:spPr>
                  <a:xfrm>
                    <a:off x="6303169" y="2626519"/>
                    <a:ext cx="209550" cy="94891"/>
                  </a:xfrm>
                  <a:prstGeom prst="line">
                    <a:avLst/>
                  </a:prstGeom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ector reto 64"/>
                  <p:cNvCxnSpPr/>
                  <p:nvPr/>
                </p:nvCxnSpPr>
                <p:spPr>
                  <a:xfrm flipV="1">
                    <a:off x="6512719" y="2504606"/>
                    <a:ext cx="202406" cy="216804"/>
                  </a:xfrm>
                  <a:prstGeom prst="line">
                    <a:avLst/>
                  </a:prstGeom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Agrupar 51"/>
                <p:cNvGrpSpPr/>
                <p:nvPr/>
              </p:nvGrpSpPr>
              <p:grpSpPr>
                <a:xfrm>
                  <a:off x="5825074" y="2478836"/>
                  <a:ext cx="571500" cy="169730"/>
                  <a:chOff x="6143625" y="2626519"/>
                  <a:chExt cx="571500" cy="169730"/>
                </a:xfrm>
              </p:grpSpPr>
              <p:cxnSp>
                <p:nvCxnSpPr>
                  <p:cNvPr id="58" name="Conector reto 57"/>
                  <p:cNvCxnSpPr/>
                  <p:nvPr/>
                </p:nvCxnSpPr>
                <p:spPr>
                  <a:xfrm flipH="1">
                    <a:off x="6367463" y="2646571"/>
                    <a:ext cx="50006" cy="74839"/>
                  </a:xfrm>
                  <a:prstGeom prst="line">
                    <a:avLst/>
                  </a:prstGeom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Agrupar 58"/>
                  <p:cNvGrpSpPr/>
                  <p:nvPr/>
                </p:nvGrpSpPr>
                <p:grpSpPr>
                  <a:xfrm>
                    <a:off x="6143625" y="2626519"/>
                    <a:ext cx="571500" cy="169730"/>
                    <a:chOff x="6143625" y="2626519"/>
                    <a:chExt cx="571500" cy="169730"/>
                  </a:xfrm>
                </p:grpSpPr>
                <p:cxnSp>
                  <p:nvCxnSpPr>
                    <p:cNvPr id="60" name="Conector reto 59"/>
                    <p:cNvCxnSpPr/>
                    <p:nvPr/>
                  </p:nvCxnSpPr>
                  <p:spPr>
                    <a:xfrm flipH="1">
                      <a:off x="6488906" y="2759869"/>
                      <a:ext cx="226219" cy="363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ector reto 60"/>
                    <p:cNvCxnSpPr/>
                    <p:nvPr/>
                  </p:nvCxnSpPr>
                  <p:spPr>
                    <a:xfrm flipH="1" flipV="1">
                      <a:off x="6415088" y="2646571"/>
                      <a:ext cx="73818" cy="14967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Conector reto 61"/>
                    <p:cNvCxnSpPr/>
                    <p:nvPr/>
                  </p:nvCxnSpPr>
                  <p:spPr>
                    <a:xfrm flipH="1" flipV="1">
                      <a:off x="6143625" y="2626519"/>
                      <a:ext cx="223838" cy="9489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3" name="Conector reto 52"/>
                <p:cNvCxnSpPr/>
                <p:nvPr/>
              </p:nvCxnSpPr>
              <p:spPr>
                <a:xfrm>
                  <a:off x="5815549" y="2634172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>
                <a:xfrm>
                  <a:off x="5815549" y="2573727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>
                <a:xfrm>
                  <a:off x="5817930" y="2511363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>
                <a:xfrm>
                  <a:off x="5817930" y="2450261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>
                <a:xfrm>
                  <a:off x="5820312" y="2386523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Agrupar 42"/>
              <p:cNvGrpSpPr/>
              <p:nvPr/>
            </p:nvGrpSpPr>
            <p:grpSpPr>
              <a:xfrm>
                <a:off x="5665805" y="2321942"/>
                <a:ext cx="297958" cy="437249"/>
                <a:chOff x="5820966" y="2417409"/>
                <a:chExt cx="342900" cy="514124"/>
              </a:xfrm>
            </p:grpSpPr>
            <p:sp>
              <p:nvSpPr>
                <p:cNvPr id="44" name="Cilindro 43"/>
                <p:cNvSpPr/>
                <p:nvPr/>
              </p:nvSpPr>
              <p:spPr>
                <a:xfrm>
                  <a:off x="5820966" y="2781855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Cilindro 44"/>
                <p:cNvSpPr/>
                <p:nvPr/>
              </p:nvSpPr>
              <p:spPr>
                <a:xfrm>
                  <a:off x="5820966" y="2707016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Cilindro 45"/>
                <p:cNvSpPr/>
                <p:nvPr/>
              </p:nvSpPr>
              <p:spPr>
                <a:xfrm>
                  <a:off x="5820966" y="2632177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Cilindro 46"/>
                <p:cNvSpPr/>
                <p:nvPr/>
              </p:nvSpPr>
              <p:spPr>
                <a:xfrm>
                  <a:off x="5820966" y="2565051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Cilindro 47"/>
                <p:cNvSpPr/>
                <p:nvPr/>
              </p:nvSpPr>
              <p:spPr>
                <a:xfrm>
                  <a:off x="5820966" y="2490212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Cilindro 48"/>
                <p:cNvSpPr/>
                <p:nvPr/>
              </p:nvSpPr>
              <p:spPr>
                <a:xfrm>
                  <a:off x="5820966" y="2417409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43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 Training-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Sliding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5"/>
            <a:ext cx="10871200" cy="518132"/>
          </a:xfrm>
        </p:spPr>
        <p:txBody>
          <a:bodyPr/>
          <a:lstStyle/>
          <a:p>
            <a:r>
              <a:rPr lang="pt-BR" dirty="0" smtClean="0"/>
              <a:t>Preserva a ordem cronológica dos dados (LIMA JÚNIOR, 2017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15</a:t>
            </a:fld>
            <a:endParaRPr lang="pt-BR" dirty="0"/>
          </a:p>
        </p:txBody>
      </p:sp>
      <p:grpSp>
        <p:nvGrpSpPr>
          <p:cNvPr id="5" name="Agrupar 4"/>
          <p:cNvGrpSpPr>
            <a:grpSpLocks noChangeAspect="1"/>
          </p:cNvGrpSpPr>
          <p:nvPr/>
        </p:nvGrpSpPr>
        <p:grpSpPr>
          <a:xfrm>
            <a:off x="476854" y="2643928"/>
            <a:ext cx="5496211" cy="3082570"/>
            <a:chOff x="2297785" y="232239"/>
            <a:chExt cx="7270711" cy="6442326"/>
          </a:xfrm>
        </p:grpSpPr>
        <p:sp>
          <p:nvSpPr>
            <p:cNvPr id="6" name="Retângulo 5"/>
            <p:cNvSpPr/>
            <p:nvPr/>
          </p:nvSpPr>
          <p:spPr>
            <a:xfrm>
              <a:off x="6617785" y="1828800"/>
              <a:ext cx="288000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297793" y="753383"/>
              <a:ext cx="720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Base de dados com característica cronológica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2297791" y="1219080"/>
              <a:ext cx="4462407" cy="1149721"/>
              <a:chOff x="1847848" y="1389622"/>
              <a:chExt cx="4462407" cy="1149721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1847848" y="1849581"/>
                <a:ext cx="3600001" cy="540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447851" y="1859704"/>
                <a:ext cx="719999" cy="5000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1847849" y="1999342"/>
                <a:ext cx="360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Treino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5447849" y="1999343"/>
                <a:ext cx="720000" cy="54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teste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3315314" y="1389622"/>
                <a:ext cx="665070" cy="54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5491101" y="1395056"/>
                <a:ext cx="819154" cy="57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tângulo 8"/>
            <p:cNvSpPr/>
            <p:nvPr/>
          </p:nvSpPr>
          <p:spPr>
            <a:xfrm>
              <a:off x="2297791" y="2906598"/>
              <a:ext cx="719999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Agrupar 9"/>
            <p:cNvGrpSpPr/>
            <p:nvPr/>
          </p:nvGrpSpPr>
          <p:grpSpPr>
            <a:xfrm>
              <a:off x="3017791" y="2311845"/>
              <a:ext cx="4390721" cy="1133796"/>
              <a:chOff x="1847848" y="1405547"/>
              <a:chExt cx="4390721" cy="1133796"/>
            </a:xfrm>
          </p:grpSpPr>
          <p:sp>
            <p:nvSpPr>
              <p:cNvPr id="40" name="Retângulo 39"/>
              <p:cNvSpPr/>
              <p:nvPr/>
            </p:nvSpPr>
            <p:spPr>
              <a:xfrm>
                <a:off x="1847848" y="1860867"/>
                <a:ext cx="3600001" cy="540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5447851" y="1858282"/>
                <a:ext cx="719999" cy="411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1847849" y="1999342"/>
                <a:ext cx="360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Treino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5447849" y="1999343"/>
                <a:ext cx="720000" cy="54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teste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3315313" y="1405547"/>
                <a:ext cx="665070" cy="54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5491101" y="1410981"/>
                <a:ext cx="747468" cy="57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tângulo 10"/>
            <p:cNvSpPr/>
            <p:nvPr/>
          </p:nvSpPr>
          <p:spPr>
            <a:xfrm>
              <a:off x="2297785" y="3982014"/>
              <a:ext cx="1440004" cy="542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3737791" y="3372308"/>
              <a:ext cx="4463872" cy="1149721"/>
              <a:chOff x="1847848" y="1389622"/>
              <a:chExt cx="4463872" cy="1149721"/>
            </a:xfrm>
          </p:grpSpPr>
          <p:sp>
            <p:nvSpPr>
              <p:cNvPr id="34" name="Retângulo 33"/>
              <p:cNvSpPr/>
              <p:nvPr/>
            </p:nvSpPr>
            <p:spPr>
              <a:xfrm>
                <a:off x="1847848" y="1834533"/>
                <a:ext cx="3600001" cy="540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5447851" y="1831950"/>
                <a:ext cx="719999" cy="4375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1847849" y="1999342"/>
                <a:ext cx="360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Treino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5447849" y="1999343"/>
                <a:ext cx="720000" cy="54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teste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aixaDeTexto 37"/>
              <p:cNvSpPr txBox="1"/>
              <p:nvPr/>
            </p:nvSpPr>
            <p:spPr>
              <a:xfrm>
                <a:off x="3315312" y="1389622"/>
                <a:ext cx="665070" cy="54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CaixaDeTexto 38"/>
              <p:cNvSpPr txBox="1"/>
              <p:nvPr/>
            </p:nvSpPr>
            <p:spPr>
              <a:xfrm>
                <a:off x="5491099" y="1395056"/>
                <a:ext cx="820621" cy="57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tângulo 12"/>
            <p:cNvSpPr/>
            <p:nvPr/>
          </p:nvSpPr>
          <p:spPr>
            <a:xfrm>
              <a:off x="2297787" y="5054759"/>
              <a:ext cx="215999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Agrupar 13"/>
            <p:cNvGrpSpPr/>
            <p:nvPr/>
          </p:nvGrpSpPr>
          <p:grpSpPr>
            <a:xfrm>
              <a:off x="4457778" y="4445124"/>
              <a:ext cx="4390732" cy="1149721"/>
              <a:chOff x="1847848" y="1389622"/>
              <a:chExt cx="4390732" cy="1149721"/>
            </a:xfrm>
          </p:grpSpPr>
          <p:sp>
            <p:nvSpPr>
              <p:cNvPr id="28" name="Retângulo 27"/>
              <p:cNvSpPr/>
              <p:nvPr/>
            </p:nvSpPr>
            <p:spPr>
              <a:xfrm>
                <a:off x="1847848" y="1834533"/>
                <a:ext cx="3600001" cy="540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47851" y="1832625"/>
                <a:ext cx="719999" cy="43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1847849" y="1999342"/>
                <a:ext cx="360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Treino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447849" y="1999343"/>
                <a:ext cx="720000" cy="54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teste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3315314" y="1389622"/>
                <a:ext cx="665070" cy="54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5491101" y="1395056"/>
                <a:ext cx="747479" cy="57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tângulo 14"/>
            <p:cNvSpPr/>
            <p:nvPr/>
          </p:nvSpPr>
          <p:spPr>
            <a:xfrm>
              <a:off x="2297785" y="6134564"/>
              <a:ext cx="287999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Agrupar 15"/>
            <p:cNvGrpSpPr/>
            <p:nvPr/>
          </p:nvGrpSpPr>
          <p:grpSpPr>
            <a:xfrm>
              <a:off x="5177783" y="5524844"/>
              <a:ext cx="4390713" cy="1149721"/>
              <a:chOff x="1847848" y="1389622"/>
              <a:chExt cx="4390713" cy="1149721"/>
            </a:xfrm>
          </p:grpSpPr>
          <p:sp>
            <p:nvSpPr>
              <p:cNvPr id="22" name="Retângulo 21"/>
              <p:cNvSpPr/>
              <p:nvPr/>
            </p:nvSpPr>
            <p:spPr>
              <a:xfrm>
                <a:off x="1847848" y="1834533"/>
                <a:ext cx="3600001" cy="540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447851" y="1834244"/>
                <a:ext cx="719999" cy="435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847849" y="1999342"/>
                <a:ext cx="360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Treino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5447849" y="1999343"/>
                <a:ext cx="720000" cy="54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teste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3315313" y="1389622"/>
                <a:ext cx="665070" cy="54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5491101" y="1395056"/>
                <a:ext cx="747460" cy="57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8777779" y="5054758"/>
              <a:ext cx="720005" cy="539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057777" y="3987698"/>
              <a:ext cx="1440012" cy="536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337791" y="2908762"/>
              <a:ext cx="2159999" cy="536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297785" y="232239"/>
              <a:ext cx="2309371" cy="547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Registros mais antigos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041325" y="244310"/>
              <a:ext cx="2456459" cy="57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Registros mais recentes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Agrupar 98"/>
          <p:cNvGrpSpPr>
            <a:grpSpLocks noChangeAspect="1"/>
          </p:cNvGrpSpPr>
          <p:nvPr/>
        </p:nvGrpSpPr>
        <p:grpSpPr>
          <a:xfrm>
            <a:off x="6226147" y="2643928"/>
            <a:ext cx="5574646" cy="3090188"/>
            <a:chOff x="5164808" y="1200541"/>
            <a:chExt cx="5899571" cy="3270303"/>
          </a:xfrm>
        </p:grpSpPr>
        <p:sp>
          <p:nvSpPr>
            <p:cNvPr id="100" name="Retângulo 99"/>
            <p:cNvSpPr/>
            <p:nvPr/>
          </p:nvSpPr>
          <p:spPr>
            <a:xfrm>
              <a:off x="8620806" y="2017065"/>
              <a:ext cx="2304003" cy="273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164816" y="1472500"/>
              <a:ext cx="5759994" cy="273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Base de dados com característica cronológica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" name="Agrupar 101"/>
            <p:cNvGrpSpPr/>
            <p:nvPr/>
          </p:nvGrpSpPr>
          <p:grpSpPr>
            <a:xfrm>
              <a:off x="5164815" y="1708318"/>
              <a:ext cx="3512568" cy="582191"/>
              <a:chOff x="1847848" y="1389622"/>
              <a:chExt cx="4390714" cy="1149721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1847848" y="1849581"/>
                <a:ext cx="3600001" cy="540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447851" y="1846998"/>
                <a:ext cx="719999" cy="512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tângulo 141"/>
              <p:cNvSpPr/>
              <p:nvPr/>
            </p:nvSpPr>
            <p:spPr>
              <a:xfrm>
                <a:off x="1847849" y="1999342"/>
                <a:ext cx="360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Treino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Retângulo 142"/>
              <p:cNvSpPr/>
              <p:nvPr/>
            </p:nvSpPr>
            <p:spPr>
              <a:xfrm>
                <a:off x="5447849" y="1999343"/>
                <a:ext cx="720000" cy="54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teste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CaixaDeTexto 143"/>
              <p:cNvSpPr txBox="1"/>
              <p:nvPr/>
            </p:nvSpPr>
            <p:spPr>
              <a:xfrm>
                <a:off x="3315313" y="1389622"/>
                <a:ext cx="665071" cy="57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CaixaDeTexto 144"/>
              <p:cNvSpPr txBox="1"/>
              <p:nvPr/>
            </p:nvSpPr>
            <p:spPr>
              <a:xfrm>
                <a:off x="5491102" y="1395056"/>
                <a:ext cx="747460" cy="57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Retângulo 102"/>
            <p:cNvSpPr/>
            <p:nvPr/>
          </p:nvSpPr>
          <p:spPr>
            <a:xfrm>
              <a:off x="5164815" y="2562836"/>
              <a:ext cx="575999" cy="273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4" name="Agrupar 103"/>
            <p:cNvGrpSpPr/>
            <p:nvPr/>
          </p:nvGrpSpPr>
          <p:grpSpPr>
            <a:xfrm>
              <a:off x="5164810" y="2256355"/>
              <a:ext cx="4181907" cy="579439"/>
              <a:chOff x="1127842" y="1395056"/>
              <a:chExt cx="5227390" cy="1144287"/>
            </a:xfrm>
          </p:grpSpPr>
          <p:sp>
            <p:nvSpPr>
              <p:cNvPr id="134" name="Retângulo 133"/>
              <p:cNvSpPr/>
              <p:nvPr/>
            </p:nvSpPr>
            <p:spPr>
              <a:xfrm>
                <a:off x="1127842" y="1842057"/>
                <a:ext cx="4320007" cy="540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etângulo 134"/>
              <p:cNvSpPr/>
              <p:nvPr/>
            </p:nvSpPr>
            <p:spPr>
              <a:xfrm>
                <a:off x="5447850" y="1854129"/>
                <a:ext cx="720000" cy="4717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tângulo 135"/>
              <p:cNvSpPr/>
              <p:nvPr/>
            </p:nvSpPr>
            <p:spPr>
              <a:xfrm>
                <a:off x="1127843" y="1999341"/>
                <a:ext cx="4320007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Treino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tângulo 136"/>
              <p:cNvSpPr/>
              <p:nvPr/>
            </p:nvSpPr>
            <p:spPr>
              <a:xfrm>
                <a:off x="5447849" y="1999343"/>
                <a:ext cx="720000" cy="54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teste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CaixaDeTexto 137"/>
              <p:cNvSpPr txBox="1"/>
              <p:nvPr/>
            </p:nvSpPr>
            <p:spPr>
              <a:xfrm>
                <a:off x="3315312" y="1405547"/>
                <a:ext cx="665072" cy="57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CaixaDeTexto 138"/>
              <p:cNvSpPr txBox="1"/>
              <p:nvPr/>
            </p:nvSpPr>
            <p:spPr>
              <a:xfrm>
                <a:off x="5491102" y="1395056"/>
                <a:ext cx="864130" cy="57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" name="Agrupar 105"/>
            <p:cNvGrpSpPr/>
            <p:nvPr/>
          </p:nvGrpSpPr>
          <p:grpSpPr>
            <a:xfrm>
              <a:off x="5164808" y="2798661"/>
              <a:ext cx="4778656" cy="582191"/>
              <a:chOff x="407839" y="1389622"/>
              <a:chExt cx="5973326" cy="1149721"/>
            </a:xfrm>
          </p:grpSpPr>
          <p:sp>
            <p:nvSpPr>
              <p:cNvPr id="128" name="Retângulo 127"/>
              <p:cNvSpPr/>
              <p:nvPr/>
            </p:nvSpPr>
            <p:spPr>
              <a:xfrm>
                <a:off x="407839" y="1834533"/>
                <a:ext cx="5040010" cy="540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Retângulo 128"/>
              <p:cNvSpPr/>
              <p:nvPr/>
            </p:nvSpPr>
            <p:spPr>
              <a:xfrm>
                <a:off x="5447851" y="1831950"/>
                <a:ext cx="719999" cy="4375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Retângulo 129"/>
              <p:cNvSpPr/>
              <p:nvPr/>
            </p:nvSpPr>
            <p:spPr>
              <a:xfrm>
                <a:off x="407840" y="1999341"/>
                <a:ext cx="504001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Treino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tângulo 130"/>
              <p:cNvSpPr/>
              <p:nvPr/>
            </p:nvSpPr>
            <p:spPr>
              <a:xfrm>
                <a:off x="5447849" y="1999343"/>
                <a:ext cx="720000" cy="54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teste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CaixaDeTexto 131"/>
              <p:cNvSpPr txBox="1"/>
              <p:nvPr/>
            </p:nvSpPr>
            <p:spPr>
              <a:xfrm>
                <a:off x="3315312" y="1389622"/>
                <a:ext cx="665071" cy="57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CaixaDeTexto 132"/>
              <p:cNvSpPr txBox="1"/>
              <p:nvPr/>
            </p:nvSpPr>
            <p:spPr>
              <a:xfrm>
                <a:off x="5491102" y="1395056"/>
                <a:ext cx="890063" cy="57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" name="Retângulo 106"/>
            <p:cNvSpPr/>
            <p:nvPr/>
          </p:nvSpPr>
          <p:spPr>
            <a:xfrm>
              <a:off x="5164812" y="3650614"/>
              <a:ext cx="1727990" cy="273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Agrupar 107"/>
            <p:cNvGrpSpPr/>
            <p:nvPr/>
          </p:nvGrpSpPr>
          <p:grpSpPr>
            <a:xfrm>
              <a:off x="5164808" y="3328532"/>
              <a:ext cx="5471039" cy="595567"/>
              <a:chOff x="-312146" y="1363206"/>
              <a:chExt cx="6838805" cy="1176137"/>
            </a:xfrm>
          </p:grpSpPr>
          <p:sp>
            <p:nvSpPr>
              <p:cNvPr id="122" name="Retângulo 121"/>
              <p:cNvSpPr/>
              <p:nvPr/>
            </p:nvSpPr>
            <p:spPr>
              <a:xfrm>
                <a:off x="-312146" y="1834533"/>
                <a:ext cx="5759996" cy="540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5447851" y="1832625"/>
                <a:ext cx="719999" cy="43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tângulo 123"/>
              <p:cNvSpPr/>
              <p:nvPr/>
            </p:nvSpPr>
            <p:spPr>
              <a:xfrm>
                <a:off x="-312145" y="1999341"/>
                <a:ext cx="5759996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Treino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5447849" y="1999343"/>
                <a:ext cx="720000" cy="54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teste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CaixaDeTexto 125"/>
              <p:cNvSpPr txBox="1"/>
              <p:nvPr/>
            </p:nvSpPr>
            <p:spPr>
              <a:xfrm>
                <a:off x="3315312" y="1389622"/>
                <a:ext cx="665071" cy="57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CaixaDeTexto 126"/>
              <p:cNvSpPr txBox="1"/>
              <p:nvPr/>
            </p:nvSpPr>
            <p:spPr>
              <a:xfrm>
                <a:off x="5491100" y="1363206"/>
                <a:ext cx="1035559" cy="57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9" name="Retângulo 108"/>
            <p:cNvSpPr/>
            <p:nvPr/>
          </p:nvSpPr>
          <p:spPr>
            <a:xfrm>
              <a:off x="5164810" y="4197401"/>
              <a:ext cx="2303995" cy="273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0" name="Agrupar 109"/>
            <p:cNvGrpSpPr/>
            <p:nvPr/>
          </p:nvGrpSpPr>
          <p:grpSpPr>
            <a:xfrm>
              <a:off x="5164808" y="3883341"/>
              <a:ext cx="5899571" cy="587503"/>
              <a:chOff x="-1032152" y="1379131"/>
              <a:chExt cx="7374471" cy="1160212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-1032152" y="1834533"/>
                <a:ext cx="6480002" cy="540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447851" y="1834244"/>
                <a:ext cx="719999" cy="435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tângulo 117"/>
              <p:cNvSpPr/>
              <p:nvPr/>
            </p:nvSpPr>
            <p:spPr>
              <a:xfrm>
                <a:off x="-1032151" y="1999341"/>
                <a:ext cx="6480002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Treino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5447849" y="1999343"/>
                <a:ext cx="720000" cy="54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teste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CaixaDeTexto 119"/>
              <p:cNvSpPr txBox="1"/>
              <p:nvPr/>
            </p:nvSpPr>
            <p:spPr>
              <a:xfrm>
                <a:off x="3315312" y="1389622"/>
                <a:ext cx="665071" cy="57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CaixaDeTexto 120"/>
              <p:cNvSpPr txBox="1"/>
              <p:nvPr/>
            </p:nvSpPr>
            <p:spPr>
              <a:xfrm>
                <a:off x="5491100" y="1379131"/>
                <a:ext cx="851219" cy="57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10%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1" name="Retângulo 110"/>
            <p:cNvSpPr/>
            <p:nvPr/>
          </p:nvSpPr>
          <p:spPr>
            <a:xfrm>
              <a:off x="10348799" y="3650613"/>
              <a:ext cx="576003" cy="273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9772798" y="3110280"/>
              <a:ext cx="1152008" cy="27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9196810" y="2563932"/>
              <a:ext cx="1727997" cy="271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64810" y="1200541"/>
              <a:ext cx="1847495" cy="293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Registros mais antigos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8959638" y="1214718"/>
              <a:ext cx="1965164" cy="293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Registros mais recentes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6" name="CaixaDeTexto 145"/>
          <p:cNvSpPr txBox="1"/>
          <p:nvPr/>
        </p:nvSpPr>
        <p:spPr>
          <a:xfrm>
            <a:off x="476853" y="2257376"/>
            <a:ext cx="54962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/>
              <a:t>Figura 4 </a:t>
            </a:r>
            <a:r>
              <a:rPr lang="pt-BR" sz="1500" b="1" dirty="0"/>
              <a:t>– </a:t>
            </a:r>
            <a:r>
              <a:rPr lang="pt-BR" sz="1500" b="1" dirty="0" smtClean="0"/>
              <a:t>Deslocamento não acumulativo de janela de treino</a:t>
            </a:r>
            <a:endParaRPr lang="pt-BR" sz="15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777765" y="5766452"/>
            <a:ext cx="4840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Fonte: Adaptado de Lima (2017).</a:t>
            </a:r>
            <a:endParaRPr lang="pt-BR" sz="1500" b="0" dirty="0">
              <a:effectLst/>
            </a:endParaRPr>
          </a:p>
        </p:txBody>
      </p:sp>
      <p:sp>
        <p:nvSpPr>
          <p:cNvPr id="148" name="CaixaDeTexto 147"/>
          <p:cNvSpPr txBox="1"/>
          <p:nvPr/>
        </p:nvSpPr>
        <p:spPr>
          <a:xfrm>
            <a:off x="6226147" y="2252937"/>
            <a:ext cx="54427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/>
              <a:t>Figura 5 </a:t>
            </a:r>
            <a:r>
              <a:rPr lang="pt-BR" sz="1500" b="1" dirty="0"/>
              <a:t>– </a:t>
            </a:r>
            <a:r>
              <a:rPr lang="pt-BR" sz="1500" b="1" dirty="0" smtClean="0"/>
              <a:t>Deslocamento acumulativo de janela de treino</a:t>
            </a:r>
            <a:endParaRPr lang="pt-BR" sz="1500" b="1" dirty="0"/>
          </a:p>
        </p:txBody>
      </p:sp>
      <p:sp>
        <p:nvSpPr>
          <p:cNvPr id="149" name="CaixaDeTexto 148"/>
          <p:cNvSpPr txBox="1"/>
          <p:nvPr/>
        </p:nvSpPr>
        <p:spPr>
          <a:xfrm>
            <a:off x="6595504" y="5774955"/>
            <a:ext cx="4840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Fonte: Adaptado de Lima (2017).</a:t>
            </a:r>
            <a:endParaRPr lang="pt-BR" sz="1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71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/>
              </a:rPr>
              <a:t>Estudo de caso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4"/>
            <a:ext cx="10871200" cy="4317653"/>
          </a:xfrm>
        </p:spPr>
        <p:txBody>
          <a:bodyPr/>
          <a:lstStyle/>
          <a:p>
            <a:r>
              <a:rPr lang="pt-BR" dirty="0" smtClean="0"/>
              <a:t>Para a realização do estudo de caso utilizou-se as fases do processo de KDD;</a:t>
            </a:r>
          </a:p>
          <a:p>
            <a:r>
              <a:rPr lang="pt-BR" dirty="0" smtClean="0"/>
              <a:t>Seleção, pré-processamento e transformação dos dados;</a:t>
            </a:r>
          </a:p>
          <a:p>
            <a:pPr lvl="1"/>
            <a:r>
              <a:rPr lang="pt-BR" dirty="0" smtClean="0"/>
              <a:t>Base original possui 30 projetos e 83 atributos;</a:t>
            </a:r>
          </a:p>
          <a:p>
            <a:pPr lvl="1"/>
            <a:r>
              <a:rPr lang="pt-BR" dirty="0" smtClean="0"/>
              <a:t>Características: 5 linguagens de programação, 48883 pull requests;</a:t>
            </a:r>
          </a:p>
          <a:p>
            <a:pPr lvl="1"/>
            <a:r>
              <a:rPr lang="pt-BR" dirty="0" smtClean="0"/>
              <a:t>Conjunto A: 20 projetos e 52 atributos;</a:t>
            </a:r>
          </a:p>
          <a:p>
            <a:pPr lvl="1"/>
            <a:r>
              <a:rPr lang="pt-BR" dirty="0" smtClean="0"/>
              <a:t>Conjunto B: 20 projetos e 16 atributos;</a:t>
            </a:r>
          </a:p>
          <a:p>
            <a:pPr lvl="1"/>
            <a:r>
              <a:rPr lang="pt-BR" dirty="0" smtClean="0"/>
              <a:t>Conjunto C: 5 projetos e 52 atributos.</a:t>
            </a:r>
          </a:p>
          <a:p>
            <a:r>
              <a:rPr lang="pt-BR" dirty="0" smtClean="0"/>
              <a:t>Transformação de dados já existentes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0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Mineração de dados e Intepretação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alibragem do método training-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/>
              <a:t>sliding</a:t>
            </a:r>
            <a:r>
              <a:rPr lang="pt-BR" dirty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Calibragem dos algoritmos;</a:t>
            </a:r>
          </a:p>
          <a:p>
            <a:r>
              <a:rPr lang="pt-BR" dirty="0" smtClean="0"/>
              <a:t>Seleção de atributos;</a:t>
            </a:r>
          </a:p>
          <a:p>
            <a:r>
              <a:rPr lang="pt-BR" dirty="0" smtClean="0"/>
              <a:t>Comparação entre abordagens.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Calibragem do Método de Avaliação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18</a:t>
            </a:fld>
            <a:endParaRPr lang="pt-BR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36490"/>
              </p:ext>
            </p:extLst>
          </p:nvPr>
        </p:nvGraphicFramePr>
        <p:xfrm>
          <a:off x="1747155" y="1922146"/>
          <a:ext cx="8712198" cy="396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120900" y="1598981"/>
            <a:ext cx="7950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/>
              <a:t>Figura 6 – Calibragem da janela de teste do </a:t>
            </a:r>
            <a:r>
              <a:rPr lang="pt-BR" sz="1500" b="1" dirty="0"/>
              <a:t>método training-</a:t>
            </a:r>
            <a:r>
              <a:rPr lang="pt-BR" sz="1500" b="1" dirty="0" err="1"/>
              <a:t>test</a:t>
            </a:r>
            <a:r>
              <a:rPr lang="pt-BR" sz="1500" b="1" dirty="0"/>
              <a:t> </a:t>
            </a:r>
            <a:r>
              <a:rPr lang="pt-BR" sz="1500" b="1" dirty="0" err="1"/>
              <a:t>sliding</a:t>
            </a:r>
            <a:r>
              <a:rPr lang="pt-BR" sz="1500" b="1" dirty="0"/>
              <a:t> </a:t>
            </a:r>
            <a:r>
              <a:rPr lang="pt-BR" sz="1500" b="1" dirty="0" err="1"/>
              <a:t>validation</a:t>
            </a:r>
            <a:endParaRPr lang="pt-BR" sz="15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682781" y="5897979"/>
            <a:ext cx="4840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/>
              <a:t>Fonte: Elaboração própria.</a:t>
            </a:r>
            <a:endParaRPr lang="pt-BR" sz="1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82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659854"/>
            <a:ext cx="10871200" cy="4317653"/>
          </a:xfrm>
        </p:spPr>
        <p:txBody>
          <a:bodyPr/>
          <a:lstStyle/>
          <a:p>
            <a:r>
              <a:rPr lang="pt-BR" dirty="0" smtClean="0"/>
              <a:t>Calibragem dos algoritmos: IBk, </a:t>
            </a:r>
            <a:r>
              <a:rPr lang="pt-BR" dirty="0"/>
              <a:t>J48,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smtClean="0"/>
              <a:t>Forest</a:t>
            </a:r>
            <a:r>
              <a:rPr lang="pt-BR" dirty="0"/>
              <a:t>, </a:t>
            </a:r>
            <a:r>
              <a:rPr lang="pt-BR" dirty="0" smtClean="0"/>
              <a:t>SMO e PART;</a:t>
            </a:r>
            <a:endParaRPr lang="pt-BR" dirty="0"/>
          </a:p>
          <a:p>
            <a:pPr lvl="1"/>
            <a:r>
              <a:rPr lang="pt-BR" dirty="0" smtClean="0"/>
              <a:t>Variação do principal valor de parâmetro.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19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Calibragem dos Algoritmos</a:t>
            </a:r>
            <a:endParaRPr lang="pt-BR" dirty="0">
              <a:effectLst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41717"/>
              </p:ext>
            </p:extLst>
          </p:nvPr>
        </p:nvGraphicFramePr>
        <p:xfrm>
          <a:off x="1184980" y="3322250"/>
          <a:ext cx="983940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549">
                  <a:extLst>
                    <a:ext uri="{9D8B030D-6E8A-4147-A177-3AD203B41FA5}">
                      <a16:colId xmlns:a16="http://schemas.microsoft.com/office/drawing/2014/main" val="2442004068"/>
                    </a:ext>
                  </a:extLst>
                </a:gridCol>
                <a:gridCol w="1129077">
                  <a:extLst>
                    <a:ext uri="{9D8B030D-6E8A-4147-A177-3AD203B41FA5}">
                      <a16:colId xmlns:a16="http://schemas.microsoft.com/office/drawing/2014/main" val="1083605959"/>
                    </a:ext>
                  </a:extLst>
                </a:gridCol>
                <a:gridCol w="1301687">
                  <a:extLst>
                    <a:ext uri="{9D8B030D-6E8A-4147-A177-3AD203B41FA5}">
                      <a16:colId xmlns:a16="http://schemas.microsoft.com/office/drawing/2014/main" val="3097374190"/>
                    </a:ext>
                  </a:extLst>
                </a:gridCol>
                <a:gridCol w="2007135">
                  <a:extLst>
                    <a:ext uri="{9D8B030D-6E8A-4147-A177-3AD203B41FA5}">
                      <a16:colId xmlns:a16="http://schemas.microsoft.com/office/drawing/2014/main" val="3537893973"/>
                    </a:ext>
                  </a:extLst>
                </a:gridCol>
                <a:gridCol w="1437573">
                  <a:extLst>
                    <a:ext uri="{9D8B030D-6E8A-4147-A177-3AD203B41FA5}">
                      <a16:colId xmlns:a16="http://schemas.microsoft.com/office/drawing/2014/main" val="3413970459"/>
                    </a:ext>
                  </a:extLst>
                </a:gridCol>
                <a:gridCol w="1667387">
                  <a:extLst>
                    <a:ext uri="{9D8B030D-6E8A-4147-A177-3AD203B41FA5}">
                      <a16:colId xmlns:a16="http://schemas.microsoft.com/office/drawing/2014/main" val="2032402112"/>
                    </a:ext>
                  </a:extLst>
                </a:gridCol>
              </a:tblGrid>
              <a:tr h="57277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Métricas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IBk</a:t>
                      </a:r>
                    </a:p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(k=33)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J48 (NMO</a:t>
                      </a:r>
                      <a:r>
                        <a:rPr lang="pt-BR" sz="2000" baseline="0" dirty="0" smtClean="0">
                          <a:latin typeface="+mn-lt"/>
                        </a:rPr>
                        <a:t>=50</a:t>
                      </a:r>
                      <a:r>
                        <a:rPr lang="pt-BR" sz="2000" dirty="0" smtClean="0">
                          <a:latin typeface="+mn-lt"/>
                        </a:rPr>
                        <a:t>)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>
                          <a:latin typeface="+mn-lt"/>
                        </a:rPr>
                        <a:t>Random</a:t>
                      </a:r>
                      <a:r>
                        <a:rPr lang="pt-BR" sz="2000" dirty="0" smtClean="0">
                          <a:latin typeface="+mn-lt"/>
                        </a:rPr>
                        <a:t> Forest</a:t>
                      </a:r>
                      <a:endParaRPr lang="pt-BR" sz="2000" baseline="0" dirty="0" smtClean="0">
                        <a:latin typeface="+mn-lt"/>
                      </a:endParaRPr>
                    </a:p>
                    <a:p>
                      <a:pPr algn="ctr"/>
                      <a:r>
                        <a:rPr lang="pt-BR" sz="2000" baseline="0" dirty="0" smtClean="0">
                          <a:latin typeface="+mn-lt"/>
                        </a:rPr>
                        <a:t>(NI=400)</a:t>
                      </a:r>
                      <a:endParaRPr lang="pt-BR" sz="20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SMO</a:t>
                      </a:r>
                      <a:endParaRPr lang="pt-BR" sz="2000" baseline="0" dirty="0" smtClean="0">
                        <a:latin typeface="+mn-lt"/>
                      </a:endParaRPr>
                    </a:p>
                    <a:p>
                      <a:pPr algn="ctr"/>
                      <a:r>
                        <a:rPr lang="pt-BR" sz="2000" baseline="0" dirty="0" smtClean="0">
                          <a:latin typeface="+mn-lt"/>
                        </a:rPr>
                        <a:t>(</a:t>
                      </a:r>
                      <a:r>
                        <a:rPr lang="pt-BR" sz="2000" baseline="0" dirty="0" err="1" smtClean="0">
                          <a:latin typeface="+mn-lt"/>
                        </a:rPr>
                        <a:t>RBFKernel</a:t>
                      </a:r>
                      <a:r>
                        <a:rPr lang="pt-BR" sz="2000" baseline="0" dirty="0" smtClean="0">
                          <a:latin typeface="+mn-lt"/>
                        </a:rPr>
                        <a:t>)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PART</a:t>
                      </a:r>
                    </a:p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(NMO=20)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3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n-lt"/>
                        </a:rPr>
                        <a:t>Média de acurácia</a:t>
                      </a:r>
                      <a:endParaRPr lang="pt-BR" sz="2000" dirty="0">
                        <a:latin typeface="+mn-lt"/>
                      </a:endParaRPr>
                    </a:p>
                  </a:txBody>
                  <a:tcPr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89,79%</a:t>
                      </a: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85,50%</a:t>
                      </a: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86,46%</a:t>
                      </a: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87,02%</a:t>
                      </a: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85,00%</a:t>
                      </a: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n-lt"/>
                        </a:rPr>
                        <a:t>Média do ranking</a:t>
                      </a:r>
                      <a:endParaRPr lang="pt-BR" sz="2000" dirty="0">
                        <a:latin typeface="+mn-lt"/>
                      </a:endParaRPr>
                    </a:p>
                  </a:txBody>
                  <a:tcPr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3,9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3,1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4,3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053646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129584" y="2973387"/>
            <a:ext cx="7950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/>
              <a:t>Tabela </a:t>
            </a:r>
            <a:r>
              <a:rPr lang="pt-BR" sz="1500" b="1" dirty="0"/>
              <a:t>1</a:t>
            </a:r>
            <a:r>
              <a:rPr lang="pt-BR" sz="1500" b="1" dirty="0" smtClean="0"/>
              <a:t> – Resultados dos melhores valores de parâmetro de cada algoritmo</a:t>
            </a:r>
            <a:endParaRPr lang="pt-BR" sz="15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82781" y="4878655"/>
            <a:ext cx="4840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/>
              <a:t>Fonte: Elaboração própria.</a:t>
            </a:r>
            <a:endParaRPr lang="pt-BR" sz="1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0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Problema da pesquisa</a:t>
            </a:r>
          </a:p>
          <a:p>
            <a:r>
              <a:rPr lang="pt-BR" dirty="0" smtClean="0"/>
              <a:t>Justificativa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Estudo de caso</a:t>
            </a:r>
          </a:p>
          <a:p>
            <a:r>
              <a:rPr lang="pt-BR" dirty="0" smtClean="0"/>
              <a:t>Considerações finais e recomendações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Calibragem dos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Verificação do melhor algoritmo para o contexto da pesquisa;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20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1375"/>
              </p:ext>
            </p:extLst>
          </p:nvPr>
        </p:nvGraphicFramePr>
        <p:xfrm>
          <a:off x="1184980" y="3097400"/>
          <a:ext cx="983940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549">
                  <a:extLst>
                    <a:ext uri="{9D8B030D-6E8A-4147-A177-3AD203B41FA5}">
                      <a16:colId xmlns:a16="http://schemas.microsoft.com/office/drawing/2014/main" val="2442004068"/>
                    </a:ext>
                  </a:extLst>
                </a:gridCol>
                <a:gridCol w="1129077">
                  <a:extLst>
                    <a:ext uri="{9D8B030D-6E8A-4147-A177-3AD203B41FA5}">
                      <a16:colId xmlns:a16="http://schemas.microsoft.com/office/drawing/2014/main" val="1083605959"/>
                    </a:ext>
                  </a:extLst>
                </a:gridCol>
                <a:gridCol w="1301687">
                  <a:extLst>
                    <a:ext uri="{9D8B030D-6E8A-4147-A177-3AD203B41FA5}">
                      <a16:colId xmlns:a16="http://schemas.microsoft.com/office/drawing/2014/main" val="3097374190"/>
                    </a:ext>
                  </a:extLst>
                </a:gridCol>
                <a:gridCol w="2007135">
                  <a:extLst>
                    <a:ext uri="{9D8B030D-6E8A-4147-A177-3AD203B41FA5}">
                      <a16:colId xmlns:a16="http://schemas.microsoft.com/office/drawing/2014/main" val="3537893973"/>
                    </a:ext>
                  </a:extLst>
                </a:gridCol>
                <a:gridCol w="1437573">
                  <a:extLst>
                    <a:ext uri="{9D8B030D-6E8A-4147-A177-3AD203B41FA5}">
                      <a16:colId xmlns:a16="http://schemas.microsoft.com/office/drawing/2014/main" val="3413970459"/>
                    </a:ext>
                  </a:extLst>
                </a:gridCol>
                <a:gridCol w="1667387">
                  <a:extLst>
                    <a:ext uri="{9D8B030D-6E8A-4147-A177-3AD203B41FA5}">
                      <a16:colId xmlns:a16="http://schemas.microsoft.com/office/drawing/2014/main" val="2032402112"/>
                    </a:ext>
                  </a:extLst>
                </a:gridCol>
              </a:tblGrid>
              <a:tr h="57277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Métricas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IBk</a:t>
                      </a:r>
                    </a:p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(k=33)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J48 (NMO</a:t>
                      </a:r>
                      <a:r>
                        <a:rPr lang="pt-BR" sz="2000" baseline="0" dirty="0" smtClean="0">
                          <a:latin typeface="+mn-lt"/>
                        </a:rPr>
                        <a:t>=50</a:t>
                      </a:r>
                      <a:r>
                        <a:rPr lang="pt-BR" sz="2000" dirty="0" smtClean="0">
                          <a:latin typeface="+mn-lt"/>
                        </a:rPr>
                        <a:t>)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>
                          <a:latin typeface="+mn-lt"/>
                        </a:rPr>
                        <a:t>Random</a:t>
                      </a:r>
                      <a:r>
                        <a:rPr lang="pt-BR" sz="2000" dirty="0" smtClean="0">
                          <a:latin typeface="+mn-lt"/>
                        </a:rPr>
                        <a:t> Forest</a:t>
                      </a:r>
                      <a:endParaRPr lang="pt-BR" sz="2000" baseline="0" dirty="0" smtClean="0">
                        <a:latin typeface="+mn-lt"/>
                      </a:endParaRPr>
                    </a:p>
                    <a:p>
                      <a:pPr algn="ctr"/>
                      <a:r>
                        <a:rPr lang="pt-BR" sz="2000" baseline="0" dirty="0" smtClean="0">
                          <a:latin typeface="+mn-lt"/>
                        </a:rPr>
                        <a:t>(NI=400)</a:t>
                      </a:r>
                      <a:endParaRPr lang="pt-BR" sz="20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SMO</a:t>
                      </a:r>
                      <a:endParaRPr lang="pt-BR" sz="2000" baseline="0" dirty="0" smtClean="0">
                        <a:latin typeface="+mn-lt"/>
                      </a:endParaRPr>
                    </a:p>
                    <a:p>
                      <a:pPr algn="ctr"/>
                      <a:r>
                        <a:rPr lang="pt-BR" sz="2000" baseline="0" dirty="0" smtClean="0">
                          <a:latin typeface="+mn-lt"/>
                        </a:rPr>
                        <a:t>(</a:t>
                      </a:r>
                      <a:r>
                        <a:rPr lang="pt-BR" sz="2000" baseline="0" dirty="0" err="1" smtClean="0">
                          <a:latin typeface="+mn-lt"/>
                        </a:rPr>
                        <a:t>RBFKernel</a:t>
                      </a:r>
                      <a:r>
                        <a:rPr lang="pt-BR" sz="2000" baseline="0" dirty="0" smtClean="0">
                          <a:latin typeface="+mn-lt"/>
                        </a:rPr>
                        <a:t>)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PART</a:t>
                      </a:r>
                    </a:p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(NMO=20)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3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n-lt"/>
                        </a:rPr>
                        <a:t>Média de acurácia</a:t>
                      </a:r>
                      <a:endParaRPr lang="pt-BR" sz="2000" dirty="0">
                        <a:latin typeface="+mn-lt"/>
                      </a:endParaRPr>
                    </a:p>
                  </a:txBody>
                  <a:tcPr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83,24%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82,99%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83,51%</a:t>
                      </a:r>
                    </a:p>
                  </a:txBody>
                  <a:tcPr marL="9525" marR="9525" marT="9525" marB="0" anchor="b">
                    <a:solidFill>
                      <a:srgbClr val="E4AE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82,90%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82,85%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n-lt"/>
                        </a:rPr>
                        <a:t>Média do ranking</a:t>
                      </a:r>
                      <a:endParaRPr lang="pt-BR" sz="2000" dirty="0">
                        <a:latin typeface="+mn-lt"/>
                      </a:endParaRPr>
                    </a:p>
                  </a:txBody>
                  <a:tcPr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2,75</a:t>
                      </a:r>
                    </a:p>
                  </a:txBody>
                  <a:tcPr marL="9525" marR="9525" marT="9525" marB="0" anchor="b">
                    <a:solidFill>
                      <a:srgbClr val="E4AE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3,025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2,825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2,975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3,425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05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n-lt"/>
                        </a:rPr>
                        <a:t>Número de vitórias</a:t>
                      </a:r>
                      <a:endParaRPr lang="pt-BR" sz="2000" dirty="0">
                        <a:latin typeface="+mn-lt"/>
                      </a:endParaRPr>
                    </a:p>
                  </a:txBody>
                  <a:tcPr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E4AE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69904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184980" y="2748537"/>
            <a:ext cx="9839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/>
              <a:t>Tabela </a:t>
            </a:r>
            <a:r>
              <a:rPr lang="pt-BR" sz="1500" b="1" dirty="0"/>
              <a:t>2</a:t>
            </a:r>
            <a:r>
              <a:rPr lang="pt-BR" sz="1500" b="1" dirty="0" smtClean="0"/>
              <a:t> – Resultados da aplicação da melhor configuração dos algoritmos sore o conjunto A </a:t>
            </a:r>
            <a:endParaRPr lang="pt-BR" sz="15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84980" y="5028555"/>
            <a:ext cx="98394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/>
              <a:t>Fonte: Elaboração própria.</a:t>
            </a:r>
            <a:endParaRPr lang="pt-BR" sz="1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40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de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620504"/>
            <a:ext cx="10871200" cy="4317653"/>
          </a:xfrm>
        </p:spPr>
        <p:txBody>
          <a:bodyPr/>
          <a:lstStyle/>
          <a:p>
            <a:r>
              <a:rPr lang="pt-BR" dirty="0" smtClean="0"/>
              <a:t>Seleção de atributos</a:t>
            </a:r>
          </a:p>
          <a:p>
            <a:pPr lvl="1"/>
            <a:r>
              <a:rPr lang="pt-BR" dirty="0" smtClean="0"/>
              <a:t>Construção do conjunto D1</a:t>
            </a:r>
            <a:r>
              <a:rPr lang="pt-BR" dirty="0"/>
              <a:t> </a:t>
            </a:r>
            <a:r>
              <a:rPr lang="pt-BR" dirty="0" smtClean="0"/>
              <a:t>e D2</a:t>
            </a:r>
          </a:p>
          <a:p>
            <a:pPr lvl="1"/>
            <a:r>
              <a:rPr lang="pt-BR" dirty="0" smtClean="0"/>
              <a:t>O conjunto D1 foi obtido a partir da aplicação da estratégia de seleção </a:t>
            </a:r>
            <a:r>
              <a:rPr lang="pt-BR" dirty="0" err="1" smtClean="0"/>
              <a:t>CfsSubsetEval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 smtClean="0"/>
              <a:t>O conjunto D2 foi obtido a partir da seleção dos 15 mais relevantes atributos para o algoritmo </a:t>
            </a:r>
            <a:r>
              <a:rPr lang="pt-BR" dirty="0" err="1"/>
              <a:t>R</a:t>
            </a:r>
            <a:r>
              <a:rPr lang="pt-BR" dirty="0" err="1" smtClean="0"/>
              <a:t>andom</a:t>
            </a:r>
            <a:r>
              <a:rPr lang="pt-BR" dirty="0" smtClean="0"/>
              <a:t> Forest;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21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95468"/>
              </p:ext>
            </p:extLst>
          </p:nvPr>
        </p:nvGraphicFramePr>
        <p:xfrm>
          <a:off x="3293269" y="4244455"/>
          <a:ext cx="5605462" cy="1685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662">
                  <a:extLst>
                    <a:ext uri="{9D8B030D-6E8A-4147-A177-3AD203B41FA5}">
                      <a16:colId xmlns:a16="http://schemas.microsoft.com/office/drawing/2014/main" val="273485989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175145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4523969"/>
                    </a:ext>
                  </a:extLst>
                </a:gridCol>
              </a:tblGrid>
              <a:tr h="5727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Projeto</a:t>
                      </a:r>
                    </a:p>
                  </a:txBody>
                  <a:tcPr marL="9525" marR="9525" marT="9525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Conjunto D1</a:t>
                      </a:r>
                      <a:endParaRPr lang="pt-BR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Conjunto </a:t>
                      </a:r>
                      <a:r>
                        <a:rPr lang="pt-BR" sz="2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51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acurácia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81,49%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81,73%</a:t>
                      </a:r>
                    </a:p>
                  </a:txBody>
                  <a:tcPr marL="9525" marR="9525" marT="9525" marB="0" anchor="b">
                    <a:solidFill>
                      <a:srgbClr val="E4AE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7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do ranking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1,725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1,275</a:t>
                      </a:r>
                    </a:p>
                  </a:txBody>
                  <a:tcPr marL="9525" marR="9525" marT="9525" marB="0" anchor="b">
                    <a:solidFill>
                      <a:srgbClr val="E4AE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vitórias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E4AE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947603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293269" y="3958389"/>
            <a:ext cx="56054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/>
              <a:t>Tabela </a:t>
            </a:r>
            <a:r>
              <a:rPr lang="pt-BR" sz="1500" b="1" dirty="0"/>
              <a:t>3</a:t>
            </a:r>
            <a:r>
              <a:rPr lang="pt-BR" sz="1500" b="1" dirty="0" smtClean="0"/>
              <a:t> – Experimento comparativo entre os conjuntos D1 e D2</a:t>
            </a:r>
            <a:endParaRPr lang="pt-BR" sz="15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93269" y="5931324"/>
            <a:ext cx="56054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/>
              <a:t>Fonte: Elaboração própria.</a:t>
            </a:r>
            <a:endParaRPr lang="pt-BR" sz="1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79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</a:t>
            </a:r>
            <a:r>
              <a:rPr lang="pt-BR" dirty="0" smtClean="0"/>
              <a:t>Entre </a:t>
            </a:r>
            <a:r>
              <a:rPr lang="pt-BR" dirty="0"/>
              <a:t>Abordagens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Comparação de desempenho entre os conjuntos A, B e D2;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22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65056"/>
              </p:ext>
            </p:extLst>
          </p:nvPr>
        </p:nvGraphicFramePr>
        <p:xfrm>
          <a:off x="2602412" y="2952750"/>
          <a:ext cx="6993774" cy="1946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2617">
                  <a:extLst>
                    <a:ext uri="{9D8B030D-6E8A-4147-A177-3AD203B41FA5}">
                      <a16:colId xmlns:a16="http://schemas.microsoft.com/office/drawing/2014/main" val="2955978428"/>
                    </a:ext>
                  </a:extLst>
                </a:gridCol>
                <a:gridCol w="1381232">
                  <a:extLst>
                    <a:ext uri="{9D8B030D-6E8A-4147-A177-3AD203B41FA5}">
                      <a16:colId xmlns:a16="http://schemas.microsoft.com/office/drawing/2014/main" val="447979929"/>
                    </a:ext>
                  </a:extLst>
                </a:gridCol>
                <a:gridCol w="1525539">
                  <a:extLst>
                    <a:ext uri="{9D8B030D-6E8A-4147-A177-3AD203B41FA5}">
                      <a16:colId xmlns:a16="http://schemas.microsoft.com/office/drawing/2014/main" val="1342539039"/>
                    </a:ext>
                  </a:extLst>
                </a:gridCol>
                <a:gridCol w="1654386">
                  <a:extLst>
                    <a:ext uri="{9D8B030D-6E8A-4147-A177-3AD203B41FA5}">
                      <a16:colId xmlns:a16="http://schemas.microsoft.com/office/drawing/2014/main" val="188676553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Projeto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Conjunto </a:t>
                      </a:r>
                      <a:r>
                        <a:rPr lang="pt-BR" sz="2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Conjunto </a:t>
                      </a:r>
                      <a:r>
                        <a:rPr lang="pt-BR" sz="2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Conjunto</a:t>
                      </a:r>
                      <a:r>
                        <a:rPr lang="pt-BR" sz="2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411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 smtClean="0">
                          <a:effectLst/>
                        </a:rPr>
                        <a:t>Média de acurácia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83,51%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4AE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83,25%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81,73%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88051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Média do ranking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1,6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4AE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1,975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2,425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273038"/>
                  </a:ext>
                </a:extLst>
              </a:tr>
              <a:tr h="422393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Número de vitórias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4AE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9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17399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602412" y="2629585"/>
            <a:ext cx="6993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 smtClean="0"/>
              <a:t>Tabela </a:t>
            </a:r>
            <a:r>
              <a:rPr lang="pt-BR" sz="1500" b="1" dirty="0"/>
              <a:t>4</a:t>
            </a:r>
            <a:r>
              <a:rPr lang="pt-BR" sz="1500" b="1" dirty="0" smtClean="0"/>
              <a:t> – </a:t>
            </a:r>
            <a:r>
              <a:rPr lang="pt-BR" sz="1500" b="1" dirty="0"/>
              <a:t> Experimento comparativo entre os conjuntos A, B e D2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602412" y="4889507"/>
            <a:ext cx="6993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/>
              <a:t>Fonte: Elaboração própria.</a:t>
            </a:r>
            <a:endParaRPr lang="pt-BR" sz="1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51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</a:t>
            </a:r>
            <a:r>
              <a:rPr lang="pt-BR" dirty="0" smtClean="0"/>
              <a:t>Entre </a:t>
            </a:r>
            <a:r>
              <a:rPr lang="pt-BR" dirty="0"/>
              <a:t>Abordagens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Analisar </a:t>
            </a:r>
            <a:r>
              <a:rPr lang="pt-BR" dirty="0"/>
              <a:t>atributos específicos para cada </a:t>
            </a:r>
            <a:r>
              <a:rPr lang="pt-BR" dirty="0" smtClean="0"/>
              <a:t>projeto;</a:t>
            </a:r>
          </a:p>
          <a:p>
            <a:r>
              <a:rPr lang="pt-BR" dirty="0" smtClean="0"/>
              <a:t>Um conjunto mais robusto se mostra mais eficiente para o contexto;</a:t>
            </a:r>
          </a:p>
          <a:p>
            <a:r>
              <a:rPr lang="pt-BR" dirty="0" smtClean="0"/>
              <a:t>A comparação é relativa ao conjunto de atributos;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Importância do paradigma de desenvolvimento distribuído e do processo de KDD;</a:t>
            </a:r>
          </a:p>
          <a:p>
            <a:r>
              <a:rPr lang="pt-BR" dirty="0" smtClean="0"/>
              <a:t>Consolidação do </a:t>
            </a:r>
            <a:r>
              <a:rPr lang="pt-BR" dirty="0"/>
              <a:t>método training-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sliding</a:t>
            </a:r>
            <a:r>
              <a:rPr lang="pt-BR" dirty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Novos atributos se mostraram relevantes para o contexto;</a:t>
            </a:r>
          </a:p>
          <a:p>
            <a:r>
              <a:rPr lang="pt-BR" dirty="0" smtClean="0"/>
              <a:t>Dificuldade.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Recomendações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um </a:t>
            </a:r>
            <a:r>
              <a:rPr lang="pt-BR" i="1" dirty="0" err="1" smtClean="0"/>
              <a:t>plugin</a:t>
            </a:r>
            <a:r>
              <a:rPr lang="pt-BR" dirty="0"/>
              <a:t> </a:t>
            </a:r>
            <a:r>
              <a:rPr lang="pt-BR" dirty="0" smtClean="0"/>
              <a:t>para auxiliar o integrador;</a:t>
            </a:r>
            <a:endParaRPr lang="pt-BR" i="1" dirty="0" smtClean="0"/>
          </a:p>
          <a:p>
            <a:r>
              <a:rPr lang="pt-BR" dirty="0" smtClean="0"/>
              <a:t>Analise dos fatores de conduzem a rejeição;</a:t>
            </a:r>
          </a:p>
          <a:p>
            <a:r>
              <a:rPr lang="pt-BR" dirty="0" smtClean="0"/>
              <a:t>A importância dos atributos considerados importantes;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14499"/>
            <a:ext cx="10871200" cy="433795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BAR</a:t>
            </a:r>
            <a:r>
              <a:rPr lang="en-US" sz="2000" dirty="0"/>
              <a:t>, Moshe; FOGEL, Karl</a:t>
            </a:r>
            <a:r>
              <a:rPr lang="en-US" sz="2000" b="1" dirty="0"/>
              <a:t>. Open source development with CVS</a:t>
            </a:r>
            <a:r>
              <a:rPr lang="en-US" sz="2000" dirty="0"/>
              <a:t>. 3. ed. Scottsdale, AZ: </a:t>
            </a:r>
            <a:r>
              <a:rPr lang="en-US" sz="2000" dirty="0" err="1"/>
              <a:t>Paraglyph</a:t>
            </a:r>
            <a:r>
              <a:rPr lang="en-US" sz="2000" dirty="0"/>
              <a:t> Press, 2003. </a:t>
            </a:r>
            <a:endParaRPr lang="pt-BR" sz="2000" dirty="0" smtClean="0"/>
          </a:p>
          <a:p>
            <a:r>
              <a:rPr lang="pt-BR" sz="2000" dirty="0" smtClean="0"/>
              <a:t>BARR</a:t>
            </a:r>
            <a:r>
              <a:rPr lang="pt-BR" sz="2000" dirty="0"/>
              <a:t>, Earl T. et al. </a:t>
            </a:r>
            <a:r>
              <a:rPr lang="pt-BR" sz="2000" dirty="0" err="1"/>
              <a:t>Cohesive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Isolated</a:t>
            </a:r>
            <a:r>
              <a:rPr lang="pt-BR" sz="2000" dirty="0"/>
              <a:t> </a:t>
            </a:r>
            <a:r>
              <a:rPr lang="pt-BR" sz="2000" dirty="0" err="1"/>
              <a:t>Development</a:t>
            </a:r>
            <a:r>
              <a:rPr lang="pt-BR" sz="2000" dirty="0"/>
              <a:t>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Branches</a:t>
            </a:r>
            <a:r>
              <a:rPr lang="pt-BR" sz="2000" dirty="0"/>
              <a:t>. In: DE LARA, Juan; ZISMAN, Andrea (Eds.). </a:t>
            </a:r>
            <a:r>
              <a:rPr lang="pt-BR" sz="2000" b="1" dirty="0"/>
              <a:t>Fundamental Approaches </a:t>
            </a:r>
            <a:r>
              <a:rPr lang="pt-BR" sz="2000" b="1" dirty="0" err="1"/>
              <a:t>to</a:t>
            </a:r>
            <a:r>
              <a:rPr lang="pt-BR" sz="2000" b="1" dirty="0"/>
              <a:t> Software </a:t>
            </a:r>
            <a:r>
              <a:rPr lang="pt-BR" sz="2000" b="1" dirty="0" err="1"/>
              <a:t>Engineering</a:t>
            </a:r>
            <a:r>
              <a:rPr lang="pt-BR" sz="2000" dirty="0"/>
              <a:t>. Berlin, Heidelberg: Springer Berlin Heidelberg, 2012</a:t>
            </a:r>
            <a:r>
              <a:rPr lang="pt-BR" sz="2000" dirty="0" smtClean="0"/>
              <a:t>.</a:t>
            </a:r>
          </a:p>
          <a:p>
            <a:r>
              <a:rPr lang="pt-BR" sz="2000" dirty="0"/>
              <a:t>FAYYAD, </a:t>
            </a:r>
            <a:r>
              <a:rPr lang="pt-BR" sz="2000" dirty="0" err="1"/>
              <a:t>Usama</a:t>
            </a:r>
            <a:r>
              <a:rPr lang="pt-BR" sz="2000" dirty="0"/>
              <a:t>; PIATETSKY-SHAPIRO, Gregory; SMYTH, </a:t>
            </a:r>
            <a:r>
              <a:rPr lang="pt-BR" sz="2000" dirty="0" err="1"/>
              <a:t>Padhraic</a:t>
            </a:r>
            <a:r>
              <a:rPr lang="pt-BR" sz="2000" dirty="0"/>
              <a:t>. </a:t>
            </a:r>
            <a:r>
              <a:rPr lang="pt-BR" sz="2000" b="1" dirty="0" err="1"/>
              <a:t>From</a:t>
            </a:r>
            <a:r>
              <a:rPr lang="pt-BR" sz="2000" b="1" dirty="0"/>
              <a:t> Data Mining </a:t>
            </a:r>
            <a:r>
              <a:rPr lang="pt-BR" sz="2000" b="1" dirty="0" err="1"/>
              <a:t>to</a:t>
            </a:r>
            <a:r>
              <a:rPr lang="pt-BR" sz="2000" b="1" dirty="0"/>
              <a:t> </a:t>
            </a:r>
            <a:r>
              <a:rPr lang="pt-BR" sz="2000" b="1" dirty="0" err="1"/>
              <a:t>Knowledge</a:t>
            </a:r>
            <a:r>
              <a:rPr lang="pt-BR" sz="2000" b="1" dirty="0"/>
              <a:t> Discovery in </a:t>
            </a:r>
            <a:r>
              <a:rPr lang="pt-BR" sz="2000" b="1" dirty="0" err="1"/>
              <a:t>Databases</a:t>
            </a:r>
            <a:r>
              <a:rPr lang="pt-BR" sz="2000" dirty="0"/>
              <a:t>. AI Magazine, [s. l.], v. 17, n. 3, p. 37–37, 1996.</a:t>
            </a:r>
            <a:endParaRPr lang="pt-BR" sz="2000" dirty="0" smtClean="0"/>
          </a:p>
          <a:p>
            <a:r>
              <a:rPr lang="pt-BR" sz="2000" dirty="0"/>
              <a:t>GIL, </a:t>
            </a:r>
            <a:r>
              <a:rPr lang="pt-BR" sz="2000" dirty="0" err="1"/>
              <a:t>Antonio</a:t>
            </a:r>
            <a:r>
              <a:rPr lang="pt-BR" sz="2000" b="1" dirty="0"/>
              <a:t>. Como Elaborar Projetos de Pesquisa</a:t>
            </a:r>
            <a:r>
              <a:rPr lang="pt-BR" sz="2000" dirty="0"/>
              <a:t>. 3. ed. São Paulo: Atlas, 1991. </a:t>
            </a:r>
            <a:endParaRPr lang="pt-BR" sz="2000" dirty="0" smtClean="0"/>
          </a:p>
          <a:p>
            <a:r>
              <a:rPr lang="en-US" sz="2000" dirty="0"/>
              <a:t>GOUSIOS, Georgios; PINZGER, Martin; DEURSEN, </a:t>
            </a:r>
            <a:r>
              <a:rPr lang="en-US" sz="2000" dirty="0" err="1"/>
              <a:t>Arie</a:t>
            </a:r>
            <a:r>
              <a:rPr lang="en-US" sz="2000" dirty="0"/>
              <a:t> Van. An exploratory study of the pull-based software development model. In: PROCEEDINGS OF THE 36TH INTERNATIONAL CONFERENCE ON SOFTWARE ENGINEERING - ICSE 2014 2014, Hyderabad, India. </a:t>
            </a:r>
            <a:r>
              <a:rPr lang="en-US" sz="2000" b="1" dirty="0"/>
              <a:t>Anais</a:t>
            </a:r>
            <a:r>
              <a:rPr lang="en-US" sz="2000" dirty="0"/>
              <a:t>... . In: THE 36TH INTERNATIONAL CONFERENCE. Hyderabad, India: ACM Press, 2014</a:t>
            </a:r>
            <a:r>
              <a:rPr lang="en-US" sz="20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LIMA, Max W. </a:t>
            </a:r>
            <a:r>
              <a:rPr lang="en-US" sz="2000" b="1" dirty="0"/>
              <a:t>Uma </a:t>
            </a:r>
            <a:r>
              <a:rPr lang="en-US" sz="2000" b="1" dirty="0" err="1"/>
              <a:t>Extensão</a:t>
            </a:r>
            <a:r>
              <a:rPr lang="en-US" sz="2000" b="1" dirty="0"/>
              <a:t> da </a:t>
            </a:r>
            <a:r>
              <a:rPr lang="en-US" sz="2000" b="1" dirty="0" err="1"/>
              <a:t>Ferramenta</a:t>
            </a:r>
            <a:r>
              <a:rPr lang="en-US" sz="2000" b="1" dirty="0"/>
              <a:t> Weka para </a:t>
            </a:r>
            <a:r>
              <a:rPr lang="en-US" sz="2000" b="1" dirty="0" err="1"/>
              <a:t>Avaliação</a:t>
            </a:r>
            <a:r>
              <a:rPr lang="en-US" sz="2000" b="1" dirty="0"/>
              <a:t> de </a:t>
            </a:r>
            <a:r>
              <a:rPr lang="en-US" sz="2000" b="1" dirty="0" err="1"/>
              <a:t>Tarefas</a:t>
            </a:r>
            <a:r>
              <a:rPr lang="en-US" sz="2000" b="1" dirty="0"/>
              <a:t> </a:t>
            </a:r>
            <a:r>
              <a:rPr lang="en-US" sz="2000" b="1" dirty="0" err="1"/>
              <a:t>Preditivas</a:t>
            </a:r>
            <a:r>
              <a:rPr lang="en-US" sz="2000" dirty="0"/>
              <a:t>. 2017. </a:t>
            </a:r>
            <a:r>
              <a:rPr lang="en-US" sz="2000" dirty="0" err="1"/>
              <a:t>Universidade</a:t>
            </a:r>
            <a:r>
              <a:rPr lang="en-US" sz="2000" dirty="0"/>
              <a:t> Federal do Acre, Rio </a:t>
            </a:r>
            <a:r>
              <a:rPr lang="en-US" sz="2000" dirty="0" err="1"/>
              <a:t>Branco</a:t>
            </a:r>
            <a:r>
              <a:rPr lang="en-US" sz="2000" dirty="0"/>
              <a:t>, 2017. </a:t>
            </a:r>
            <a:endParaRPr lang="en-US" sz="2000" dirty="0" smtClean="0"/>
          </a:p>
          <a:p>
            <a:r>
              <a:rPr lang="en-US" sz="2000" dirty="0" smtClean="0"/>
              <a:t>LIMA </a:t>
            </a:r>
            <a:r>
              <a:rPr lang="en-US" sz="2000" dirty="0"/>
              <a:t>JÚNIOR, </a:t>
            </a:r>
            <a:r>
              <a:rPr lang="en-US" sz="2000" dirty="0" err="1"/>
              <a:t>Manoel</a:t>
            </a:r>
            <a:r>
              <a:rPr lang="en-US" sz="2000" dirty="0"/>
              <a:t>. </a:t>
            </a:r>
            <a:r>
              <a:rPr lang="en-US" sz="2000" b="1" dirty="0" err="1"/>
              <a:t>Previsão</a:t>
            </a:r>
            <a:r>
              <a:rPr lang="en-US" sz="2000" b="1" dirty="0"/>
              <a:t> de </a:t>
            </a:r>
            <a:r>
              <a:rPr lang="en-US" sz="2000" b="1" dirty="0" err="1"/>
              <a:t>Integradores</a:t>
            </a:r>
            <a:r>
              <a:rPr lang="en-US" sz="2000" b="1" dirty="0"/>
              <a:t> e Tempo de Vida de Pull Requests</a:t>
            </a:r>
            <a:r>
              <a:rPr lang="en-US" sz="2000" dirty="0"/>
              <a:t>. 2017. </a:t>
            </a:r>
            <a:r>
              <a:rPr lang="en-US" sz="2000" dirty="0" err="1"/>
              <a:t>Universidade</a:t>
            </a:r>
            <a:r>
              <a:rPr lang="en-US" sz="2000" dirty="0"/>
              <a:t> Federal </a:t>
            </a:r>
            <a:r>
              <a:rPr lang="en-US" sz="2000" dirty="0" err="1"/>
              <a:t>Fluminense</a:t>
            </a:r>
            <a:r>
              <a:rPr lang="en-US" sz="2000" dirty="0"/>
              <a:t>, </a:t>
            </a:r>
            <a:r>
              <a:rPr lang="en-US" sz="2000" dirty="0" err="1"/>
              <a:t>Niterói</a:t>
            </a:r>
            <a:r>
              <a:rPr lang="en-US" sz="2000" dirty="0"/>
              <a:t>, 2017. </a:t>
            </a:r>
          </a:p>
          <a:p>
            <a:r>
              <a:rPr lang="en-US" sz="2000" dirty="0" smtClean="0"/>
              <a:t>PRESSMAN</a:t>
            </a:r>
            <a:r>
              <a:rPr lang="en-US" sz="2000" dirty="0"/>
              <a:t>, Roger.</a:t>
            </a:r>
            <a:r>
              <a:rPr lang="en-US" sz="2000" b="1" dirty="0"/>
              <a:t> </a:t>
            </a:r>
            <a:r>
              <a:rPr lang="en-US" sz="2000" b="1" dirty="0" err="1"/>
              <a:t>Engenharia</a:t>
            </a:r>
            <a:r>
              <a:rPr lang="en-US" sz="2000" b="1" dirty="0"/>
              <a:t> de Software</a:t>
            </a:r>
            <a:r>
              <a:rPr lang="en-US" sz="2000" dirty="0"/>
              <a:t>. São Paulo: Pearson </a:t>
            </a:r>
            <a:r>
              <a:rPr lang="en-US" sz="2000" dirty="0" err="1"/>
              <a:t>Makron</a:t>
            </a:r>
            <a:r>
              <a:rPr lang="en-US" sz="2000" dirty="0"/>
              <a:t> Books, 1995.</a:t>
            </a:r>
          </a:p>
          <a:p>
            <a:r>
              <a:rPr lang="en-US" sz="2000" dirty="0"/>
              <a:t>SOARES, </a:t>
            </a:r>
            <a:r>
              <a:rPr lang="en-US" sz="2000" dirty="0" err="1"/>
              <a:t>Daricelio</a:t>
            </a:r>
            <a:r>
              <a:rPr lang="en-US" sz="2000" dirty="0"/>
              <a:t>. </a:t>
            </a:r>
            <a:r>
              <a:rPr lang="en-US" sz="2000" b="1" dirty="0"/>
              <a:t>On The Nature Of Pull Request: A Study About This </a:t>
            </a:r>
            <a:r>
              <a:rPr lang="en-US" sz="2000" b="1" dirty="0" err="1"/>
              <a:t>Collabortion</a:t>
            </a:r>
            <a:r>
              <a:rPr lang="en-US" sz="2000" b="1" dirty="0"/>
              <a:t> Paradigm Over Open-Source Projects Using Association Rules</a:t>
            </a:r>
            <a:r>
              <a:rPr lang="en-US" sz="2000" dirty="0"/>
              <a:t>. 2017. </a:t>
            </a:r>
            <a:r>
              <a:rPr lang="en-US" sz="2000" dirty="0" err="1"/>
              <a:t>Universidade</a:t>
            </a:r>
            <a:r>
              <a:rPr lang="en-US" sz="2000" dirty="0"/>
              <a:t> Federal </a:t>
            </a:r>
            <a:r>
              <a:rPr lang="en-US" sz="2000" dirty="0" err="1"/>
              <a:t>Fluminense</a:t>
            </a:r>
            <a:r>
              <a:rPr lang="en-US" sz="2000" dirty="0"/>
              <a:t>, </a:t>
            </a:r>
            <a:r>
              <a:rPr lang="en-US" sz="2000" dirty="0" err="1"/>
              <a:t>Niterói</a:t>
            </a:r>
            <a:r>
              <a:rPr lang="en-US" sz="2000" dirty="0"/>
              <a:t>, 2017. </a:t>
            </a:r>
          </a:p>
          <a:p>
            <a:r>
              <a:rPr lang="en-US" sz="2000" dirty="0"/>
              <a:t>SOMMERVILLE, Ian. </a:t>
            </a:r>
            <a:r>
              <a:rPr lang="en-US" sz="2000" b="1" dirty="0" err="1"/>
              <a:t>Engenharia</a:t>
            </a:r>
            <a:r>
              <a:rPr lang="en-US" sz="2000" b="1" dirty="0"/>
              <a:t> de Software</a:t>
            </a:r>
            <a:r>
              <a:rPr lang="en-US" sz="2000" dirty="0"/>
              <a:t>. 9. ed. São Paulo: Pearson Prentice Hall, 2011. </a:t>
            </a:r>
            <a:endParaRPr lang="en-US" sz="2000" dirty="0" smtClean="0"/>
          </a:p>
          <a:p>
            <a:r>
              <a:rPr lang="pt-BR" sz="2000" dirty="0"/>
              <a:t>WAZLAWICK, Raul. </a:t>
            </a:r>
            <a:r>
              <a:rPr lang="pt-BR" sz="2000" b="1" dirty="0"/>
              <a:t>Metodologia de Pesquisa para Ciência da Computação</a:t>
            </a:r>
            <a:r>
              <a:rPr lang="pt-BR" sz="2000" dirty="0"/>
              <a:t>. Rio de Janeiro: </a:t>
            </a:r>
            <a:r>
              <a:rPr lang="pt-BR" sz="2000" dirty="0" err="1"/>
              <a:t>Elsevier</a:t>
            </a:r>
            <a:r>
              <a:rPr lang="pt-BR" sz="2000" dirty="0"/>
              <a:t>, 2009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cap="all" dirty="0"/>
              <a:t>Previsão de Integração de pull </a:t>
            </a:r>
            <a:r>
              <a:rPr lang="pt-BR" b="1" cap="all" dirty="0" err="1"/>
              <a:t>requestS</a:t>
            </a:r>
            <a:r>
              <a:rPr lang="pt-BR" b="1" cap="all" dirty="0"/>
              <a:t> EM PROJETOS OPEN-SOURCE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Mateus da Silva Costa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Dr. Manoel Limeira de Lima Júnior Almeida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55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softwares estão sujeitos a mudanças constantes;</a:t>
            </a:r>
          </a:p>
          <a:p>
            <a:r>
              <a:rPr lang="pt-BR" dirty="0" smtClean="0"/>
              <a:t>Gerenciamento de configuração:</a:t>
            </a:r>
          </a:p>
          <a:p>
            <a:pPr lvl="1"/>
            <a:r>
              <a:rPr lang="pt-BR" dirty="0" smtClean="0"/>
              <a:t>Controle de versão;</a:t>
            </a:r>
          </a:p>
          <a:p>
            <a:pPr lvl="1"/>
            <a:r>
              <a:rPr lang="pt-BR" dirty="0" smtClean="0"/>
              <a:t>Controle de mudança.</a:t>
            </a:r>
          </a:p>
          <a:p>
            <a:r>
              <a:rPr lang="pt-BR" dirty="0" smtClean="0"/>
              <a:t>Ferramentas:</a:t>
            </a:r>
          </a:p>
          <a:p>
            <a:pPr lvl="1"/>
            <a:r>
              <a:rPr lang="pt-BR" dirty="0" smtClean="0"/>
              <a:t>Sistemas de Controle de Mudanças</a:t>
            </a:r>
          </a:p>
          <a:p>
            <a:pPr lvl="1"/>
            <a:r>
              <a:rPr lang="pt-BR" dirty="0" smtClean="0"/>
              <a:t>Sistemas de Controle de Versões</a:t>
            </a:r>
          </a:p>
          <a:p>
            <a:pPr lvl="1"/>
            <a:r>
              <a:rPr lang="pt-BR" dirty="0" smtClean="0"/>
              <a:t>Sistemas de Controle de Versões Distribuídos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5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4"/>
            <a:ext cx="5950856" cy="4317653"/>
          </a:xfrm>
        </p:spPr>
        <p:txBody>
          <a:bodyPr/>
          <a:lstStyle/>
          <a:p>
            <a:r>
              <a:rPr lang="pt-BR" dirty="0" smtClean="0"/>
              <a:t>Open-</a:t>
            </a:r>
            <a:r>
              <a:rPr lang="pt-BR" dirty="0" err="1" smtClean="0"/>
              <a:t>source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Contribuições externas.</a:t>
            </a:r>
          </a:p>
          <a:p>
            <a:r>
              <a:rPr lang="pt-BR" dirty="0" smtClean="0"/>
              <a:t>Pull request</a:t>
            </a:r>
          </a:p>
          <a:p>
            <a:pPr lvl="1"/>
            <a:r>
              <a:rPr lang="pt-BR" dirty="0" smtClean="0"/>
              <a:t>Meio de contribuição externa;</a:t>
            </a:r>
          </a:p>
          <a:p>
            <a:pPr lvl="1"/>
            <a:r>
              <a:rPr lang="pt-BR" dirty="0" smtClean="0"/>
              <a:t>Após realizar alterações o desenvolvedor externo pode solicitar a integração de suas mudanças ao repositório principal do projeto;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4</a:t>
            </a:fld>
            <a:endParaRPr lang="pt-BR"/>
          </a:p>
        </p:txBody>
      </p:sp>
      <p:pic>
        <p:nvPicPr>
          <p:cNvPr id="1028" name="Picture 4" descr="Resultado de imagem para colaboraçã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0529" y1="26346" x2="68995" y2="35662"/>
                        <a14:foregroundMark x1="54709" y1="39447" x2="58413" y2="21252"/>
                        <a14:foregroundMark x1="78836" y1="27656" x2="79471" y2="31587"/>
                        <a14:foregroundMark x1="69630" y1="29258" x2="67196" y2="44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24" t="14850" r="9596" b="12772"/>
          <a:stretch/>
        </p:blipFill>
        <p:spPr bwMode="auto">
          <a:xfrm>
            <a:off x="6574970" y="2612571"/>
            <a:ext cx="5021943" cy="32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Pesquisa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modelo de desenvolvimento distribuído que se utiliza de pull requests se tornou extremamente popular (BARR et al., 2012);</a:t>
            </a:r>
          </a:p>
          <a:p>
            <a:r>
              <a:rPr lang="pt-BR" dirty="0" smtClean="0"/>
              <a:t>Exploração desse contexto em </a:t>
            </a:r>
            <a:r>
              <a:rPr lang="pt-BR" dirty="0" err="1" smtClean="0"/>
              <a:t>Gousios</a:t>
            </a:r>
            <a:r>
              <a:rPr lang="pt-BR" dirty="0"/>
              <a:t>, </a:t>
            </a:r>
            <a:r>
              <a:rPr lang="pt-BR" dirty="0" err="1"/>
              <a:t>Pinzer</a:t>
            </a:r>
            <a:r>
              <a:rPr lang="pt-BR" dirty="0"/>
              <a:t> e </a:t>
            </a:r>
            <a:r>
              <a:rPr lang="pt-BR" dirty="0" err="1"/>
              <a:t>Deursen</a:t>
            </a:r>
            <a:r>
              <a:rPr lang="pt-BR" dirty="0"/>
              <a:t> (2014</a:t>
            </a:r>
            <a:r>
              <a:rPr lang="pt-BR" dirty="0" smtClean="0"/>
              <a:t>) com 86% de acurácia;</a:t>
            </a:r>
          </a:p>
          <a:p>
            <a:r>
              <a:rPr lang="pt-BR" dirty="0"/>
              <a:t>É possível melhorar a taxa de acerto na previsão de integração de um pull request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4"/>
            <a:ext cx="6348186" cy="4317653"/>
          </a:xfrm>
        </p:spPr>
        <p:txBody>
          <a:bodyPr/>
          <a:lstStyle/>
          <a:p>
            <a:r>
              <a:rPr lang="pt-BR" dirty="0" smtClean="0"/>
              <a:t>Há 80% de chance de uso de um software open-</a:t>
            </a:r>
            <a:r>
              <a:rPr lang="pt-BR" dirty="0" err="1" smtClean="0"/>
              <a:t>source</a:t>
            </a:r>
            <a:r>
              <a:rPr lang="pt-BR" dirty="0" smtClean="0"/>
              <a:t> ao enviar um e-mail e 65% ao navegar na web (BAR; Fogel, 2003);</a:t>
            </a:r>
          </a:p>
          <a:p>
            <a:r>
              <a:rPr lang="pt-BR" dirty="0" smtClean="0"/>
              <a:t>A quantidade de pull requests recebidos em projetos open-</a:t>
            </a:r>
            <a:r>
              <a:rPr lang="pt-BR" dirty="0" err="1" smtClean="0"/>
              <a:t>source</a:t>
            </a:r>
            <a:r>
              <a:rPr lang="pt-BR" dirty="0" smtClean="0"/>
              <a:t> é alta (</a:t>
            </a:r>
            <a:r>
              <a:rPr lang="pt-BR" dirty="0"/>
              <a:t>GOUSIOS; PINZGER; DEURSEN, 2014</a:t>
            </a:r>
            <a:r>
              <a:rPr lang="pt-BR" dirty="0" smtClean="0"/>
              <a:t>);</a:t>
            </a:r>
            <a:endParaRPr lang="pt-BR" dirty="0"/>
          </a:p>
          <a:p>
            <a:r>
              <a:rPr lang="pt-BR" dirty="0" smtClean="0"/>
              <a:t>A provisão pode </a:t>
            </a:r>
            <a:r>
              <a:rPr lang="pt-BR" dirty="0"/>
              <a:t>agilizar o </a:t>
            </a:r>
            <a:r>
              <a:rPr lang="pt-BR" dirty="0" smtClean="0"/>
              <a:t>processo.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70" y="1706789"/>
            <a:ext cx="4103701" cy="436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 geral:</a:t>
            </a:r>
          </a:p>
          <a:p>
            <a:pPr lvl="1"/>
            <a:r>
              <a:rPr lang="pt-BR" dirty="0"/>
              <a:t>O objetivo deste trabalho é verificar se novos atributos melhoram a previsão de integração de pull requests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2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Especificos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 específicos: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Selecionar projetos e atributos que iram compor a base de dados;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 err="1" smtClean="0"/>
              <a:t>Pré</a:t>
            </a:r>
            <a:r>
              <a:rPr lang="pt-BR" dirty="0" smtClean="0"/>
              <a:t>-processar </a:t>
            </a:r>
            <a:r>
              <a:rPr lang="pt-BR" dirty="0"/>
              <a:t>a base de dados;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Calibrar a configuração dos algoritmos de classificação e o método de avaliação para o contexto da pesquisa;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Selecionar as melhores configurações para o contexto;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Avaliar os algoritmos de classificação;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Analisar os resultados obtidos.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Classificação metodológica</a:t>
            </a:r>
          </a:p>
          <a:p>
            <a:pPr lvl="1"/>
            <a:r>
              <a:rPr lang="pt-BR" dirty="0" smtClean="0"/>
              <a:t>O trabalho pode ser classificado como: Apresentação de algo diferente </a:t>
            </a:r>
            <a:r>
              <a:rPr lang="pt-BR" dirty="0"/>
              <a:t>(WAZLAWICK, 2009</a:t>
            </a:r>
            <a:r>
              <a:rPr lang="pt-BR" dirty="0" smtClean="0"/>
              <a:t>);</a:t>
            </a:r>
          </a:p>
          <a:p>
            <a:pPr lvl="1"/>
            <a:r>
              <a:rPr lang="pt-BR" dirty="0"/>
              <a:t>O</a:t>
            </a:r>
            <a:r>
              <a:rPr lang="pt-BR" dirty="0" smtClean="0"/>
              <a:t>bjetivos: Pesquisa exploratória </a:t>
            </a:r>
            <a:r>
              <a:rPr lang="pt-BR" dirty="0"/>
              <a:t>(GIL, 1991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Procedimento técnico: </a:t>
            </a:r>
            <a:r>
              <a:rPr lang="pt-BR" dirty="0" err="1" smtClean="0"/>
              <a:t>Ex</a:t>
            </a:r>
            <a:r>
              <a:rPr lang="pt-BR" dirty="0" smtClean="0"/>
              <a:t>-post-facto </a:t>
            </a:r>
            <a:r>
              <a:rPr lang="pt-BR" dirty="0"/>
              <a:t>(GIL, 1991</a:t>
            </a:r>
            <a:r>
              <a:rPr lang="pt-BR" dirty="0" smtClean="0"/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stemas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stemas" id="{EA166681-B66D-4D2A-9AF9-0D1EC3FB98C2}" vid="{EE7B947F-8F1E-4A1E-A262-F7A2A9744B3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Sistemas</Template>
  <TotalTime>975</TotalTime>
  <Words>1870</Words>
  <Application>Microsoft Office PowerPoint</Application>
  <PresentationFormat>Widescreen</PresentationFormat>
  <Paragraphs>365</Paragraphs>
  <Slides>28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Calibri</vt:lpstr>
      <vt:lpstr>Sistemas</vt:lpstr>
      <vt:lpstr>Apresentação do PowerPoint</vt:lpstr>
      <vt:lpstr>Agenda</vt:lpstr>
      <vt:lpstr>Introdução</vt:lpstr>
      <vt:lpstr>Introdução</vt:lpstr>
      <vt:lpstr>Problema da Pesquisa </vt:lpstr>
      <vt:lpstr>Justificativa</vt:lpstr>
      <vt:lpstr>Objetivo </vt:lpstr>
      <vt:lpstr>Objetivos Especificos</vt:lpstr>
      <vt:lpstr>Metodologia</vt:lpstr>
      <vt:lpstr>Metodologia</vt:lpstr>
      <vt:lpstr>Gerencia de Configuração</vt:lpstr>
      <vt:lpstr>Fluxo de trabalho em SCVD</vt:lpstr>
      <vt:lpstr>Pull request</vt:lpstr>
      <vt:lpstr>Knowledge Discovery In Databases (KDD)</vt:lpstr>
      <vt:lpstr>Método Training-test Sliding Validation</vt:lpstr>
      <vt:lpstr>Estudo de caso</vt:lpstr>
      <vt:lpstr>Mineração de dados e Intepretação</vt:lpstr>
      <vt:lpstr>Calibragem do Método de Avaliação</vt:lpstr>
      <vt:lpstr>Calibragem dos Algoritmos</vt:lpstr>
      <vt:lpstr>Calibragem dos Algoritmos</vt:lpstr>
      <vt:lpstr>Seleção de Atributos</vt:lpstr>
      <vt:lpstr>Comparação Entre Abordagens</vt:lpstr>
      <vt:lpstr>Comparação Entre Abordagens</vt:lpstr>
      <vt:lpstr>Considerações Finais</vt:lpstr>
      <vt:lpstr>Recomendações</vt:lpstr>
      <vt:lpstr>Referências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64</cp:revision>
  <dcterms:created xsi:type="dcterms:W3CDTF">2019-12-09T16:19:16Z</dcterms:created>
  <dcterms:modified xsi:type="dcterms:W3CDTF">2019-12-16T20:42:42Z</dcterms:modified>
</cp:coreProperties>
</file>