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8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M_APP_1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Sheet1!$B$5:$B$11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11</c:v>
                </c:pt>
                <c:pt idx="6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M_APP_3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Sheet1!$C$5:$C$11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0</c:v>
                </c:pt>
                <c:pt idx="3">
                  <c:v>18</c:v>
                </c:pt>
                <c:pt idx="4">
                  <c:v>17</c:v>
                </c:pt>
                <c:pt idx="5">
                  <c:v>17</c:v>
                </c:pt>
                <c:pt idx="6">
                  <c:v>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M_APP_5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Sheet1!$D$5:$D$11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0</c:v>
                </c:pt>
                <c:pt idx="3">
                  <c:v>12</c:v>
                </c:pt>
                <c:pt idx="4">
                  <c:v>11</c:v>
                </c:pt>
                <c:pt idx="5">
                  <c:v>23</c:v>
                </c:pt>
                <c:pt idx="6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M_APP_Recent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Sheet1!$E$5:$E$11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6</c:v>
                </c:pt>
                <c:pt idx="4">
                  <c:v>11</c:v>
                </c:pt>
                <c:pt idx="5">
                  <c:v>23</c:v>
                </c:pt>
                <c:pt idx="6">
                  <c:v>17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S_WIN_1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Sheet1!$F$5:$F$11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11</c:v>
                </c:pt>
                <c:pt idx="6">
                  <c:v>11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Sheet1!$G$4</c:f>
              <c:strCache>
                <c:ptCount val="1"/>
                <c:pt idx="0">
                  <c:v>S_WIN_3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Sheet1!$G$5:$G$11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25</c:v>
                </c:pt>
                <c:pt idx="4">
                  <c:v>17</c:v>
                </c:pt>
                <c:pt idx="5">
                  <c:v>17</c:v>
                </c:pt>
                <c:pt idx="6">
                  <c:v>11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Sheet1!$H$4</c:f>
              <c:strCache>
                <c:ptCount val="1"/>
                <c:pt idx="0">
                  <c:v>S_WIN_5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Sheet1!$H$5:$H$11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12</c:v>
                </c:pt>
                <c:pt idx="4">
                  <c:v>17</c:v>
                </c:pt>
                <c:pt idx="5">
                  <c:v>35</c:v>
                </c:pt>
                <c:pt idx="6">
                  <c:v>23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Sheet1!$I$4</c:f>
              <c:strCache>
                <c:ptCount val="1"/>
                <c:pt idx="0">
                  <c:v>S_WIN_Recent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Sheet1!$I$5:$I$11</c:f>
              <c:numCache>
                <c:formatCode>General</c:formatCode>
                <c:ptCount val="7"/>
                <c:pt idx="0">
                  <c:v>6</c:v>
                </c:pt>
                <c:pt idx="1">
                  <c:v>25</c:v>
                </c:pt>
                <c:pt idx="2">
                  <c:v>12</c:v>
                </c:pt>
                <c:pt idx="3">
                  <c:v>12</c:v>
                </c:pt>
                <c:pt idx="4">
                  <c:v>5</c:v>
                </c:pt>
                <c:pt idx="5">
                  <c:v>11</c:v>
                </c:pt>
                <c:pt idx="6">
                  <c:v>11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Sheet1!$J$4</c:f>
              <c:strCache>
                <c:ptCount val="1"/>
                <c:pt idx="0">
                  <c:v>C_WIN_1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Sheet1!$J$5:$J$11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11</c:v>
                </c:pt>
                <c:pt idx="6">
                  <c:v>11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Sheet1!$K$4</c:f>
              <c:strCache>
                <c:ptCount val="1"/>
                <c:pt idx="0">
                  <c:v>C_WIN_3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Sheet1!$K$5:$K$11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18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Sheet1!$L$4</c:f>
              <c:strCache>
                <c:ptCount val="1"/>
                <c:pt idx="0">
                  <c:v>C_WIN_5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Sheet1!$L$5:$L$11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18</c:v>
                </c:pt>
                <c:pt idx="4">
                  <c:v>17</c:v>
                </c:pt>
                <c:pt idx="5">
                  <c:v>35</c:v>
                </c:pt>
                <c:pt idx="6">
                  <c:v>23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Sheet1!$M$4</c:f>
              <c:strCache>
                <c:ptCount val="1"/>
                <c:pt idx="0">
                  <c:v>C_WIN_Recent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Sheet1!$M$5:$M$11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12</c:v>
                </c:pt>
                <c:pt idx="3">
                  <c:v>25</c:v>
                </c:pt>
                <c:pt idx="4">
                  <c:v>11</c:v>
                </c:pt>
                <c:pt idx="5">
                  <c:v>29</c:v>
                </c:pt>
                <c:pt idx="6">
                  <c:v>17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Sheet1!$N$4</c:f>
              <c:strCache>
                <c:ptCount val="1"/>
                <c:pt idx="0">
                  <c:v>S_APP_1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Sheet1!$N$5:$N$11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11</c:v>
                </c:pt>
                <c:pt idx="6">
                  <c:v>11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Sheet1!$O$4</c:f>
              <c:strCache>
                <c:ptCount val="1"/>
                <c:pt idx="0">
                  <c:v>S_APP_3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Sheet1!$O$5:$O$11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25</c:v>
                </c:pt>
                <c:pt idx="4">
                  <c:v>17</c:v>
                </c:pt>
                <c:pt idx="5">
                  <c:v>17</c:v>
                </c:pt>
                <c:pt idx="6">
                  <c:v>11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Sheet1!$P$4</c:f>
              <c:strCache>
                <c:ptCount val="1"/>
                <c:pt idx="0">
                  <c:v>S_APP_5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Sheet1!$P$5:$P$11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12</c:v>
                </c:pt>
                <c:pt idx="4">
                  <c:v>11</c:v>
                </c:pt>
                <c:pt idx="5">
                  <c:v>35</c:v>
                </c:pt>
                <c:pt idx="6">
                  <c:v>23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Sheet1!$Q$4</c:f>
              <c:strCache>
                <c:ptCount val="1"/>
                <c:pt idx="0">
                  <c:v>S_APP_Recent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Sheet1!$Q$5:$Q$11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12</c:v>
                </c:pt>
                <c:pt idx="3">
                  <c:v>12</c:v>
                </c:pt>
                <c:pt idx="4">
                  <c:v>11</c:v>
                </c:pt>
                <c:pt idx="5">
                  <c:v>23</c:v>
                </c:pt>
                <c:pt idx="6">
                  <c:v>11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Sheet1!$R$4</c:f>
              <c:strCache>
                <c:ptCount val="1"/>
                <c:pt idx="0">
                  <c:v>C_APP_1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Sheet1!$R$5:$R$11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11</c:v>
                </c:pt>
                <c:pt idx="6">
                  <c:v>11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Sheet1!$S$4</c:f>
              <c:strCache>
                <c:ptCount val="1"/>
                <c:pt idx="0">
                  <c:v>C_APP_3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Sheet1!$S$5:$S$11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25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Sheet1!$T$4</c:f>
              <c:strCache>
                <c:ptCount val="1"/>
                <c:pt idx="0">
                  <c:v>C_APP_5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Sheet1!$T$5:$T$11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25</c:v>
                </c:pt>
                <c:pt idx="4">
                  <c:v>11</c:v>
                </c:pt>
                <c:pt idx="5">
                  <c:v>41</c:v>
                </c:pt>
                <c:pt idx="6">
                  <c:v>23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Sheet1!$U$4</c:f>
              <c:strCache>
                <c:ptCount val="1"/>
                <c:pt idx="0">
                  <c:v>C_APP_Recent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Sheet1!$U$5:$U$11</c:f>
              <c:numCache>
                <c:formatCode>General</c:formatCode>
                <c:ptCount val="7"/>
                <c:pt idx="0">
                  <c:v>18</c:v>
                </c:pt>
                <c:pt idx="1">
                  <c:v>37</c:v>
                </c:pt>
                <c:pt idx="2">
                  <c:v>25</c:v>
                </c:pt>
                <c:pt idx="3">
                  <c:v>25</c:v>
                </c:pt>
                <c:pt idx="4">
                  <c:v>17</c:v>
                </c:pt>
                <c:pt idx="5">
                  <c:v>52</c:v>
                </c:pt>
                <c:pt idx="6">
                  <c:v>35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Sheet1!$V$4</c:f>
              <c:strCache>
                <c:ptCount val="1"/>
                <c:pt idx="0">
                  <c:v>S_CEN_1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Sheet1!$V$5:$V$11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11</c:v>
                </c:pt>
                <c:pt idx="6">
                  <c:v>5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Sheet1!$W$4</c:f>
              <c:strCache>
                <c:ptCount val="1"/>
                <c:pt idx="0">
                  <c:v>S_CEN_3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Sheet1!$W$5:$W$11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17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Sheet1!$X$4</c:f>
              <c:strCache>
                <c:ptCount val="1"/>
                <c:pt idx="0">
                  <c:v>S_CEN_5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Sheet1!$X$5:$X$11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12</c:v>
                </c:pt>
                <c:pt idx="4">
                  <c:v>11</c:v>
                </c:pt>
                <c:pt idx="5">
                  <c:v>29</c:v>
                </c:pt>
                <c:pt idx="6">
                  <c:v>23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Sheet1!$Y$4</c:f>
              <c:strCache>
                <c:ptCount val="1"/>
                <c:pt idx="0">
                  <c:v>S_CEN_Recent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Sheet1!$Y$5:$Y$11</c:f>
              <c:numCache>
                <c:formatCode>General</c:formatCode>
                <c:ptCount val="7"/>
                <c:pt idx="0">
                  <c:v>0</c:v>
                </c:pt>
                <c:pt idx="1">
                  <c:v>18</c:v>
                </c:pt>
                <c:pt idx="2">
                  <c:v>18</c:v>
                </c:pt>
                <c:pt idx="3">
                  <c:v>18</c:v>
                </c:pt>
                <c:pt idx="4">
                  <c:v>5</c:v>
                </c:pt>
                <c:pt idx="5">
                  <c:v>17</c:v>
                </c:pt>
                <c:pt idx="6">
                  <c:v>17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Sheet1!$Z$4</c:f>
              <c:strCache>
                <c:ptCount val="1"/>
                <c:pt idx="0">
                  <c:v>C_CEN_1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Sheet1!$Z$5:$Z$11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11</c:v>
                </c:pt>
                <c:pt idx="6">
                  <c:v>5</c:v>
                </c:pt>
              </c:numCache>
            </c:numRef>
          </c:val>
          <c:smooth val="0"/>
        </c:ser>
        <c:ser>
          <c:idx val="25"/>
          <c:order val="25"/>
          <c:tx>
            <c:strRef>
              <c:f>Sheet1!$AA$4</c:f>
              <c:strCache>
                <c:ptCount val="1"/>
                <c:pt idx="0">
                  <c:v>C_CEN_3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Sheet1!$AA$5:$AA$11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25</c:v>
                </c:pt>
                <c:pt idx="4">
                  <c:v>17</c:v>
                </c:pt>
                <c:pt idx="5">
                  <c:v>17</c:v>
                </c:pt>
                <c:pt idx="6">
                  <c:v>11</c:v>
                </c:pt>
              </c:numCache>
            </c:numRef>
          </c:val>
          <c:smooth val="0"/>
        </c:ser>
        <c:ser>
          <c:idx val="26"/>
          <c:order val="26"/>
          <c:tx>
            <c:strRef>
              <c:f>Sheet1!$AB$4</c:f>
              <c:strCache>
                <c:ptCount val="1"/>
                <c:pt idx="0">
                  <c:v>C_CEN_5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Sheet1!$AB$5:$AB$11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18</c:v>
                </c:pt>
                <c:pt idx="4">
                  <c:v>11</c:v>
                </c:pt>
                <c:pt idx="5">
                  <c:v>29</c:v>
                </c:pt>
                <c:pt idx="6">
                  <c:v>23</c:v>
                </c:pt>
              </c:numCache>
            </c:numRef>
          </c:val>
          <c:smooth val="0"/>
        </c:ser>
        <c:ser>
          <c:idx val="27"/>
          <c:order val="27"/>
          <c:tx>
            <c:strRef>
              <c:f>Sheet1!$AC$4</c:f>
              <c:strCache>
                <c:ptCount val="1"/>
                <c:pt idx="0">
                  <c:v>C_CEN_Recent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Sheet1!$AC$5:$AC$11</c:f>
              <c:numCache>
                <c:formatCode>General</c:formatCode>
                <c:ptCount val="7"/>
                <c:pt idx="0">
                  <c:v>0</c:v>
                </c:pt>
                <c:pt idx="1">
                  <c:v>12</c:v>
                </c:pt>
                <c:pt idx="2">
                  <c:v>12</c:v>
                </c:pt>
                <c:pt idx="3">
                  <c:v>18</c:v>
                </c:pt>
                <c:pt idx="4">
                  <c:v>11</c:v>
                </c:pt>
                <c:pt idx="5">
                  <c:v>23</c:v>
                </c:pt>
                <c:pt idx="6">
                  <c:v>17</c:v>
                </c:pt>
              </c:numCache>
            </c:numRef>
          </c:val>
          <c:smooth val="0"/>
        </c:ser>
        <c:ser>
          <c:idx val="28"/>
          <c:order val="28"/>
          <c:tx>
            <c:strRef>
              <c:f>Sheet1!$AD$4</c:f>
              <c:strCache>
                <c:ptCount val="1"/>
                <c:pt idx="0">
                  <c:v>Reg_1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Sheet1!$AD$5:$AD$11</c:f>
              <c:numCache>
                <c:formatCode>General</c:formatCode>
                <c:ptCount val="7"/>
                <c:pt idx="0">
                  <c:v>6</c:v>
                </c:pt>
                <c:pt idx="1">
                  <c:v>12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11</c:v>
                </c:pt>
                <c:pt idx="6">
                  <c:v>5</c:v>
                </c:pt>
              </c:numCache>
            </c:numRef>
          </c:val>
          <c:smooth val="0"/>
        </c:ser>
        <c:ser>
          <c:idx val="29"/>
          <c:order val="29"/>
          <c:tx>
            <c:strRef>
              <c:f>Sheet1!$AE$4</c:f>
              <c:strCache>
                <c:ptCount val="1"/>
                <c:pt idx="0">
                  <c:v>Reg_3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Sheet1!$AE$5:$AE$11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18</c:v>
                </c:pt>
                <c:pt idx="4">
                  <c:v>17</c:v>
                </c:pt>
                <c:pt idx="5">
                  <c:v>17</c:v>
                </c:pt>
                <c:pt idx="6">
                  <c:v>11</c:v>
                </c:pt>
              </c:numCache>
            </c:numRef>
          </c:val>
          <c:smooth val="0"/>
        </c:ser>
        <c:ser>
          <c:idx val="30"/>
          <c:order val="30"/>
          <c:tx>
            <c:strRef>
              <c:f>Sheet1!$AF$4</c:f>
              <c:strCache>
                <c:ptCount val="1"/>
                <c:pt idx="0">
                  <c:v>Reg_5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Sheet1!$AF$5:$AF$11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12</c:v>
                </c:pt>
                <c:pt idx="4">
                  <c:v>11</c:v>
                </c:pt>
                <c:pt idx="5">
                  <c:v>29</c:v>
                </c:pt>
                <c:pt idx="6">
                  <c:v>11</c:v>
                </c:pt>
              </c:numCache>
            </c:numRef>
          </c:val>
          <c:smooth val="0"/>
        </c:ser>
        <c:ser>
          <c:idx val="31"/>
          <c:order val="31"/>
          <c:tx>
            <c:strRef>
              <c:f>Sheet1!$AG$4</c:f>
              <c:strCache>
                <c:ptCount val="1"/>
                <c:pt idx="0">
                  <c:v>Reg_Recent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Sheet1!$AG$5:$AG$11</c:f>
              <c:numCache>
                <c:formatCode>General</c:formatCode>
                <c:ptCount val="7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12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460096"/>
        <c:axId val="91763072"/>
      </c:lineChart>
      <c:catAx>
        <c:axId val="89460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763072"/>
        <c:crosses val="autoZero"/>
        <c:auto val="1"/>
        <c:lblAlgn val="ctr"/>
        <c:lblOffset val="100"/>
        <c:noMultiLvlLbl val="0"/>
      </c:catAx>
      <c:valAx>
        <c:axId val="91763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predicted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46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C_Deg_Recent</c:v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Sheet1!$U$5:$U$11</c:f>
              <c:numCache>
                <c:formatCode>General</c:formatCode>
                <c:ptCount val="7"/>
                <c:pt idx="0">
                  <c:v>18</c:v>
                </c:pt>
                <c:pt idx="1">
                  <c:v>37</c:v>
                </c:pt>
                <c:pt idx="2">
                  <c:v>25</c:v>
                </c:pt>
                <c:pt idx="3">
                  <c:v>25</c:v>
                </c:pt>
                <c:pt idx="4">
                  <c:v>17</c:v>
                </c:pt>
                <c:pt idx="5">
                  <c:v>52</c:v>
                </c:pt>
                <c:pt idx="6">
                  <c:v>35</c:v>
                </c:pt>
              </c:numCache>
            </c:numRef>
          </c:val>
          <c:smooth val="0"/>
        </c:ser>
        <c:ser>
          <c:idx val="1"/>
          <c:order val="1"/>
          <c:tx>
            <c:v>Strength of Tie_5</c:v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Sheet1!$D$5:$D$11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0</c:v>
                </c:pt>
                <c:pt idx="3">
                  <c:v>12</c:v>
                </c:pt>
                <c:pt idx="4">
                  <c:v>11</c:v>
                </c:pt>
                <c:pt idx="5">
                  <c:v>23</c:v>
                </c:pt>
                <c:pt idx="6">
                  <c:v>17</c:v>
                </c:pt>
              </c:numCache>
            </c:numRef>
          </c:val>
          <c:smooth val="0"/>
        </c:ser>
        <c:ser>
          <c:idx val="3"/>
          <c:order val="2"/>
          <c:tx>
            <c:v>C_Outdegree_5</c:v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Sheet1!$L$5:$L$11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18</c:v>
                </c:pt>
                <c:pt idx="4">
                  <c:v>17</c:v>
                </c:pt>
                <c:pt idx="5">
                  <c:v>35</c:v>
                </c:pt>
                <c:pt idx="6">
                  <c:v>23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Sheet1!$W$4</c:f>
              <c:strCache>
                <c:ptCount val="1"/>
                <c:pt idx="0">
                  <c:v>S_CEN_3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Sheet1!$W$5:$W$11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17</c:v>
                </c:pt>
              </c:numCache>
            </c:numRef>
          </c:val>
          <c:smooth val="0"/>
        </c:ser>
        <c:ser>
          <c:idx val="7"/>
          <c:order val="4"/>
          <c:tx>
            <c:strRef>
              <c:f>Sheet1!$AF$4</c:f>
              <c:strCache>
                <c:ptCount val="1"/>
                <c:pt idx="0">
                  <c:v>Reg_5</c:v>
                </c:pt>
              </c:strCache>
            </c:strRef>
          </c:tx>
          <c:cat>
            <c:numRef>
              <c:f>Sheet1!$A$5:$A$11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Sheet1!$AF$5:$AF$11</c:f>
              <c:numCache>
                <c:formatCode>General</c:formatCode>
                <c:ptCount val="7"/>
                <c:pt idx="0">
                  <c:v>6</c:v>
                </c:pt>
                <c:pt idx="1">
                  <c:v>18</c:v>
                </c:pt>
                <c:pt idx="2">
                  <c:v>6</c:v>
                </c:pt>
                <c:pt idx="3">
                  <c:v>12</c:v>
                </c:pt>
                <c:pt idx="4">
                  <c:v>11</c:v>
                </c:pt>
                <c:pt idx="5">
                  <c:v>29</c:v>
                </c:pt>
                <c:pt idx="6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083712"/>
        <c:axId val="70086016"/>
      </c:lineChart>
      <c:catAx>
        <c:axId val="70083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086016"/>
        <c:crosses val="autoZero"/>
        <c:auto val="1"/>
        <c:lblAlgn val="ctr"/>
        <c:lblOffset val="100"/>
        <c:noMultiLvlLbl val="0"/>
      </c:catAx>
      <c:valAx>
        <c:axId val="70086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predicted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083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497A17-7F22-4836-B6D1-E450C35F520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9ECE1A-4F94-4ABB-A06F-A2C0C49470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Sunday Night Football Matchups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Scott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06" y="381000"/>
            <a:ext cx="1804988" cy="24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9932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Outdegree</a:t>
            </a:r>
          </a:p>
          <a:p>
            <a:pPr lvl="1"/>
            <a:r>
              <a:rPr lang="en-US" dirty="0" smtClean="0"/>
              <a:t>Individual: Packers v Falcons</a:t>
            </a:r>
          </a:p>
          <a:p>
            <a:pPr lvl="1"/>
            <a:r>
              <a:rPr lang="en-US" dirty="0" smtClean="0"/>
              <a:t>Combined: Patriots v Jets</a:t>
            </a:r>
          </a:p>
          <a:p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Individual: Patriots v Jets</a:t>
            </a:r>
          </a:p>
          <a:p>
            <a:pPr lvl="1"/>
            <a:r>
              <a:rPr lang="en-US" dirty="0" smtClean="0"/>
              <a:t>Combined: Packers v Falcons</a:t>
            </a:r>
          </a:p>
          <a:p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Individual: Patriots v Jets</a:t>
            </a:r>
          </a:p>
          <a:p>
            <a:pPr lvl="1"/>
            <a:r>
              <a:rPr lang="en-US" dirty="0" smtClean="0"/>
              <a:t>Combined: Patriots v Jets</a:t>
            </a:r>
          </a:p>
          <a:p>
            <a:r>
              <a:rPr lang="en-US" dirty="0" smtClean="0"/>
              <a:t>Strength of Tie: Patriots v. Jets</a:t>
            </a:r>
          </a:p>
        </p:txBody>
      </p:sp>
    </p:spTree>
    <p:extLst>
      <p:ext uri="{BB962C8B-B14F-4D97-AF65-F5344CB8AC3E}">
        <p14:creationId xmlns:p14="http://schemas.microsoft.com/office/powerpoint/2010/main" val="32470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3-year Graph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3356264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57" y="1774825"/>
            <a:ext cx="6373286" cy="4625975"/>
          </a:xfrm>
        </p:spPr>
      </p:pic>
    </p:spTree>
    <p:extLst>
      <p:ext uri="{BB962C8B-B14F-4D97-AF65-F5344CB8AC3E}">
        <p14:creationId xmlns:p14="http://schemas.microsoft.com/office/powerpoint/2010/main" val="2063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Outdegree</a:t>
            </a:r>
          </a:p>
          <a:p>
            <a:pPr lvl="1"/>
            <a:r>
              <a:rPr lang="en-US" dirty="0" smtClean="0"/>
              <a:t>Individual: Packers v Falcons</a:t>
            </a:r>
          </a:p>
          <a:p>
            <a:pPr lvl="1"/>
            <a:r>
              <a:rPr lang="en-US" dirty="0" smtClean="0"/>
              <a:t>Combined: </a:t>
            </a:r>
            <a:r>
              <a:rPr lang="en-US" dirty="0"/>
              <a:t>Packers v Falcons</a:t>
            </a:r>
            <a:endParaRPr lang="en-US" dirty="0" smtClean="0"/>
          </a:p>
          <a:p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Individual: </a:t>
            </a:r>
            <a:r>
              <a:rPr lang="en-US" dirty="0"/>
              <a:t>Packers v Falcons</a:t>
            </a:r>
            <a:endParaRPr lang="en-US" dirty="0" smtClean="0"/>
          </a:p>
          <a:p>
            <a:pPr lvl="1"/>
            <a:r>
              <a:rPr lang="en-US" dirty="0" smtClean="0"/>
              <a:t>Combined: Packers v Falcons</a:t>
            </a:r>
          </a:p>
          <a:p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Individual: </a:t>
            </a:r>
            <a:r>
              <a:rPr lang="en-US" dirty="0"/>
              <a:t>Packers v Falcons</a:t>
            </a:r>
            <a:endParaRPr lang="en-US" dirty="0" smtClean="0"/>
          </a:p>
          <a:p>
            <a:pPr lvl="1"/>
            <a:r>
              <a:rPr lang="en-US" dirty="0" smtClean="0"/>
              <a:t>Combined: </a:t>
            </a:r>
            <a:r>
              <a:rPr lang="en-US" dirty="0"/>
              <a:t>Packers v Falcons</a:t>
            </a:r>
            <a:endParaRPr lang="en-US" dirty="0" smtClean="0"/>
          </a:p>
          <a:p>
            <a:r>
              <a:rPr lang="en-US" dirty="0" smtClean="0"/>
              <a:t>Strength of Tie: </a:t>
            </a:r>
            <a:r>
              <a:rPr lang="en-US" dirty="0"/>
              <a:t>Packers v Falcons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8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81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Results for each metric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96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network metrics I used are not good predictors of SNF matchups</a:t>
            </a:r>
          </a:p>
          <a:p>
            <a:r>
              <a:rPr lang="en-US" dirty="0" smtClean="0"/>
              <a:t>Other factors</a:t>
            </a:r>
          </a:p>
          <a:p>
            <a:pPr lvl="1"/>
            <a:r>
              <a:rPr lang="en-US" dirty="0" smtClean="0"/>
              <a:t>Reunion games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ivalry </a:t>
            </a:r>
            <a:r>
              <a:rPr lang="en-US" dirty="0"/>
              <a:t>games</a:t>
            </a:r>
            <a:endParaRPr lang="en-US" dirty="0" smtClean="0"/>
          </a:p>
          <a:p>
            <a:pPr lvl="1"/>
            <a:r>
              <a:rPr lang="en-US" dirty="0" smtClean="0"/>
              <a:t>Special occurrences </a:t>
            </a:r>
          </a:p>
          <a:p>
            <a:pPr lvl="2"/>
            <a:r>
              <a:rPr lang="en-US" dirty="0" smtClean="0"/>
              <a:t>e.g. Manning brothers matchup</a:t>
            </a:r>
          </a:p>
          <a:p>
            <a:r>
              <a:rPr lang="en-US" dirty="0" smtClean="0"/>
              <a:t>Flex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Sunday Night Football (SNF)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on August 6, </a:t>
            </a:r>
            <a:r>
              <a:rPr lang="en-US" dirty="0" smtClean="0"/>
              <a:t>2006</a:t>
            </a:r>
          </a:p>
          <a:p>
            <a:r>
              <a:rPr lang="en-US" dirty="0" smtClean="0"/>
              <a:t>Weekly broadcasting of an NFL game on NBC</a:t>
            </a:r>
          </a:p>
          <a:p>
            <a:r>
              <a:rPr lang="en-US" dirty="0" smtClean="0"/>
              <a:t>Often features the best matchup of the week</a:t>
            </a:r>
          </a:p>
          <a:p>
            <a:r>
              <a:rPr lang="en-US" dirty="0" smtClean="0"/>
              <a:t>Project question</a:t>
            </a:r>
          </a:p>
          <a:p>
            <a:pPr lvl="1"/>
            <a:r>
              <a:rPr lang="en-US" dirty="0" smtClean="0"/>
              <a:t>Can I use network metrics to predict the SNF matchup?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data from games from 1992 – 2011 to create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Used different network metrics to select the “best” matchup for a given week</a:t>
            </a:r>
          </a:p>
          <a:p>
            <a:r>
              <a:rPr lang="en-US" dirty="0" smtClean="0"/>
              <a:t>Used 4 different windows</a:t>
            </a:r>
          </a:p>
          <a:p>
            <a:pPr lvl="1"/>
            <a:r>
              <a:rPr lang="en-US" dirty="0" smtClean="0"/>
              <a:t>1-year, 3-year, 5-year, from 1992</a:t>
            </a:r>
          </a:p>
          <a:p>
            <a:r>
              <a:rPr lang="en-US" dirty="0" smtClean="0"/>
              <a:t>Studied </a:t>
            </a:r>
            <a:r>
              <a:rPr lang="en-US" dirty="0"/>
              <a:t>playoff and regular season </a:t>
            </a:r>
            <a:r>
              <a:rPr lang="en-US" dirty="0" smtClean="0"/>
              <a:t>matchups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Playoff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node for each team</a:t>
            </a:r>
          </a:p>
          <a:p>
            <a:r>
              <a:rPr lang="en-US" dirty="0" smtClean="0"/>
              <a:t>Directed edge from the winner to the loser</a:t>
            </a:r>
          </a:p>
          <a:p>
            <a:r>
              <a:rPr lang="en-US" dirty="0" smtClean="0"/>
              <a:t>Edge weight is the # of matchup occurrences</a:t>
            </a:r>
            <a:endParaRPr lang="en-US" dirty="0"/>
          </a:p>
          <a:p>
            <a:r>
              <a:rPr lang="en-US" dirty="0" smtClean="0"/>
              <a:t>Metrics used for matchup selection       </a:t>
            </a:r>
          </a:p>
          <a:p>
            <a:pPr lvl="1"/>
            <a:r>
              <a:rPr lang="en-US" dirty="0" smtClean="0"/>
              <a:t>Outdegree * =&gt; # of playoff wins</a:t>
            </a:r>
          </a:p>
          <a:p>
            <a:pPr lvl="1"/>
            <a:r>
              <a:rPr lang="en-US" dirty="0" smtClean="0"/>
              <a:t>Total degree*  =&gt; # of playoff appearances</a:t>
            </a:r>
          </a:p>
          <a:p>
            <a:pPr lvl="1"/>
            <a:r>
              <a:rPr lang="en-US" dirty="0" smtClean="0"/>
              <a:t>Centrality*</a:t>
            </a:r>
          </a:p>
          <a:p>
            <a:pPr lvl="1"/>
            <a:r>
              <a:rPr lang="en-US" dirty="0" smtClean="0"/>
              <a:t>Strength of tie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*both </a:t>
            </a:r>
            <a:r>
              <a:rPr lang="en-US" dirty="0"/>
              <a:t>combined and </a:t>
            </a:r>
            <a:r>
              <a:rPr lang="en-US" dirty="0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Playoff Network 1992 - 2011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70025"/>
            <a:ext cx="8727856" cy="5059375"/>
          </a:xfrm>
        </p:spPr>
      </p:pic>
    </p:spTree>
    <p:extLst>
      <p:ext uri="{BB962C8B-B14F-4D97-AF65-F5344CB8AC3E}">
        <p14:creationId xmlns:p14="http://schemas.microsoft.com/office/powerpoint/2010/main" val="32402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Season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node for each team</a:t>
            </a:r>
          </a:p>
          <a:p>
            <a:r>
              <a:rPr lang="en-US" dirty="0" smtClean="0"/>
              <a:t>Undirected edge between teams</a:t>
            </a:r>
          </a:p>
          <a:p>
            <a:r>
              <a:rPr lang="en-US" dirty="0" smtClean="0"/>
              <a:t>Edge weight is the average “goodness” of that matchup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          w = winner’s score, l = loser’s score</a:t>
            </a:r>
          </a:p>
          <a:p>
            <a:pPr marL="118872" indent="0">
              <a:buNone/>
            </a:pPr>
            <a:r>
              <a:rPr lang="en-US" dirty="0" smtClean="0"/>
              <a:t>     “Good” games are close and high-scoring</a:t>
            </a:r>
          </a:p>
          <a:p>
            <a:r>
              <a:rPr lang="en-US" dirty="0" smtClean="0"/>
              <a:t>Selected matchup with the highest goodness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3819290"/>
            <a:ext cx="5943600" cy="9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Season 1992 - 2011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97013"/>
            <a:ext cx="5360987" cy="5360987"/>
          </a:xfrm>
        </p:spPr>
      </p:pic>
    </p:spTree>
    <p:extLst>
      <p:ext uri="{BB962C8B-B14F-4D97-AF65-F5344CB8AC3E}">
        <p14:creationId xmlns:p14="http://schemas.microsoft.com/office/powerpoint/2010/main" val="7467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Week 5 in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SNF matchup: Packers v Falcons</a:t>
            </a:r>
          </a:p>
          <a:p>
            <a:r>
              <a:rPr lang="en-US" dirty="0" smtClean="0"/>
              <a:t>Predictions using the playoff network metrics</a:t>
            </a:r>
          </a:p>
          <a:p>
            <a:pPr lvl="1"/>
            <a:r>
              <a:rPr lang="en-US" dirty="0" smtClean="0"/>
              <a:t>5-year window v 3-year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5-year Graph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8" y="1774825"/>
            <a:ext cx="7049764" cy="4625975"/>
          </a:xfrm>
        </p:spPr>
      </p:pic>
    </p:spTree>
    <p:extLst>
      <p:ext uri="{BB962C8B-B14F-4D97-AF65-F5344CB8AC3E}">
        <p14:creationId xmlns:p14="http://schemas.microsoft.com/office/powerpoint/2010/main" val="8837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523</TotalTime>
  <Words>359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Predicting Sunday Night Football Matchups</vt:lpstr>
      <vt:lpstr>Sunday Night Football (SNF)</vt:lpstr>
      <vt:lpstr>Approach</vt:lpstr>
      <vt:lpstr>Playoff Network</vt:lpstr>
      <vt:lpstr>Playoff Network 1992 - 2011</vt:lpstr>
      <vt:lpstr>Regular Season Network</vt:lpstr>
      <vt:lpstr>Regular Season 1992 - 2011</vt:lpstr>
      <vt:lpstr>Example: Week 5 in 2011</vt:lpstr>
      <vt:lpstr>2011 5-year Graph</vt:lpstr>
      <vt:lpstr>Predictions</vt:lpstr>
      <vt:lpstr>2011 3-year Graph</vt:lpstr>
      <vt:lpstr>Predictions</vt:lpstr>
      <vt:lpstr>Results</vt:lpstr>
      <vt:lpstr>Best Results for each metric</vt:lpstr>
      <vt:lpstr>Discussion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</dc:creator>
  <cp:lastModifiedBy>Michelle</cp:lastModifiedBy>
  <cp:revision>45</cp:revision>
  <dcterms:created xsi:type="dcterms:W3CDTF">2013-04-29T22:34:07Z</dcterms:created>
  <dcterms:modified xsi:type="dcterms:W3CDTF">2013-04-30T07:17:42Z</dcterms:modified>
</cp:coreProperties>
</file>