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/>
    <p:restoredTop sz="94647"/>
  </p:normalViewPr>
  <p:slideViewPr>
    <p:cSldViewPr snapToGrid="0" snapToObjects="1" showGuides="1">
      <p:cViewPr varScale="1">
        <p:scale>
          <a:sx n="115" d="100"/>
          <a:sy n="115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F3D94-56E6-E540-9B80-02A1178FE8D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E5EA6-0731-6E4F-9F47-2ED5CFC2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pitchFamily="2" charset="0"/>
              </a:rPr>
              <a:t>Shoot competition is proportional to maximal resource utilization, biomass, and growth form</a:t>
            </a:r>
          </a:p>
          <a:p>
            <a:r>
              <a:rPr lang="en-US" dirty="0"/>
              <a:t>Root competition is proportional to maximal resource utilization and biomass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E5EA6-0731-6E4F-9F47-2ED5CFC29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Helvetica" pitchFamily="2" charset="0"/>
              </a:rPr>
              <a:t>Shoot competition is proportional to maximal resource utilization, biomass, and growth form</a:t>
            </a:r>
          </a:p>
          <a:p>
            <a:r>
              <a:rPr lang="en-US" dirty="0"/>
              <a:t>Root competition is proportional to maximal resource utilization and biomass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E5EA6-0731-6E4F-9F47-2ED5CFC29E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A340-A3C8-E742-87A1-EC5F8E3D7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22DB3-4B0A-214F-818F-E0A8DBB5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823F0-D922-4744-8321-F13D2838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128B-01B5-AC46-800D-EBBCF47A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48A3-5B47-424F-97C7-57EB3C11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879D-1826-A645-A687-74216D41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0157B-D1EF-EB4C-A631-8C1499537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6664-4544-E647-BA5A-0D1CC8B9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16F9-A340-A74A-BE9F-F88E0023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EED2-1033-874B-9AE1-97D56FA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314F1-1735-DA48-8F54-BACDAF08D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6877-A3BE-1E4C-86BC-7144F8F2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09B1-3C53-524C-9DA8-FD660FB7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6D60-677D-A946-B5FE-70FC7290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082DF-6428-974D-B52E-86A68F0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DDA3-F496-904C-AD81-6EAF060A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4B23-F6A5-5745-85CF-22A1F679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D02B-7196-674D-B057-41E3B5D6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E1B4-558A-2B4E-BF79-EFFDDF58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C773-703F-6C48-AC6F-07B9BBF8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4692-80FF-3A4E-BA73-AEF7A3EA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2583-C6EF-854E-B976-F7D24015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5778-DCB6-7740-A827-52A62E45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37F4-061B-CC40-BF08-D68644D9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C697-4A0D-4947-AF37-7BBD5425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701D-C666-4C42-A483-967E1973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822E-EC59-5143-AE67-ADE447A0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038A-6424-7B49-8DAC-8D316E4E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CF69F-9621-4949-9B35-578E421A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A32AF-B36E-454D-A5CD-BD0AC4BE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FB7F0-910B-C741-B529-46551B44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EEC5-0D92-CB49-BD24-99527292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474D-F909-F640-A61E-77C2419B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931CA-40BF-8D46-9C18-BE746965F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3790-74A7-D24F-8D94-D59338240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6E47B-E6EC-A345-BBF8-56B05F6C9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09FFB-FBA6-BB48-8B60-34A3707F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320F6-CBFC-A244-97B8-45BF5AAC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319A4-C54E-A245-9C13-F7E2C71C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927-6996-754A-9D7E-0C3546F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D4D59-59DE-FC46-98EF-E86CB983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B455-9F33-FA43-8CC3-28322D96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BDC62-5EF0-7A4F-BC3D-B4BA319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4E678-9391-AD40-8097-193F6057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D23F-BDBA-1F44-A901-3E758EEE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ACDA5-4F52-124D-B6F7-50D6B37C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0DF4-43BE-3A4E-ADA8-D338EBE3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E387-0D10-FB4E-8C91-2F49DDC0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DE96-7D1A-1948-A9BF-3E4712CA0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5078-BD50-694A-AD65-F883EF6E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3BA3-40DD-8C46-97A0-3604E67A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83F6-27C2-154D-BC8C-AF3234AB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714E-6589-264F-9C0B-A7EE71F6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40BD-32CB-1C48-B948-D8FFA9B13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F82D1-47B7-114F-A500-F40F1EB2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D7A4E-1402-554B-B10D-8A2773CD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90EE-B4D7-4547-B672-D57FD7C6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CE7F0-9EA5-F040-99CD-F5EA5B92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D9074-837F-7D42-954D-33280886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DDEF-73F3-DC42-B153-B9D3D911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EBF1-3F8F-2040-BF01-08CDB9CDD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0EF0-4B42-D04E-ACDD-6BC26042E173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9FCD-1553-DF47-8F69-33134B13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D085-D771-1D40-9736-48DA419D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625D-20D0-274E-8C26-2B4CDE733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CB1B-5850-2845-A751-72C5CCB23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IBC-grass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C3B61-F062-AD44-9BF9-C49F33A19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Individual-based community model of grasslands</a:t>
            </a:r>
          </a:p>
        </p:txBody>
      </p:sp>
    </p:spTree>
    <p:extLst>
      <p:ext uri="{BB962C8B-B14F-4D97-AF65-F5344CB8AC3E}">
        <p14:creationId xmlns:p14="http://schemas.microsoft.com/office/powerpoint/2010/main" val="39981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E124-D83F-5741-A701-091BF5BC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Brief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58ADC-1250-C549-A69C-C70006560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5" t="8651" r="5307" b="20949"/>
          <a:stretch/>
        </p:blipFill>
        <p:spPr>
          <a:xfrm>
            <a:off x="6614769" y="767206"/>
            <a:ext cx="5431899" cy="201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DBB14-05F7-C24B-98F6-F7D6B8A97CC1}"/>
              </a:ext>
            </a:extLst>
          </p:cNvPr>
          <p:cNvSpPr txBox="1"/>
          <p:nvPr/>
        </p:nvSpPr>
        <p:spPr>
          <a:xfrm>
            <a:off x="525352" y="1594252"/>
            <a:ext cx="59859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Original model published in May et al. 2009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Tested with empirically-derived PFTs by Weiss et al. 2014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Since then, used on many topics around grassland assembly: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Herbicides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Succession after grazing abandonment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Intraspecific trait variation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Belowground herbivory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latin typeface="Helvetica" pitchFamily="2" charset="0"/>
              </a:rPr>
              <a:t>Eutrophication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B37693-2E05-F84B-9FCA-80008A99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62" y="2919065"/>
            <a:ext cx="5431899" cy="20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5BC-0161-4241-A1CA-E3070A0E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Model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FC27D-C9EF-F54B-9F57-59F52EB0441C}"/>
              </a:ext>
            </a:extLst>
          </p:cNvPr>
          <p:cNvSpPr txBox="1"/>
          <p:nvPr/>
        </p:nvSpPr>
        <p:spPr>
          <a:xfrm>
            <a:off x="944678" y="1536707"/>
            <a:ext cx="74302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2 sq. m. grid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Above- and belowground compartments, cells hold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Plant functional types (PFTs) are defined by four traits axes (adopted from </a:t>
            </a:r>
            <a:r>
              <a:rPr lang="en-US" sz="2000" dirty="0" err="1">
                <a:latin typeface="Helvetica" pitchFamily="2" charset="0"/>
              </a:rPr>
              <a:t>Weiher</a:t>
            </a:r>
            <a:r>
              <a:rPr lang="en-US" sz="2000" dirty="0">
                <a:latin typeface="Helvetica" pitchFamily="2" charset="0"/>
              </a:rPr>
              <a:t> et al. 1999)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Growth form (rosette, erect)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Maximum size — seed mass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Competitive ability — stress tolerance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SLA — palatability for grazing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A plant is defined by its trait values and above- and belowground biomass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40B71B-02F2-5E47-86D0-73CEBCF4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3142" y="405086"/>
            <a:ext cx="3462595" cy="59729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87C64F-B255-C140-940D-BC5DF6961717}"/>
              </a:ext>
            </a:extLst>
          </p:cNvPr>
          <p:cNvSpPr txBox="1"/>
          <p:nvPr/>
        </p:nvSpPr>
        <p:spPr>
          <a:xfrm>
            <a:off x="49095" y="6416073"/>
            <a:ext cx="1220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" pitchFamily="2" charset="0"/>
              </a:rPr>
              <a:t>Weiher</a:t>
            </a:r>
            <a:r>
              <a:rPr lang="en-US" sz="1200" dirty="0">
                <a:latin typeface="Helvetica" pitchFamily="2" charset="0"/>
              </a:rPr>
              <a:t>, E. et al. 1999. Challenging Theophrastus: a common core list of plant traits for functional ecology. - J. Veg. Sci. 10: 609-620.</a:t>
            </a:r>
          </a:p>
        </p:txBody>
      </p:sp>
    </p:spTree>
    <p:extLst>
      <p:ext uri="{BB962C8B-B14F-4D97-AF65-F5344CB8AC3E}">
        <p14:creationId xmlns:p14="http://schemas.microsoft.com/office/powerpoint/2010/main" val="27228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5BC-0161-4241-A1CA-E3070A0E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Model structure, cont.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FC27D-C9EF-F54B-9F57-59F52EB0441C}"/>
              </a:ext>
            </a:extLst>
          </p:cNvPr>
          <p:cNvSpPr txBox="1"/>
          <p:nvPr/>
        </p:nvSpPr>
        <p:spPr>
          <a:xfrm>
            <a:off x="944678" y="1536707"/>
            <a:ext cx="750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Plant competition is modelled through a zone of influence (ZOI)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This premise is an extension of Weiner et al. (2001)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Two-layer ZOI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Asymmetric shoot competition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(Biomass and growth form)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Symmetric root competition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(Only biomass)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Plant growth depends on the total resources it collects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Resource uptake depends on the size of the ZOI and its competitive 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Sigmoidal in the absence of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Grazing events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Palatability is correlated to SLA, erect growth form, and aboveground biomass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Many other extensions also exist</a:t>
            </a:r>
          </a:p>
          <a:p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ZOI300dpi">
            <a:extLst>
              <a:ext uri="{FF2B5EF4-FFF2-40B4-BE49-F238E27FC236}">
                <a16:creationId xmlns:a16="http://schemas.microsoft.com/office/drawing/2014/main" id="{C0CEEF6D-80B1-B545-9AD1-10A2F2DF6A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8" t="-4103" r="-2548" b="-4761"/>
          <a:stretch>
            <a:fillRect/>
          </a:stretch>
        </p:blipFill>
        <p:spPr bwMode="auto">
          <a:xfrm>
            <a:off x="6096000" y="405086"/>
            <a:ext cx="2350677" cy="108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40B71B-02F2-5E47-86D0-73CEBCF4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52144" y="405086"/>
            <a:ext cx="3462595" cy="59729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87C64F-B255-C140-940D-BC5DF6961717}"/>
              </a:ext>
            </a:extLst>
          </p:cNvPr>
          <p:cNvSpPr txBox="1"/>
          <p:nvPr/>
        </p:nvSpPr>
        <p:spPr>
          <a:xfrm>
            <a:off x="49095" y="6416073"/>
            <a:ext cx="1220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Weiner, J. et al. 2001. The effects of density, spatial pattern, and competitive symmetry on size variation in simulated plant populations. – American Naturalist 158: 438-450.</a:t>
            </a:r>
          </a:p>
        </p:txBody>
      </p:sp>
    </p:spTree>
    <p:extLst>
      <p:ext uri="{BB962C8B-B14F-4D97-AF65-F5344CB8AC3E}">
        <p14:creationId xmlns:p14="http://schemas.microsoft.com/office/powerpoint/2010/main" val="224177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B938-CD5C-3644-80B6-E4F638E7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Coexistence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3708-AE10-4741-B463-498C9A70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Fitness differences emerge from the trade-offs for a given environment, and depend on resource availability/grazing</a:t>
            </a:r>
          </a:p>
          <a:p>
            <a:r>
              <a:rPr lang="en-US" dirty="0">
                <a:latin typeface="Helvetica" pitchFamily="2" charset="0"/>
              </a:rPr>
              <a:t>Trait trade-offs are not stabilizing </a:t>
            </a:r>
          </a:p>
          <a:p>
            <a:r>
              <a:rPr lang="en-US" dirty="0">
                <a:latin typeface="Helvetica" pitchFamily="2" charset="0"/>
              </a:rPr>
              <a:t>But time to exclusion will depend on the fitness differences (i.e. </a:t>
            </a:r>
            <a:r>
              <a:rPr lang="en-US" i="1" dirty="0">
                <a:latin typeface="Helvetica" pitchFamily="2" charset="0"/>
              </a:rPr>
              <a:t>insufficient time for exclusion)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Long-term coexistence, however, arises through </a:t>
            </a:r>
            <a:r>
              <a:rPr lang="en-US" i="1" dirty="0">
                <a:latin typeface="Helvetica" pitchFamily="2" charset="0"/>
              </a:rPr>
              <a:t>negative density dependence </a:t>
            </a:r>
            <a:r>
              <a:rPr lang="en-US" dirty="0">
                <a:latin typeface="Helvetica" pitchFamily="2" charset="0"/>
              </a:rPr>
              <a:t>(phenomenological)</a:t>
            </a:r>
            <a:endParaRPr lang="en-US" i="1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When a plant is surrounded by conspecifics, its competitive ability is dampened by the square root of the number of neighbors</a:t>
            </a:r>
          </a:p>
          <a:p>
            <a:r>
              <a:rPr lang="en-US" dirty="0">
                <a:latin typeface="Helvetica" pitchFamily="2" charset="0"/>
              </a:rPr>
              <a:t>I can run the simulation with variable exogenous resources over time (but I haven’t tested this)</a:t>
            </a:r>
          </a:p>
        </p:txBody>
      </p:sp>
    </p:spTree>
    <p:extLst>
      <p:ext uri="{BB962C8B-B14F-4D97-AF65-F5344CB8AC3E}">
        <p14:creationId xmlns:p14="http://schemas.microsoft.com/office/powerpoint/2010/main" val="243840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FA00-4389-7F41-9715-D409C51C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4854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Parameterization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463B-8D3A-BD4F-9A0F-9514F3A7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Helvetica" pitchFamily="2" charset="0"/>
              </a:rPr>
              <a:t>Lina Weiss used traits from databases and classified them into PFTs (~86 grassland species)</a:t>
            </a:r>
          </a:p>
          <a:p>
            <a:r>
              <a:rPr lang="en-US" sz="2000" dirty="0">
                <a:latin typeface="Helvetica" pitchFamily="2" charset="0"/>
              </a:rPr>
              <a:t>She did not further calibrate the model</a:t>
            </a:r>
          </a:p>
          <a:p>
            <a:r>
              <a:rPr lang="en-US" sz="2000" dirty="0">
                <a:latin typeface="Helvetica" pitchFamily="2" charset="0"/>
              </a:rPr>
              <a:t>To Biodiversity </a:t>
            </a:r>
            <a:r>
              <a:rPr lang="en-US" sz="2000" dirty="0" err="1">
                <a:latin typeface="Helvetica" pitchFamily="2" charset="0"/>
              </a:rPr>
              <a:t>Exploratories</a:t>
            </a:r>
            <a:r>
              <a:rPr lang="en-US" sz="2000" dirty="0">
                <a:latin typeface="Helvetica" pitchFamily="2" charset="0"/>
              </a:rPr>
              <a:t> data, she compared:</a:t>
            </a:r>
          </a:p>
          <a:p>
            <a:pPr lvl="1"/>
            <a:r>
              <a:rPr lang="en-US" sz="1800" dirty="0">
                <a:latin typeface="Helvetica" pitchFamily="2" charset="0"/>
              </a:rPr>
              <a:t>Richness</a:t>
            </a:r>
          </a:p>
          <a:p>
            <a:pPr lvl="1"/>
            <a:r>
              <a:rPr lang="en-US" sz="1800" dirty="0">
                <a:latin typeface="Helvetica" pitchFamily="2" charset="0"/>
              </a:rPr>
              <a:t>Shannon diversity</a:t>
            </a:r>
          </a:p>
          <a:p>
            <a:pPr lvl="1"/>
            <a:r>
              <a:rPr lang="en-US" sz="1800" dirty="0">
                <a:latin typeface="Helvetica" pitchFamily="2" charset="0"/>
              </a:rPr>
              <a:t>Aboveground biomass</a:t>
            </a:r>
          </a:p>
          <a:p>
            <a:pPr lvl="1"/>
            <a:r>
              <a:rPr lang="en-US" sz="1800" dirty="0">
                <a:latin typeface="Helvetica" pitchFamily="2" charset="0"/>
              </a:rPr>
              <a:t>Trait composition </a:t>
            </a:r>
          </a:p>
          <a:p>
            <a:r>
              <a:rPr lang="en-US" sz="2000" dirty="0">
                <a:latin typeface="Helvetica" pitchFamily="2" charset="0"/>
              </a:rPr>
              <a:t>For traits, simulated communities corresponded in all traits or 3/4 of the traits most of the time with the real communities.</a:t>
            </a:r>
          </a:p>
          <a:p>
            <a:r>
              <a:rPr lang="en-US" sz="2000" dirty="0">
                <a:latin typeface="Helvetica" pitchFamily="2" charset="0"/>
              </a:rPr>
              <a:t>There were specific “problem spots,” however, like low resource, intensive grazing, of which 32% of the PFTs only shared two traits.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ADB6D-442F-6A4E-B219-969887C6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33" y="365125"/>
            <a:ext cx="4923461" cy="483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48BA0-36B2-4D46-9554-BD865726D8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44" y="1027906"/>
            <a:ext cx="4867056" cy="4573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71879-8924-9B4D-A907-3942D6D42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50" y="1549457"/>
            <a:ext cx="4819350" cy="49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528</Words>
  <Application>Microsoft Macintosh PowerPoint</Application>
  <PresentationFormat>Widescreen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IBC-grass</vt:lpstr>
      <vt:lpstr>Brief history</vt:lpstr>
      <vt:lpstr>Model structure</vt:lpstr>
      <vt:lpstr>Model structure, cont.</vt:lpstr>
      <vt:lpstr>Coexistence mechanisms</vt:lpstr>
      <vt:lpstr>Parameterization &amp; validation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IBC-grass</dc:title>
  <dc:creator>Michael Crawford</dc:creator>
  <cp:lastModifiedBy>Michael Crawford</cp:lastModifiedBy>
  <cp:revision>39</cp:revision>
  <dcterms:created xsi:type="dcterms:W3CDTF">2019-05-18T08:07:23Z</dcterms:created>
  <dcterms:modified xsi:type="dcterms:W3CDTF">2019-05-20T11:23:51Z</dcterms:modified>
</cp:coreProperties>
</file>