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362" r:id="rId5"/>
    <p:sldId id="363" r:id="rId6"/>
    <p:sldId id="361" r:id="rId7"/>
  </p:sldIdLst>
  <p:sldSz cx="18288000" cy="10287000"/>
  <p:notesSz cx="6858000" cy="9144000"/>
  <p:embeddedFontLst>
    <p:embeddedFont>
      <p:font typeface="Barlow" pitchFamily="2" charset="77"/>
      <p:regular r:id="rId9"/>
      <p:bold r:id="rId10"/>
      <p:italic r:id="rId11"/>
      <p:boldItalic r:id="rId12"/>
    </p:embeddedFont>
    <p:embeddedFont>
      <p:font typeface="Barlow Light" panose="020F0302020204030204" pitchFamily="3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entury Schoolbook" panose="02040604050505020304" pitchFamily="18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9" roundtripDataSignature="AMtx7mgdlzSnepa5snqIgSTqsN8Hh/Vg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D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9"/>
    <p:restoredTop sz="94676"/>
  </p:normalViewPr>
  <p:slideViewPr>
    <p:cSldViewPr snapToGrid="0">
      <p:cViewPr>
        <p:scale>
          <a:sx n="52" d="100"/>
          <a:sy n="52" d="100"/>
        </p:scale>
        <p:origin x="3528" y="19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133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129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3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13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13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9192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161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6" name="Google Shape;1416;p1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1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0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1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1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0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D4AF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3320515" y="5448300"/>
            <a:ext cx="1164697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buSzPts val="3629"/>
            </a:pPr>
            <a:r>
              <a:rPr lang="en-US" sz="4000" b="1" dirty="0">
                <a:solidFill>
                  <a:schemeClr val="bg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Powered By - Microsoft Corporation Pvt Ltd.</a:t>
            </a:r>
          </a:p>
          <a:p>
            <a:pPr lvl="0" algn="ctr">
              <a:buSzPts val="2400"/>
            </a:pP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520417" y="3771900"/>
            <a:ext cx="15247167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buSzPts val="3629"/>
            </a:pPr>
            <a:r>
              <a:rPr lang="en-US" sz="9600" b="1" dirty="0">
                <a:solidFill>
                  <a:schemeClr val="bg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Voice Biometrics - SBI</a:t>
            </a:r>
          </a:p>
        </p:txBody>
      </p:sp>
      <p:sp>
        <p:nvSpPr>
          <p:cNvPr id="90" name="Google Shape;90;p1"/>
          <p:cNvSpPr/>
          <p:nvPr/>
        </p:nvSpPr>
        <p:spPr>
          <a:xfrm rot="5390203">
            <a:off x="12958414" y="9087293"/>
            <a:ext cx="1707126" cy="107961"/>
          </a:xfrm>
          <a:custGeom>
            <a:avLst/>
            <a:gdLst/>
            <a:ahLst/>
            <a:cxnLst/>
            <a:rect l="l" t="t" r="r" b="b"/>
            <a:pathLst>
              <a:path w="1104499" h="69850" extrusionOk="0">
                <a:moveTo>
                  <a:pt x="813669" y="0"/>
                </a:moveTo>
                <a:lnTo>
                  <a:pt x="0" y="0"/>
                </a:lnTo>
                <a:lnTo>
                  <a:pt x="0" y="69850"/>
                </a:lnTo>
                <a:lnTo>
                  <a:pt x="1104499" y="69850"/>
                </a:lnTo>
                <a:lnTo>
                  <a:pt x="1104499" y="0"/>
                </a:lnTo>
                <a:close/>
              </a:path>
            </a:pathLst>
          </a:custGeom>
          <a:solidFill>
            <a:srgbClr val="060507"/>
          </a:solidFill>
          <a:ln>
            <a:noFill/>
          </a:ln>
        </p:spPr>
      </p:sp>
      <p:grpSp>
        <p:nvGrpSpPr>
          <p:cNvPr id="91" name="Google Shape;91;p1"/>
          <p:cNvGrpSpPr/>
          <p:nvPr/>
        </p:nvGrpSpPr>
        <p:grpSpPr>
          <a:xfrm>
            <a:off x="12624699" y="8548310"/>
            <a:ext cx="4975395" cy="1419981"/>
            <a:chOff x="0" y="0"/>
            <a:chExt cx="6633859" cy="1893308"/>
          </a:xfrm>
        </p:grpSpPr>
        <p:sp>
          <p:nvSpPr>
            <p:cNvPr id="92" name="Google Shape;92;p1"/>
            <p:cNvSpPr txBox="1"/>
            <p:nvPr/>
          </p:nvSpPr>
          <p:spPr>
            <a:xfrm>
              <a:off x="0" y="157728"/>
              <a:ext cx="1878961" cy="4219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8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 txBox="1"/>
            <p:nvPr/>
          </p:nvSpPr>
          <p:spPr>
            <a:xfrm>
              <a:off x="2139433" y="0"/>
              <a:ext cx="4494426" cy="17727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dirty="0" err="1">
                  <a:latin typeface="Barlow Light"/>
                  <a:ea typeface="Barlow Light"/>
                  <a:cs typeface="Barlow Light"/>
                  <a:sym typeface="Barlow Light"/>
                </a:rPr>
                <a:t>Sheshmani</a:t>
              </a:r>
              <a:endParaRPr lang="en-US" sz="3600" b="1" dirty="0">
                <a:latin typeface="Barlow Light"/>
                <a:ea typeface="Barlow Light"/>
                <a:cs typeface="Barlow Light"/>
                <a:sym typeface="Barlow Light"/>
              </a:endParaRP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 dirty="0" err="1">
                  <a:solidFill>
                    <a:srgbClr val="000000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Vishawakar</a:t>
              </a:r>
              <a:r>
                <a:rPr lang="en-US" sz="3600" b="1" dirty="0" err="1">
                  <a:latin typeface="Barlow Light"/>
                  <a:ea typeface="Barlow Light"/>
                  <a:cs typeface="Barlow Light"/>
                  <a:sym typeface="Barlow Light"/>
                </a:rPr>
                <a:t>ma</a:t>
              </a:r>
              <a:endParaRPr dirty="0"/>
            </a:p>
          </p:txBody>
        </p:sp>
        <p:sp>
          <p:nvSpPr>
            <p:cNvPr id="94" name="Google Shape;94;p1"/>
            <p:cNvSpPr txBox="1"/>
            <p:nvPr/>
          </p:nvSpPr>
          <p:spPr>
            <a:xfrm>
              <a:off x="2139433" y="1480733"/>
              <a:ext cx="4494426" cy="4125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2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49;p25">
            <a:extLst>
              <a:ext uri="{FF2B5EF4-FFF2-40B4-BE49-F238E27FC236}">
                <a16:creationId xmlns:a16="http://schemas.microsoft.com/office/drawing/2014/main" id="{0E758922-046F-4096-C493-81201FFA65BC}"/>
              </a:ext>
            </a:extLst>
          </p:cNvPr>
          <p:cNvSpPr txBox="1"/>
          <p:nvPr/>
        </p:nvSpPr>
        <p:spPr>
          <a:xfrm>
            <a:off x="838200" y="822173"/>
            <a:ext cx="12864488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6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3ED4AF"/>
                </a:solidFill>
                <a:latin typeface="Barlow"/>
                <a:ea typeface="Barlow"/>
                <a:cs typeface="Barlow"/>
                <a:sym typeface="Barlow"/>
              </a:rPr>
              <a:t>Recognition Process</a:t>
            </a:r>
            <a:endParaRPr dirty="0"/>
          </a:p>
        </p:txBody>
      </p:sp>
      <p:sp>
        <p:nvSpPr>
          <p:cNvPr id="9" name="Google Shape;350;p25">
            <a:extLst>
              <a:ext uri="{FF2B5EF4-FFF2-40B4-BE49-F238E27FC236}">
                <a16:creationId xmlns:a16="http://schemas.microsoft.com/office/drawing/2014/main" id="{C077C7A6-C4E3-4B86-5D6D-CE6A6CCD9B54}"/>
              </a:ext>
            </a:extLst>
          </p:cNvPr>
          <p:cNvSpPr/>
          <p:nvPr/>
        </p:nvSpPr>
        <p:spPr>
          <a:xfrm>
            <a:off x="1066799" y="1880673"/>
            <a:ext cx="10358393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The voice security authentication is the key idea for the process. The audio clip will be matched with the registered audio clip through Acoustic model, NLP &amp; speech engine. The process flow diagram is mentioned below</a:t>
            </a:r>
            <a:endParaRPr sz="2400" dirty="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0" name="Google Shape;351;p25">
            <a:extLst>
              <a:ext uri="{FF2B5EF4-FFF2-40B4-BE49-F238E27FC236}">
                <a16:creationId xmlns:a16="http://schemas.microsoft.com/office/drawing/2014/main" id="{23CAC32E-6D72-0155-3131-E1D319D13EFF}"/>
              </a:ext>
            </a:extLst>
          </p:cNvPr>
          <p:cNvSpPr/>
          <p:nvPr/>
        </p:nvSpPr>
        <p:spPr>
          <a:xfrm>
            <a:off x="6492562" y="8431106"/>
            <a:ext cx="457200" cy="457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8EED520-F9CB-A694-8450-AD3E86AF4801}"/>
              </a:ext>
            </a:extLst>
          </p:cNvPr>
          <p:cNvSpPr/>
          <p:nvPr/>
        </p:nvSpPr>
        <p:spPr>
          <a:xfrm>
            <a:off x="4678605" y="4034611"/>
            <a:ext cx="1690255" cy="914400"/>
          </a:xfrm>
          <a:prstGeom prst="rect">
            <a:avLst/>
          </a:prstGeom>
          <a:solidFill>
            <a:srgbClr val="3ED4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      Voice Input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651A53E-3FFB-1D6D-3F14-9F55C1BDC7B3}"/>
              </a:ext>
            </a:extLst>
          </p:cNvPr>
          <p:cNvCxnSpPr>
            <a:stCxn id="52" idx="3"/>
            <a:endCxn id="56" idx="1"/>
          </p:cNvCxnSpPr>
          <p:nvPr/>
        </p:nvCxnSpPr>
        <p:spPr>
          <a:xfrm>
            <a:off x="6368860" y="4491811"/>
            <a:ext cx="10668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9177D91-5DB8-1F5A-45DF-4475ADF585CD}"/>
              </a:ext>
            </a:extLst>
          </p:cNvPr>
          <p:cNvSpPr/>
          <p:nvPr/>
        </p:nvSpPr>
        <p:spPr>
          <a:xfrm>
            <a:off x="7435661" y="4034611"/>
            <a:ext cx="1920988" cy="914400"/>
          </a:xfrm>
          <a:prstGeom prst="rect">
            <a:avLst/>
          </a:prstGeom>
          <a:solidFill>
            <a:srgbClr val="3ED4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     Analog to Digital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077CFC-78AD-0A35-DBF7-918ACF318951}"/>
              </a:ext>
            </a:extLst>
          </p:cNvPr>
          <p:cNvCxnSpPr>
            <a:stCxn id="52" idx="3"/>
            <a:endCxn id="56" idx="1"/>
          </p:cNvCxnSpPr>
          <p:nvPr/>
        </p:nvCxnSpPr>
        <p:spPr>
          <a:xfrm>
            <a:off x="6368860" y="4491811"/>
            <a:ext cx="10668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F1CA9E58-655A-04B2-0177-5A4A66F1D017}"/>
              </a:ext>
            </a:extLst>
          </p:cNvPr>
          <p:cNvSpPr/>
          <p:nvPr/>
        </p:nvSpPr>
        <p:spPr>
          <a:xfrm>
            <a:off x="10421316" y="4034611"/>
            <a:ext cx="1828800" cy="914400"/>
          </a:xfrm>
          <a:prstGeom prst="rect">
            <a:avLst/>
          </a:prstGeom>
          <a:solidFill>
            <a:srgbClr val="3ED4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    Acoustic Model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038E060-79A6-DB3E-E44B-03BC55BD4CA6}"/>
              </a:ext>
            </a:extLst>
          </p:cNvPr>
          <p:cNvCxnSpPr>
            <a:stCxn id="57" idx="3"/>
          </p:cNvCxnSpPr>
          <p:nvPr/>
        </p:nvCxnSpPr>
        <p:spPr>
          <a:xfrm>
            <a:off x="12250116" y="4491811"/>
            <a:ext cx="519545" cy="628704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AF69AB27-7024-5A3A-9FD4-FDCF039E61EE}"/>
              </a:ext>
            </a:extLst>
          </p:cNvPr>
          <p:cNvSpPr/>
          <p:nvPr/>
        </p:nvSpPr>
        <p:spPr>
          <a:xfrm>
            <a:off x="10421316" y="5618081"/>
            <a:ext cx="1828800" cy="914400"/>
          </a:xfrm>
          <a:prstGeom prst="rect">
            <a:avLst/>
          </a:prstGeom>
          <a:solidFill>
            <a:srgbClr val="3ED4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   Language Model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5A768F5-5778-CDB8-A1D4-A81D8CA5CE26}"/>
              </a:ext>
            </a:extLst>
          </p:cNvPr>
          <p:cNvCxnSpPr>
            <a:stCxn id="58" idx="3"/>
          </p:cNvCxnSpPr>
          <p:nvPr/>
        </p:nvCxnSpPr>
        <p:spPr>
          <a:xfrm flipV="1">
            <a:off x="12250116" y="5120515"/>
            <a:ext cx="519545" cy="954766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B3FDBEB-FA91-262D-4EC7-3C280A77D7D4}"/>
              </a:ext>
            </a:extLst>
          </p:cNvPr>
          <p:cNvSpPr/>
          <p:nvPr/>
        </p:nvSpPr>
        <p:spPr>
          <a:xfrm>
            <a:off x="4678606" y="7330315"/>
            <a:ext cx="2209800" cy="914400"/>
          </a:xfrm>
          <a:prstGeom prst="rect">
            <a:avLst/>
          </a:prstGeom>
          <a:solidFill>
            <a:srgbClr val="3ED4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           Feedback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EB3B11-42ED-1D19-97EE-0A4EE3CFE842}"/>
              </a:ext>
            </a:extLst>
          </p:cNvPr>
          <p:cNvCxnSpPr>
            <a:stCxn id="60" idx="1"/>
            <a:endCxn id="59" idx="3"/>
          </p:cNvCxnSpPr>
          <p:nvPr/>
        </p:nvCxnSpPr>
        <p:spPr>
          <a:xfrm flipH="1">
            <a:off x="6888406" y="7787515"/>
            <a:ext cx="10806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89053587-F102-5159-EAB0-9E04D90E8358}"/>
              </a:ext>
            </a:extLst>
          </p:cNvPr>
          <p:cNvCxnSpPr>
            <a:stCxn id="59" idx="0"/>
            <a:endCxn id="61" idx="0"/>
          </p:cNvCxnSpPr>
          <p:nvPr/>
        </p:nvCxnSpPr>
        <p:spPr>
          <a:xfrm rot="5400000" flipH="1" flipV="1">
            <a:off x="8601174" y="4512647"/>
            <a:ext cx="12700" cy="5635337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1CDB440-10CB-5F81-CE55-8A347B33EA5C}"/>
              </a:ext>
            </a:extLst>
          </p:cNvPr>
          <p:cNvSpPr/>
          <p:nvPr/>
        </p:nvSpPr>
        <p:spPr>
          <a:xfrm>
            <a:off x="7969061" y="7330315"/>
            <a:ext cx="1703894" cy="914400"/>
          </a:xfrm>
          <a:prstGeom prst="rect">
            <a:avLst/>
          </a:prstGeom>
          <a:solidFill>
            <a:srgbClr val="3ED4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         Display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F4D95F4-00C0-93D4-A0D6-3799A5640C76}"/>
              </a:ext>
            </a:extLst>
          </p:cNvPr>
          <p:cNvCxnSpPr>
            <a:stCxn id="61" idx="1"/>
            <a:endCxn id="60" idx="3"/>
          </p:cNvCxnSpPr>
          <p:nvPr/>
        </p:nvCxnSpPr>
        <p:spPr>
          <a:xfrm flipH="1">
            <a:off x="9672955" y="7787515"/>
            <a:ext cx="9838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22EE3A-DAFD-AC99-5879-3D8C5E9DF979}"/>
              </a:ext>
            </a:extLst>
          </p:cNvPr>
          <p:cNvCxnSpPr>
            <a:stCxn id="60" idx="1"/>
            <a:endCxn id="59" idx="3"/>
          </p:cNvCxnSpPr>
          <p:nvPr/>
        </p:nvCxnSpPr>
        <p:spPr>
          <a:xfrm flipH="1">
            <a:off x="6888406" y="7787515"/>
            <a:ext cx="10806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1B3AA18A-0A8C-688C-4156-76B662B7241B}"/>
              </a:ext>
            </a:extLst>
          </p:cNvPr>
          <p:cNvSpPr/>
          <p:nvPr/>
        </p:nvSpPr>
        <p:spPr>
          <a:xfrm>
            <a:off x="10656843" y="7330315"/>
            <a:ext cx="1524000" cy="914400"/>
          </a:xfrm>
          <a:prstGeom prst="rect">
            <a:avLst/>
          </a:prstGeom>
          <a:solidFill>
            <a:srgbClr val="3ED4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 Speech Engine</a:t>
            </a: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FBA82E24-88E4-2E34-5D87-2A0CDD861FE0}"/>
              </a:ext>
            </a:extLst>
          </p:cNvPr>
          <p:cNvCxnSpPr>
            <a:endCxn id="61" idx="3"/>
          </p:cNvCxnSpPr>
          <p:nvPr/>
        </p:nvCxnSpPr>
        <p:spPr>
          <a:xfrm rot="5400000">
            <a:off x="11141752" y="6159606"/>
            <a:ext cx="2667000" cy="58881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46A63F8-893B-61CE-B617-D93A12F1D0EE}"/>
              </a:ext>
            </a:extLst>
          </p:cNvPr>
          <p:cNvCxnSpPr>
            <a:stCxn id="61" idx="1"/>
            <a:endCxn id="60" idx="3"/>
          </p:cNvCxnSpPr>
          <p:nvPr/>
        </p:nvCxnSpPr>
        <p:spPr>
          <a:xfrm flipH="1">
            <a:off x="9672955" y="7787515"/>
            <a:ext cx="9838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AC60601E-6581-E246-1396-E36F1C524A95}"/>
              </a:ext>
            </a:extLst>
          </p:cNvPr>
          <p:cNvCxnSpPr>
            <a:stCxn id="59" idx="0"/>
            <a:endCxn id="61" idx="0"/>
          </p:cNvCxnSpPr>
          <p:nvPr/>
        </p:nvCxnSpPr>
        <p:spPr>
          <a:xfrm rot="5400000" flipH="1" flipV="1">
            <a:off x="8601174" y="4512647"/>
            <a:ext cx="12700" cy="5635337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D6A2794-369F-587E-01B9-FD2669FF27D3}"/>
              </a:ext>
            </a:extLst>
          </p:cNvPr>
          <p:cNvCxnSpPr>
            <a:stCxn id="52" idx="3"/>
            <a:endCxn id="56" idx="1"/>
          </p:cNvCxnSpPr>
          <p:nvPr/>
        </p:nvCxnSpPr>
        <p:spPr>
          <a:xfrm>
            <a:off x="6368860" y="4491811"/>
            <a:ext cx="10668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C920CF6-012C-6F45-DAC0-AE878B53907F}"/>
              </a:ext>
            </a:extLst>
          </p:cNvPr>
          <p:cNvCxnSpPr>
            <a:cxnSpLocks/>
          </p:cNvCxnSpPr>
          <p:nvPr/>
        </p:nvCxnSpPr>
        <p:spPr>
          <a:xfrm>
            <a:off x="9356649" y="4491811"/>
            <a:ext cx="10668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8B5D6C56-5429-E8CB-ECEB-6F9B97BE1FC0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47735" y="4515098"/>
            <a:ext cx="1126270" cy="20251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357676E-6F7F-36F3-A991-D8710A6DA1E6}"/>
              </a:ext>
            </a:extLst>
          </p:cNvPr>
          <p:cNvCxnSpPr>
            <a:stCxn id="61" idx="1"/>
            <a:endCxn id="60" idx="3"/>
          </p:cNvCxnSpPr>
          <p:nvPr/>
        </p:nvCxnSpPr>
        <p:spPr>
          <a:xfrm flipH="1">
            <a:off x="9672955" y="7787515"/>
            <a:ext cx="9838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5766290-36BE-AB22-CAF4-EB0D0C91B0B2}"/>
              </a:ext>
            </a:extLst>
          </p:cNvPr>
          <p:cNvCxnSpPr>
            <a:stCxn id="60" idx="1"/>
            <a:endCxn id="59" idx="3"/>
          </p:cNvCxnSpPr>
          <p:nvPr/>
        </p:nvCxnSpPr>
        <p:spPr>
          <a:xfrm flipH="1">
            <a:off x="6888406" y="7787515"/>
            <a:ext cx="10806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50B599FB-3F81-052F-FE80-03AA33883647}"/>
              </a:ext>
            </a:extLst>
          </p:cNvPr>
          <p:cNvCxnSpPr>
            <a:stCxn id="59" idx="0"/>
            <a:endCxn id="61" idx="0"/>
          </p:cNvCxnSpPr>
          <p:nvPr/>
        </p:nvCxnSpPr>
        <p:spPr>
          <a:xfrm rot="5400000" flipH="1" flipV="1">
            <a:off x="8601174" y="4512647"/>
            <a:ext cx="12700" cy="5635337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915297" y="3344521"/>
            <a:ext cx="11598843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818259" y="1257300"/>
            <a:ext cx="1064881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2400"/>
            </a:pPr>
            <a:r>
              <a:rPr lang="en-US" sz="4400" b="1" u="sng" dirty="0">
                <a:solidFill>
                  <a:srgbClr val="3ED4AF"/>
                </a:solidFill>
                <a:latin typeface=""/>
                <a:ea typeface="Lato"/>
                <a:cs typeface="Times New Roman" pitchFamily="18" charset="0"/>
                <a:sym typeface="Lato"/>
              </a:rPr>
              <a:t>Approach taken to create the model</a:t>
            </a:r>
          </a:p>
        </p:txBody>
      </p:sp>
      <p:sp>
        <p:nvSpPr>
          <p:cNvPr id="122" name="Google Shape;122;p4"/>
          <p:cNvSpPr txBox="1"/>
          <p:nvPr/>
        </p:nvSpPr>
        <p:spPr>
          <a:xfrm>
            <a:off x="2051028" y="2588995"/>
            <a:ext cx="10957382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buSzPts val="2400"/>
            </a:pPr>
            <a:r>
              <a:rPr lang="en-US" sz="3200" dirty="0">
                <a:solidFill>
                  <a:schemeClr val="bg1"/>
                </a:solidFill>
                <a:latin typeface=""/>
                <a:cs typeface="Times New Roman" pitchFamily="18" charset="0"/>
              </a:rPr>
              <a:t>Speech recognition software works by breaking down the audio of a speech recording into individual sounds, analyzing each sound, using algorithms to find the most probable word fit in that language, and transcribing those sounds into text.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915297" y="3344521"/>
            <a:ext cx="11598843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362F607-20E6-724A-3EC5-A2DE477FEB8D}"/>
              </a:ext>
            </a:extLst>
          </p:cNvPr>
          <p:cNvSpPr txBox="1">
            <a:spLocks/>
          </p:cNvSpPr>
          <p:nvPr/>
        </p:nvSpPr>
        <p:spPr>
          <a:xfrm>
            <a:off x="1130643" y="1901333"/>
            <a:ext cx="14043454" cy="5636289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bg1"/>
              </a:buClr>
              <a:buSzPts val="2400"/>
              <a:buFont typeface="Arial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"/>
                <a:cs typeface="Times New Roman" pitchFamily="18" charset="0"/>
              </a:rPr>
              <a:t>Speech recognition software uses natural language processing (NLP).</a:t>
            </a:r>
          </a:p>
          <a:p>
            <a:pPr marL="285750" indent="-285750">
              <a:buClr>
                <a:schemeClr val="bg1"/>
              </a:buClr>
              <a:buSzPts val="2400"/>
              <a:buFont typeface="Arial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"/>
              <a:cs typeface="Times New Roman" pitchFamily="18" charset="0"/>
            </a:endParaRPr>
          </a:p>
          <a:p>
            <a:pPr marL="285750" indent="-285750">
              <a:buClr>
                <a:schemeClr val="bg1"/>
              </a:buClr>
              <a:buSzPts val="2400"/>
              <a:buFont typeface="Arial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"/>
                <a:cs typeface="Times New Roman" pitchFamily="18" charset="0"/>
              </a:rPr>
              <a:t>Deep learning neural networks. “NLP is a way for computers to analyze, understand, and derive meaning from human language in a smart and useful way,” according to the </a:t>
            </a:r>
            <a:r>
              <a:rPr lang="en-US" sz="3200" dirty="0" err="1">
                <a:solidFill>
                  <a:schemeClr val="bg1"/>
                </a:solidFill>
                <a:latin typeface=""/>
                <a:cs typeface="Times New Roman" pitchFamily="18" charset="0"/>
              </a:rPr>
              <a:t>Algorithma</a:t>
            </a:r>
            <a:r>
              <a:rPr lang="en-US" sz="3200" dirty="0">
                <a:solidFill>
                  <a:schemeClr val="bg1"/>
                </a:solidFill>
                <a:latin typeface=""/>
                <a:cs typeface="Times New Roman" pitchFamily="18" charset="0"/>
              </a:rPr>
              <a:t> blog. </a:t>
            </a:r>
          </a:p>
          <a:p>
            <a:pPr marL="285750" indent="-285750">
              <a:buClr>
                <a:schemeClr val="bg1"/>
              </a:buClr>
              <a:buSzPts val="2400"/>
              <a:buFont typeface="Arial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"/>
              <a:cs typeface="Times New Roman" pitchFamily="18" charset="0"/>
            </a:endParaRPr>
          </a:p>
          <a:p>
            <a:pPr marL="285750" indent="-285750">
              <a:buClr>
                <a:schemeClr val="bg1"/>
              </a:buClr>
              <a:buSzPts val="2400"/>
              <a:buFont typeface="Arial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"/>
                <a:cs typeface="Times New Roman" pitchFamily="18" charset="0"/>
              </a:rPr>
              <a:t>While implementing in Android environment, will use Google ML Kit and for more clarity  PLP feature, Discrimination Training</a:t>
            </a:r>
            <a:endParaRPr lang="en-IN" sz="3200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12552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915297" y="3344521"/>
            <a:ext cx="11598843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818259" y="1257300"/>
            <a:ext cx="1064881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400"/>
            </a:pPr>
            <a:r>
              <a:rPr lang="en-US" sz="4400" b="1" dirty="0">
                <a:solidFill>
                  <a:srgbClr val="3ED4AF"/>
                </a:solidFill>
              </a:rPr>
              <a:t>Reason for consideration for the Idea</a:t>
            </a:r>
            <a:endParaRPr lang="en-US" sz="4400" b="1" u="sng" dirty="0">
              <a:solidFill>
                <a:srgbClr val="3ED4AF"/>
              </a:solidFill>
              <a:latin typeface=""/>
              <a:ea typeface="Lato"/>
              <a:cs typeface="Times New Roman" pitchFamily="18" charset="0"/>
              <a:sym typeface="Lato"/>
            </a:endParaRPr>
          </a:p>
        </p:txBody>
      </p:sp>
      <p:sp>
        <p:nvSpPr>
          <p:cNvPr id="7" name="Google Shape;183;p6">
            <a:extLst>
              <a:ext uri="{FF2B5EF4-FFF2-40B4-BE49-F238E27FC236}">
                <a16:creationId xmlns:a16="http://schemas.microsoft.com/office/drawing/2014/main" id="{4CA6E61D-F6D1-D94A-0B59-F9D463079848}"/>
              </a:ext>
            </a:extLst>
          </p:cNvPr>
          <p:cNvSpPr/>
          <p:nvPr/>
        </p:nvSpPr>
        <p:spPr>
          <a:xfrm>
            <a:off x="2431881" y="2265924"/>
            <a:ext cx="7045500" cy="477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/>
              <a:buNone/>
            </a:pPr>
            <a:endParaRPr lang="en-US" sz="300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3266"/>
              <a:buFont typeface="Arial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Use of PLP feature.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3266"/>
              <a:buFont typeface="Arial" pitchFamily="34" charset="0"/>
              <a:buChar char="•"/>
            </a:pPr>
            <a:r>
              <a:rPr lang="en-US" sz="3000" i="0" u="none" strike="noStrike" cap="none" dirty="0">
                <a:solidFill>
                  <a:schemeClr val="bg1"/>
                </a:solidFill>
                <a:sym typeface="Arial"/>
              </a:rPr>
              <a:t>Voice Extraction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3266"/>
              <a:buFont typeface="Arial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More over NLP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3266"/>
              <a:buFont typeface="Arial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Google ML Kit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3266"/>
            </a:pPr>
            <a:r>
              <a:rPr lang="en-US" sz="3000" dirty="0">
                <a:solidFill>
                  <a:schemeClr val="bg1"/>
                </a:solidFill>
              </a:rPr>
              <a:t>The above mentioned feature are up to date and on par with the market trend</a:t>
            </a:r>
          </a:p>
        </p:txBody>
      </p:sp>
    </p:spTree>
    <p:extLst>
      <p:ext uri="{BB962C8B-B14F-4D97-AF65-F5344CB8AC3E}">
        <p14:creationId xmlns:p14="http://schemas.microsoft.com/office/powerpoint/2010/main" val="350932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106"/>
          <p:cNvSpPr txBox="1"/>
          <p:nvPr/>
        </p:nvSpPr>
        <p:spPr>
          <a:xfrm>
            <a:off x="19037661" y="6765385"/>
            <a:ext cx="13651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STORY LINE</a:t>
            </a:r>
            <a:endParaRPr/>
          </a:p>
        </p:txBody>
      </p:sp>
      <p:sp>
        <p:nvSpPr>
          <p:cNvPr id="1420" name="Google Shape;1420;p106"/>
          <p:cNvSpPr/>
          <p:nvPr/>
        </p:nvSpPr>
        <p:spPr>
          <a:xfrm>
            <a:off x="4724400" y="3771900"/>
            <a:ext cx="791434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>
                <a:solidFill>
                  <a:srgbClr val="3ED4AF"/>
                </a:solidFill>
                <a:latin typeface="Barlow"/>
                <a:ea typeface="Barlow"/>
                <a:cs typeface="Barlow"/>
                <a:sym typeface="Barlow"/>
              </a:rPr>
              <a:t>THANK YOU</a:t>
            </a:r>
            <a:endParaRPr sz="9600" b="1" dirty="0">
              <a:solidFill>
                <a:srgbClr val="3ED4A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C499F4-92D5-29C2-3B7B-7F799ED9C226}"/>
              </a:ext>
            </a:extLst>
          </p:cNvPr>
          <p:cNvSpPr/>
          <p:nvPr/>
        </p:nvSpPr>
        <p:spPr>
          <a:xfrm>
            <a:off x="7834184" y="7360221"/>
            <a:ext cx="9144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r">
              <a:buSzPts val="1400"/>
            </a:pPr>
            <a:endParaRPr lang="en-IN" sz="2800" dirty="0"/>
          </a:p>
          <a:p>
            <a:pPr lvl="0" algn="r">
              <a:buSzPts val="1400"/>
            </a:pPr>
            <a:r>
              <a:rPr lang="en-IN" sz="2800" dirty="0">
                <a:solidFill>
                  <a:schemeClr val="lt1"/>
                </a:solidFill>
              </a:rPr>
              <a:t>Submitted By : </a:t>
            </a:r>
            <a:r>
              <a:rPr lang="en-IN" sz="2800" dirty="0" err="1">
                <a:solidFill>
                  <a:schemeClr val="lt1"/>
                </a:solidFill>
              </a:rPr>
              <a:t>Sheshmani</a:t>
            </a:r>
            <a:r>
              <a:rPr lang="en-IN" sz="2800" dirty="0">
                <a:solidFill>
                  <a:schemeClr val="lt1"/>
                </a:solidFill>
              </a:rPr>
              <a:t> Vishwakarma </a:t>
            </a:r>
            <a:endParaRPr lang="en-IN" sz="2800" dirty="0"/>
          </a:p>
          <a:p>
            <a:pPr lvl="0" algn="r">
              <a:buSzPts val="1400"/>
            </a:pPr>
            <a:r>
              <a:rPr lang="en-IN" sz="2800" dirty="0">
                <a:solidFill>
                  <a:schemeClr val="lt1"/>
                </a:solidFill>
              </a:rPr>
              <a:t>Email :mani2309.iimt@gmail.com</a:t>
            </a:r>
          </a:p>
          <a:p>
            <a:pPr lvl="0" algn="r">
              <a:buSzPts val="1400"/>
            </a:pPr>
            <a:r>
              <a:rPr lang="en-IN" sz="2800" dirty="0">
                <a:solidFill>
                  <a:schemeClr val="lt1"/>
                </a:solidFill>
              </a:rPr>
              <a:t>Mobile No: 7827119327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Macintosh PowerPoint</Application>
  <PresentationFormat>Custom</PresentationFormat>
  <Paragraphs>37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Century Schoolbook</vt:lpstr>
      <vt:lpstr>Barlow Light</vt:lpstr>
      <vt:lpstr>Calibri</vt:lpstr>
      <vt:lpstr>Barlow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Sujit Kumar</dc:creator>
  <cp:lastModifiedBy>Microsoft Office User</cp:lastModifiedBy>
  <cp:revision>1</cp:revision>
  <dcterms:created xsi:type="dcterms:W3CDTF">2006-08-16T00:00:00Z</dcterms:created>
  <dcterms:modified xsi:type="dcterms:W3CDTF">2022-05-23T09:29:40Z</dcterms:modified>
</cp:coreProperties>
</file>