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DFD9-279D-4F8A-9CB8-FA17EBD510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E739-60B5-4B25-8284-F04B4425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br>
              <a:rPr lang="en-US" dirty="0" smtClean="0"/>
            </a:br>
            <a:r>
              <a:rPr lang="en-US" dirty="0" smtClean="0"/>
              <a:t>Chapters 7-8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Tic-Tac-Toe Applet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Errors and Exceptions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86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8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– </a:t>
            </a:r>
            <a:r>
              <a:rPr lang="en-US" dirty="0" smtClean="0"/>
              <a:t>extends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90733" y="2286000"/>
            <a:ext cx="530352" cy="2209800"/>
            <a:chOff x="3886200" y="2286000"/>
            <a:chExt cx="530352" cy="2209800"/>
          </a:xfrm>
        </p:grpSpPr>
        <p:sp>
          <p:nvSpPr>
            <p:cNvPr id="3" name="Isosceles Triangle 2"/>
            <p:cNvSpPr/>
            <p:nvPr/>
          </p:nvSpPr>
          <p:spPr>
            <a:xfrm>
              <a:off x="3886200" y="2286000"/>
              <a:ext cx="530352" cy="457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3" idx="3"/>
            </p:cNvCxnSpPr>
            <p:nvPr/>
          </p:nvCxnSpPr>
          <p:spPr>
            <a:xfrm>
              <a:off x="4151376" y="2743200"/>
              <a:ext cx="0" cy="1752600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971799" y="1447800"/>
            <a:ext cx="2743199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6820" y="4495800"/>
            <a:ext cx="2718179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>
            <a:off x="2971799" y="1866900"/>
            <a:ext cx="274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>
            <a:off x="2996820" y="4914900"/>
            <a:ext cx="2718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399" y="190756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smtClean="0"/>
              <a:t> name: 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398" y="4960119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courses: Course[0..n]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648634"/>
            <a:ext cx="303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student has a name because</a:t>
            </a:r>
          </a:p>
          <a:p>
            <a:r>
              <a:rPr lang="en-US" dirty="0" smtClean="0"/>
              <a:t>a student is a person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0623" y="5486400"/>
            <a:ext cx="381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student attends a number of courses</a:t>
            </a:r>
          </a:p>
          <a:p>
            <a:r>
              <a:rPr lang="en-US" dirty="0" smtClean="0"/>
              <a:t>Not every person does that</a:t>
            </a:r>
          </a:p>
          <a:p>
            <a:r>
              <a:rPr lang="en-US" dirty="0" smtClean="0"/>
              <a:t>A student is a </a:t>
            </a:r>
            <a:r>
              <a:rPr lang="en-US" u="sng" dirty="0" smtClean="0"/>
              <a:t>specific kind</a:t>
            </a:r>
            <a:r>
              <a:rPr lang="en-US" dirty="0" smtClean="0"/>
              <a:t>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 - Implements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3886200" y="2924502"/>
            <a:ext cx="530352" cy="3250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>
            <a:off x="4151376" y="3249598"/>
            <a:ext cx="0" cy="1246202"/>
          </a:xfrm>
          <a:prstGeom prst="straightConnector1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842" y="4495800"/>
            <a:ext cx="2362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47857" y="1447799"/>
            <a:ext cx="2905085" cy="1476703"/>
            <a:chOff x="2971800" y="1447800"/>
            <a:chExt cx="2362200" cy="838200"/>
          </a:xfrm>
        </p:grpSpPr>
        <p:sp>
          <p:nvSpPr>
            <p:cNvPr id="8" name="Rectangle 7"/>
            <p:cNvSpPr/>
            <p:nvPr/>
          </p:nvSpPr>
          <p:spPr>
            <a:xfrm>
              <a:off x="2971800" y="14478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Learner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971800" y="1876781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71800" y="207645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3471842" y="49149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5000" y="2531850"/>
            <a:ext cx="3006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line is dashed indicating</a:t>
            </a:r>
          </a:p>
          <a:p>
            <a:r>
              <a:rPr lang="en-US" dirty="0" smtClean="0"/>
              <a:t>a weaker relationship.</a:t>
            </a:r>
          </a:p>
          <a:p>
            <a:r>
              <a:rPr lang="en-US" dirty="0" smtClean="0"/>
              <a:t>A student is not only a learner</a:t>
            </a:r>
          </a:p>
          <a:p>
            <a:r>
              <a:rPr lang="en-US" dirty="0" smtClean="0"/>
              <a:t>She is just </a:t>
            </a:r>
            <a:r>
              <a:rPr lang="en-US" u="sng" dirty="0" smtClean="0"/>
              <a:t>able</a:t>
            </a:r>
            <a:r>
              <a:rPr lang="en-US" dirty="0" smtClean="0"/>
              <a:t> to learn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5835134"/>
            <a:ext cx="485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class can implement more than one interface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5948" y="2531225"/>
            <a:ext cx="26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learn(material: Material)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4495800"/>
            <a:ext cx="2362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1000" y="49149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905948" y="2924502"/>
            <a:ext cx="530352" cy="1547352"/>
            <a:chOff x="3886200" y="2286000"/>
            <a:chExt cx="530352" cy="2209800"/>
          </a:xfrm>
        </p:grpSpPr>
        <p:sp>
          <p:nvSpPr>
            <p:cNvPr id="33" name="Isosceles Triangle 32"/>
            <p:cNvSpPr/>
            <p:nvPr/>
          </p:nvSpPr>
          <p:spPr>
            <a:xfrm>
              <a:off x="3886200" y="2286000"/>
              <a:ext cx="530352" cy="457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4"/>
            <p:cNvCxnSpPr>
              <a:stCxn id="33" idx="3"/>
            </p:cNvCxnSpPr>
            <p:nvPr/>
          </p:nvCxnSpPr>
          <p:spPr>
            <a:xfrm flipH="1">
              <a:off x="4143415" y="2743200"/>
              <a:ext cx="7961" cy="1752600"/>
            </a:xfrm>
            <a:prstGeom prst="straightConnector1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2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Uses </a:t>
            </a:r>
            <a:r>
              <a:rPr lang="en-US" dirty="0" err="1" smtClean="0"/>
              <a:t>uni</a:t>
            </a:r>
            <a:r>
              <a:rPr lang="en-US" dirty="0" smtClean="0"/>
              <a:t>-directional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" y="2069342"/>
            <a:ext cx="2677236" cy="838200"/>
            <a:chOff x="914400" y="2895600"/>
            <a:chExt cx="2362200" cy="838200"/>
          </a:xfrm>
        </p:grpSpPr>
        <p:sp>
          <p:nvSpPr>
            <p:cNvPr id="4" name="Rectangle 3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Course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1"/>
              <a:endCxn id="4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877636" y="2069342"/>
            <a:ext cx="2362200" cy="838200"/>
            <a:chOff x="914400" y="2895600"/>
            <a:chExt cx="2362200" cy="838200"/>
          </a:xfrm>
        </p:grpSpPr>
        <p:sp>
          <p:nvSpPr>
            <p:cNvPr id="8" name="Rectangle 7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Student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>
            <a:stCxn id="4" idx="3"/>
            <a:endCxn id="8" idx="1"/>
          </p:cNvCxnSpPr>
          <p:nvPr/>
        </p:nvCxnSpPr>
        <p:spPr>
          <a:xfrm>
            <a:off x="3286836" y="2488442"/>
            <a:ext cx="2590800" cy="0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86836" y="3810000"/>
            <a:ext cx="353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direction of the arrow indicates</a:t>
            </a:r>
          </a:p>
          <a:p>
            <a:r>
              <a:rPr lang="en-US" dirty="0" smtClean="0"/>
              <a:t>who uses what.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454" y="2538210"/>
            <a:ext cx="24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students: Student[1..n]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Uses bi-directional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3086100"/>
            <a:ext cx="2829636" cy="838200"/>
            <a:chOff x="914400" y="2895600"/>
            <a:chExt cx="2362200" cy="838200"/>
          </a:xfrm>
        </p:grpSpPr>
        <p:sp>
          <p:nvSpPr>
            <p:cNvPr id="4" name="Rectangle 3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Teacher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1"/>
              <a:endCxn id="4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877636" y="3086100"/>
            <a:ext cx="2362200" cy="838200"/>
            <a:chOff x="914400" y="2895600"/>
            <a:chExt cx="2362200" cy="838200"/>
          </a:xfrm>
        </p:grpSpPr>
        <p:sp>
          <p:nvSpPr>
            <p:cNvPr id="7" name="Rectangle 6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Student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7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>
          <a:xfrm>
            <a:off x="3286836" y="3505200"/>
            <a:ext cx="259080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3000" y="1905000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both classes uses each other</a:t>
            </a:r>
          </a:p>
          <a:p>
            <a:r>
              <a:rPr lang="en-US" dirty="0" smtClean="0"/>
              <a:t>there is no arrow.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3554968"/>
            <a:ext cx="195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teachers: Teacher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539" y="3554968"/>
            <a:ext cx="24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students: Student[0..n]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00400" y="4740322"/>
            <a:ext cx="2677236" cy="838200"/>
            <a:chOff x="914400" y="2895600"/>
            <a:chExt cx="2362200" cy="838200"/>
          </a:xfrm>
        </p:grpSpPr>
        <p:sp>
          <p:nvSpPr>
            <p:cNvPr id="16" name="Rectangle 15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Course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6" idx="1"/>
              <a:endCxn id="16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>
            <a:endCxn id="16" idx="0"/>
          </p:cNvCxnSpPr>
          <p:nvPr/>
        </p:nvCxnSpPr>
        <p:spPr>
          <a:xfrm>
            <a:off x="4539018" y="3554968"/>
            <a:ext cx="0" cy="11853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309307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93555" y="30861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1..200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787" y="431113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8539" y="5081642"/>
            <a:ext cx="11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1600200" y="3277737"/>
            <a:ext cx="1828800" cy="180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 flipV="1">
            <a:off x="1719618" y="3270766"/>
            <a:ext cx="3373937" cy="181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1"/>
          </p:cNvCxnSpPr>
          <p:nvPr/>
        </p:nvCxnSpPr>
        <p:spPr>
          <a:xfrm flipV="1">
            <a:off x="1856096" y="4495800"/>
            <a:ext cx="2788691" cy="649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Knows </a:t>
            </a:r>
            <a:r>
              <a:rPr lang="en-US" dirty="0" err="1" smtClean="0"/>
              <a:t>uni</a:t>
            </a:r>
            <a:r>
              <a:rPr lang="en-US" dirty="0" smtClean="0"/>
              <a:t>-directional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66359" y="2891619"/>
            <a:ext cx="2362200" cy="838200"/>
            <a:chOff x="914400" y="2895600"/>
            <a:chExt cx="2362200" cy="838200"/>
          </a:xfrm>
        </p:grpSpPr>
        <p:sp>
          <p:nvSpPr>
            <p:cNvPr id="4" name="Rectangle 3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Student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1"/>
              <a:endCxn id="4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819359" y="2891619"/>
            <a:ext cx="2362200" cy="838200"/>
            <a:chOff x="914400" y="2895600"/>
            <a:chExt cx="2362200" cy="838200"/>
          </a:xfrm>
        </p:grpSpPr>
        <p:sp>
          <p:nvSpPr>
            <p:cNvPr id="7" name="Rectangle 6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Book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7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>
          <a:xfrm>
            <a:off x="3228559" y="3310719"/>
            <a:ext cx="2590800" cy="0"/>
          </a:xfrm>
          <a:prstGeom prst="line">
            <a:avLst/>
          </a:prstGeom>
          <a:ln w="25400"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8613" y="4327477"/>
            <a:ext cx="2990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line is dashed indicating a</a:t>
            </a:r>
          </a:p>
          <a:p>
            <a:r>
              <a:rPr lang="en-US" dirty="0" smtClean="0"/>
              <a:t>weaker relationship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1276" y="3346839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books: Book[0..n]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7550" y="1905000"/>
            <a:ext cx="298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book doesn’t know about</a:t>
            </a:r>
          </a:p>
          <a:p>
            <a:r>
              <a:rPr lang="en-US" dirty="0" smtClean="0"/>
              <a:t>the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- Aggregation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" y="2586820"/>
            <a:ext cx="2677236" cy="838200"/>
            <a:chOff x="914400" y="2895600"/>
            <a:chExt cx="2362200" cy="838200"/>
          </a:xfrm>
        </p:grpSpPr>
        <p:sp>
          <p:nvSpPr>
            <p:cNvPr id="4" name="Rectangle 3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Book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1"/>
              <a:endCxn id="4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877636" y="2586820"/>
            <a:ext cx="2362200" cy="838200"/>
            <a:chOff x="914400" y="2895600"/>
            <a:chExt cx="2362200" cy="838200"/>
          </a:xfrm>
        </p:grpSpPr>
        <p:sp>
          <p:nvSpPr>
            <p:cNvPr id="8" name="Rectangle 7"/>
            <p:cNvSpPr/>
            <p:nvPr/>
          </p:nvSpPr>
          <p:spPr>
            <a:xfrm>
              <a:off x="914400" y="28956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>
            <a:xfrm>
              <a:off x="914400" y="3314700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iamond 9"/>
          <p:cNvSpPr/>
          <p:nvPr/>
        </p:nvSpPr>
        <p:spPr>
          <a:xfrm>
            <a:off x="3286836" y="2853520"/>
            <a:ext cx="304800" cy="304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>
            <a:off x="3591636" y="3005920"/>
            <a:ext cx="2286000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1161" y="25868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486" y="3012470"/>
            <a:ext cx="230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pages: Page[1..1000]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4419600"/>
            <a:ext cx="3702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pages are part of the book</a:t>
            </a:r>
          </a:p>
          <a:p>
            <a:r>
              <a:rPr lang="en-US" dirty="0" smtClean="0"/>
              <a:t>You would say that a book aggregates</a:t>
            </a:r>
          </a:p>
          <a:p>
            <a:r>
              <a:rPr lang="en-US" dirty="0" smtClean="0"/>
              <a:t>pages.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6687" y="1219200"/>
            <a:ext cx="341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 err="1" smtClean="0"/>
              <a:t>uni</a:t>
            </a:r>
            <a:r>
              <a:rPr lang="en-US" dirty="0" smtClean="0"/>
              <a:t>-directional because the pages don’t know about the book.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3" idx="3"/>
          </p:cNvCxnSpPr>
          <p:nvPr/>
        </p:nvCxnSpPr>
        <p:spPr>
          <a:xfrm>
            <a:off x="5796340" y="1981200"/>
            <a:ext cx="0" cy="79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Lesson 4 Chapters 7-8</vt:lpstr>
      <vt:lpstr>UML</vt:lpstr>
      <vt:lpstr>Class</vt:lpstr>
      <vt:lpstr>Generalization – extends</vt:lpstr>
      <vt:lpstr>Realization - Implements</vt:lpstr>
      <vt:lpstr>Association  – Uses uni-directional</vt:lpstr>
      <vt:lpstr>Association  - Uses bi-directional</vt:lpstr>
      <vt:lpstr>Association  - Knows uni-directional</vt:lpstr>
      <vt:lpstr>Association - Aggregation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Palle Cogburn</dc:creator>
  <cp:lastModifiedBy>Palle Cogburn</cp:lastModifiedBy>
  <cp:revision>12</cp:revision>
  <dcterms:created xsi:type="dcterms:W3CDTF">2014-03-30T14:27:03Z</dcterms:created>
  <dcterms:modified xsi:type="dcterms:W3CDTF">2014-04-02T12:54:12Z</dcterms:modified>
</cp:coreProperties>
</file>