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64" r:id="rId2"/>
    <p:sldId id="278" r:id="rId3"/>
    <p:sldId id="280" r:id="rId4"/>
    <p:sldId id="279" r:id="rId5"/>
    <p:sldId id="281" r:id="rId6"/>
    <p:sldId id="282" r:id="rId7"/>
    <p:sldId id="283" r:id="rId8"/>
    <p:sldId id="284" r:id="rId9"/>
    <p:sldId id="288" r:id="rId10"/>
    <p:sldId id="289" r:id="rId11"/>
    <p:sldId id="287" r:id="rId12"/>
    <p:sldId id="265" r:id="rId13"/>
    <p:sldId id="266" r:id="rId14"/>
    <p:sldId id="267" r:id="rId15"/>
    <p:sldId id="268" r:id="rId16"/>
    <p:sldId id="269" r:id="rId17"/>
    <p:sldId id="270" r:id="rId18"/>
    <p:sldId id="271" r:id="rId19"/>
    <p:sldId id="272" r:id="rId20"/>
    <p:sldId id="285" r:id="rId21"/>
    <p:sldId id="286" r:id="rId22"/>
    <p:sldId id="273" r:id="rId23"/>
    <p:sldId id="274" r:id="rId24"/>
    <p:sldId id="275" r:id="rId25"/>
    <p:sldId id="276" r:id="rId26"/>
    <p:sldId id="277" r:id="rId27"/>
    <p:sldId id="256" r:id="rId28"/>
    <p:sldId id="257" r:id="rId29"/>
    <p:sldId id="258" r:id="rId30"/>
    <p:sldId id="259" r:id="rId31"/>
    <p:sldId id="262" r:id="rId32"/>
    <p:sldId id="261" r:id="rId33"/>
    <p:sldId id="263" r:id="rId34"/>
    <p:sldId id="260"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65" autoAdjust="0"/>
    <p:restoredTop sz="85340" autoAdjust="0"/>
  </p:normalViewPr>
  <p:slideViewPr>
    <p:cSldViewPr>
      <p:cViewPr>
        <p:scale>
          <a:sx n="66" d="100"/>
          <a:sy n="66" d="100"/>
        </p:scale>
        <p:origin x="-150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DA876A-5EA8-4039-8140-156374533FEF}" type="datetimeFigureOut">
              <a:rPr lang="en-US" smtClean="0"/>
              <a:t>5/23/2014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EA4EF7-1170-4BDC-97FA-BEEDBF3971E5}" type="slidenum">
              <a:rPr lang="en-US" smtClean="0"/>
              <a:t>‹#›</a:t>
            </a:fld>
            <a:endParaRPr lang="en-US"/>
          </a:p>
        </p:txBody>
      </p:sp>
    </p:spTree>
    <p:extLst>
      <p:ext uri="{BB962C8B-B14F-4D97-AF65-F5344CB8AC3E}">
        <p14:creationId xmlns:p14="http://schemas.microsoft.com/office/powerpoint/2010/main" val="4288265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web browser cannot find the class ‘</a:t>
            </a:r>
            <a:r>
              <a:rPr lang="en-US" dirty="0" err="1" smtClean="0"/>
              <a:t>TicTacToe</a:t>
            </a:r>
            <a:r>
              <a:rPr lang="en-US" dirty="0" smtClean="0"/>
              <a:t>’, so it just shows a blank rectangle with</a:t>
            </a:r>
            <a:r>
              <a:rPr lang="en-US" baseline="0" dirty="0" smtClean="0"/>
              <a:t> a red ‘x</a:t>
            </a:r>
            <a:r>
              <a:rPr lang="en-US" baseline="0" smtClean="0"/>
              <a:t>’ in it.</a:t>
            </a:r>
            <a:endParaRPr lang="en-US"/>
          </a:p>
        </p:txBody>
      </p:sp>
      <p:sp>
        <p:nvSpPr>
          <p:cNvPr id="4" name="Slide Number Placeholder 3"/>
          <p:cNvSpPr>
            <a:spLocks noGrp="1"/>
          </p:cNvSpPr>
          <p:nvPr>
            <p:ph type="sldNum" sz="quarter" idx="10"/>
          </p:nvPr>
        </p:nvSpPr>
        <p:spPr/>
        <p:txBody>
          <a:bodyPr/>
          <a:lstStyle/>
          <a:p>
            <a:fld id="{5EEA4EF7-1170-4BDC-97FA-BEEDBF3971E5}" type="slidenum">
              <a:rPr lang="en-US" smtClean="0"/>
              <a:t>8</a:t>
            </a:fld>
            <a:endParaRPr lang="en-US"/>
          </a:p>
        </p:txBody>
      </p:sp>
    </p:spTree>
    <p:extLst>
      <p:ext uri="{BB962C8B-B14F-4D97-AF65-F5344CB8AC3E}">
        <p14:creationId xmlns:p14="http://schemas.microsoft.com/office/powerpoint/2010/main" val="41189051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exception</a:t>
            </a:r>
            <a:r>
              <a:rPr lang="en-US" baseline="0" dirty="0" smtClean="0"/>
              <a:t> is a </a:t>
            </a:r>
            <a:r>
              <a:rPr lang="en-US" baseline="0" dirty="0" err="1" smtClean="0"/>
              <a:t>RuntimeException</a:t>
            </a:r>
            <a:r>
              <a:rPr lang="en-US" baseline="0" dirty="0" smtClean="0"/>
              <a:t>, and these do not need to be declared.</a:t>
            </a:r>
          </a:p>
          <a:p>
            <a:r>
              <a:rPr lang="en-US" baseline="0" dirty="0" smtClean="0"/>
              <a:t>It still extends from </a:t>
            </a:r>
            <a:r>
              <a:rPr lang="en-US" baseline="0" dirty="0" err="1" smtClean="0"/>
              <a:t>Throwable</a:t>
            </a:r>
            <a:r>
              <a:rPr lang="en-US" baseline="0" dirty="0" smtClean="0"/>
              <a:t>, which means that we can catch it. Let’s “try”.</a:t>
            </a:r>
            <a:endParaRPr lang="en-US" dirty="0"/>
          </a:p>
        </p:txBody>
      </p:sp>
      <p:sp>
        <p:nvSpPr>
          <p:cNvPr id="4" name="Slide Number Placeholder 3"/>
          <p:cNvSpPr>
            <a:spLocks noGrp="1"/>
          </p:cNvSpPr>
          <p:nvPr>
            <p:ph type="sldNum" sz="quarter" idx="10"/>
          </p:nvPr>
        </p:nvSpPr>
        <p:spPr/>
        <p:txBody>
          <a:bodyPr/>
          <a:lstStyle/>
          <a:p>
            <a:fld id="{5EEA4EF7-1170-4BDC-97FA-BEEDBF3971E5}" type="slidenum">
              <a:rPr lang="en-US" smtClean="0"/>
              <a:t>18</a:t>
            </a:fld>
            <a:endParaRPr lang="en-US"/>
          </a:p>
        </p:txBody>
      </p:sp>
    </p:spTree>
    <p:extLst>
      <p:ext uri="{BB962C8B-B14F-4D97-AF65-F5344CB8AC3E}">
        <p14:creationId xmlns:p14="http://schemas.microsoft.com/office/powerpoint/2010/main" val="33654007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an</a:t>
            </a:r>
            <a:r>
              <a:rPr lang="en-US" baseline="0" dirty="0" smtClean="0"/>
              <a:t> exception is thrown, the JVM goes through the catch clauses in order, so if one exception extends from another, that has to come first, otherwise the more general exception clause is always caught. Let’s try it.</a:t>
            </a:r>
            <a:endParaRPr lang="en-US" dirty="0"/>
          </a:p>
        </p:txBody>
      </p:sp>
      <p:sp>
        <p:nvSpPr>
          <p:cNvPr id="4" name="Slide Number Placeholder 3"/>
          <p:cNvSpPr>
            <a:spLocks noGrp="1"/>
          </p:cNvSpPr>
          <p:nvPr>
            <p:ph type="sldNum" sz="quarter" idx="10"/>
          </p:nvPr>
        </p:nvSpPr>
        <p:spPr/>
        <p:txBody>
          <a:bodyPr/>
          <a:lstStyle/>
          <a:p>
            <a:fld id="{5EEA4EF7-1170-4BDC-97FA-BEEDBF3971E5}" type="slidenum">
              <a:rPr lang="en-US" smtClean="0"/>
              <a:t>19</a:t>
            </a:fld>
            <a:endParaRPr lang="en-US"/>
          </a:p>
        </p:txBody>
      </p:sp>
    </p:spTree>
    <p:extLst>
      <p:ext uri="{BB962C8B-B14F-4D97-AF65-F5344CB8AC3E}">
        <p14:creationId xmlns:p14="http://schemas.microsoft.com/office/powerpoint/2010/main" val="911455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compiler complains that we tried to catch the more general Exception first.</a:t>
            </a:r>
            <a:endParaRPr lang="en-US" dirty="0"/>
          </a:p>
        </p:txBody>
      </p:sp>
      <p:sp>
        <p:nvSpPr>
          <p:cNvPr id="4" name="Slide Number Placeholder 3"/>
          <p:cNvSpPr>
            <a:spLocks noGrp="1"/>
          </p:cNvSpPr>
          <p:nvPr>
            <p:ph type="sldNum" sz="quarter" idx="10"/>
          </p:nvPr>
        </p:nvSpPr>
        <p:spPr/>
        <p:txBody>
          <a:bodyPr/>
          <a:lstStyle/>
          <a:p>
            <a:fld id="{5EEA4EF7-1170-4BDC-97FA-BEEDBF3971E5}" type="slidenum">
              <a:rPr lang="en-US" smtClean="0"/>
              <a:t>22</a:t>
            </a:fld>
            <a:endParaRPr lang="en-US"/>
          </a:p>
        </p:txBody>
      </p:sp>
    </p:spTree>
    <p:extLst>
      <p:ext uri="{BB962C8B-B14F-4D97-AF65-F5344CB8AC3E}">
        <p14:creationId xmlns:p14="http://schemas.microsoft.com/office/powerpoint/2010/main" val="29886159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choose to declare that our method throws </a:t>
            </a:r>
            <a:r>
              <a:rPr lang="en-US" dirty="0" err="1" smtClean="0"/>
              <a:t>IOException</a:t>
            </a:r>
            <a:r>
              <a:rPr lang="en-US" dirty="0" smtClean="0"/>
              <a:t>. In that case</a:t>
            </a:r>
            <a:r>
              <a:rPr lang="en-US" baseline="0" dirty="0" smtClean="0"/>
              <a:t> the problem is moved to the code that calls the method. We can see that now the compiler complains that the main method should catch the exception.</a:t>
            </a:r>
            <a:endParaRPr lang="en-US" dirty="0"/>
          </a:p>
        </p:txBody>
      </p:sp>
      <p:sp>
        <p:nvSpPr>
          <p:cNvPr id="4" name="Slide Number Placeholder 3"/>
          <p:cNvSpPr>
            <a:spLocks noGrp="1"/>
          </p:cNvSpPr>
          <p:nvPr>
            <p:ph type="sldNum" sz="quarter" idx="10"/>
          </p:nvPr>
        </p:nvSpPr>
        <p:spPr/>
        <p:txBody>
          <a:bodyPr/>
          <a:lstStyle/>
          <a:p>
            <a:fld id="{5EEA4EF7-1170-4BDC-97FA-BEEDBF3971E5}" type="slidenum">
              <a:rPr lang="en-US" smtClean="0"/>
              <a:t>23</a:t>
            </a:fld>
            <a:endParaRPr lang="en-US"/>
          </a:p>
        </p:txBody>
      </p:sp>
    </p:spTree>
    <p:extLst>
      <p:ext uri="{BB962C8B-B14F-4D97-AF65-F5344CB8AC3E}">
        <p14:creationId xmlns:p14="http://schemas.microsoft.com/office/powerpoint/2010/main" val="29004310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Notice how we now throw a new exception in the catch clause.</a:t>
            </a:r>
          </a:p>
          <a:p>
            <a:r>
              <a:rPr lang="en-US" dirty="0" smtClean="0"/>
              <a:t>We now see in the stack</a:t>
            </a:r>
            <a:r>
              <a:rPr lang="en-US" baseline="0" dirty="0" smtClean="0"/>
              <a:t> </a:t>
            </a:r>
            <a:r>
              <a:rPr lang="en-US" dirty="0" smtClean="0"/>
              <a:t>trace that there is a “Caused by:” statement.</a:t>
            </a:r>
            <a:r>
              <a:rPr lang="en-US" baseline="0" dirty="0" smtClean="0"/>
              <a:t> So we can see that we can add some more information to the stack trace that way.</a:t>
            </a:r>
          </a:p>
          <a:p>
            <a:r>
              <a:rPr lang="en-US" baseline="0" dirty="0" smtClean="0"/>
              <a:t>That is the recommended practice if you declare throws, that you also catch the exception that caused it, and then re-throw it.</a:t>
            </a:r>
            <a:endParaRPr lang="en-US" dirty="0"/>
          </a:p>
        </p:txBody>
      </p:sp>
      <p:sp>
        <p:nvSpPr>
          <p:cNvPr id="4" name="Slide Number Placeholder 3"/>
          <p:cNvSpPr>
            <a:spLocks noGrp="1"/>
          </p:cNvSpPr>
          <p:nvPr>
            <p:ph type="sldNum" sz="quarter" idx="10"/>
          </p:nvPr>
        </p:nvSpPr>
        <p:spPr/>
        <p:txBody>
          <a:bodyPr/>
          <a:lstStyle/>
          <a:p>
            <a:fld id="{5EEA4EF7-1170-4BDC-97FA-BEEDBF3971E5}" type="slidenum">
              <a:rPr lang="en-US" smtClean="0"/>
              <a:t>24</a:t>
            </a:fld>
            <a:endParaRPr lang="en-US"/>
          </a:p>
        </p:txBody>
      </p:sp>
    </p:spTree>
    <p:extLst>
      <p:ext uri="{BB962C8B-B14F-4D97-AF65-F5344CB8AC3E}">
        <p14:creationId xmlns:p14="http://schemas.microsoft.com/office/powerpoint/2010/main" val="13021181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a:t>
            </a:r>
            <a:r>
              <a:rPr lang="en-US" baseline="0" dirty="0" smtClean="0"/>
              <a:t> you might want to always do something whether or not an exception was thrown. You put that in the finally clause. Beware that what you do here can also thrown an exception, maybe.</a:t>
            </a:r>
          </a:p>
          <a:p>
            <a:r>
              <a:rPr lang="en-US" baseline="0" dirty="0" smtClean="0"/>
              <a:t>Notice how we got the finally clause executed.</a:t>
            </a:r>
            <a:endParaRPr lang="en-US" dirty="0"/>
          </a:p>
        </p:txBody>
      </p:sp>
      <p:sp>
        <p:nvSpPr>
          <p:cNvPr id="4" name="Slide Number Placeholder 3"/>
          <p:cNvSpPr>
            <a:spLocks noGrp="1"/>
          </p:cNvSpPr>
          <p:nvPr>
            <p:ph type="sldNum" sz="quarter" idx="10"/>
          </p:nvPr>
        </p:nvSpPr>
        <p:spPr/>
        <p:txBody>
          <a:bodyPr/>
          <a:lstStyle/>
          <a:p>
            <a:fld id="{5EEA4EF7-1170-4BDC-97FA-BEEDBF3971E5}" type="slidenum">
              <a:rPr lang="en-US" smtClean="0"/>
              <a:t>25</a:t>
            </a:fld>
            <a:endParaRPr lang="en-US"/>
          </a:p>
        </p:txBody>
      </p:sp>
    </p:spTree>
    <p:extLst>
      <p:ext uri="{BB962C8B-B14F-4D97-AF65-F5344CB8AC3E}">
        <p14:creationId xmlns:p14="http://schemas.microsoft.com/office/powerpoint/2010/main" val="33932153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created a new class </a:t>
            </a:r>
            <a:r>
              <a:rPr lang="en-US" dirty="0" err="1" smtClean="0"/>
              <a:t>ReadLineException</a:t>
            </a:r>
            <a:r>
              <a:rPr lang="en-US" baseline="0" dirty="0" smtClean="0"/>
              <a:t> that extends Exception.</a:t>
            </a:r>
          </a:p>
          <a:p>
            <a:r>
              <a:rPr lang="en-US" baseline="0" dirty="0" smtClean="0"/>
              <a:t>We see in the stack trace that we get our own exception.</a:t>
            </a:r>
            <a:endParaRPr lang="en-US" dirty="0"/>
          </a:p>
        </p:txBody>
      </p:sp>
      <p:sp>
        <p:nvSpPr>
          <p:cNvPr id="4" name="Slide Number Placeholder 3"/>
          <p:cNvSpPr>
            <a:spLocks noGrp="1"/>
          </p:cNvSpPr>
          <p:nvPr>
            <p:ph type="sldNum" sz="quarter" idx="10"/>
          </p:nvPr>
        </p:nvSpPr>
        <p:spPr/>
        <p:txBody>
          <a:bodyPr/>
          <a:lstStyle/>
          <a:p>
            <a:fld id="{5EEA4EF7-1170-4BDC-97FA-BEEDBF3971E5}" type="slidenum">
              <a:rPr lang="en-US" smtClean="0"/>
              <a:t>26</a:t>
            </a:fld>
            <a:endParaRPr lang="en-US"/>
          </a:p>
        </p:txBody>
      </p:sp>
    </p:spTree>
    <p:extLst>
      <p:ext uri="{BB962C8B-B14F-4D97-AF65-F5344CB8AC3E}">
        <p14:creationId xmlns:p14="http://schemas.microsoft.com/office/powerpoint/2010/main" val="3224917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Open</a:t>
            </a:r>
            <a:r>
              <a:rPr lang="en-US" baseline="0" dirty="0" smtClean="0"/>
              <a:t> Control Panel and click ‘Java’</a:t>
            </a:r>
            <a:endParaRPr lang="en-US" dirty="0"/>
          </a:p>
        </p:txBody>
      </p:sp>
      <p:sp>
        <p:nvSpPr>
          <p:cNvPr id="4" name="Slide Number Placeholder 3"/>
          <p:cNvSpPr>
            <a:spLocks noGrp="1"/>
          </p:cNvSpPr>
          <p:nvPr>
            <p:ph type="sldNum" sz="quarter" idx="10"/>
          </p:nvPr>
        </p:nvSpPr>
        <p:spPr/>
        <p:txBody>
          <a:bodyPr/>
          <a:lstStyle/>
          <a:p>
            <a:fld id="{5EEA4EF7-1170-4BDC-97FA-BEEDBF3971E5}" type="slidenum">
              <a:rPr lang="en-US" smtClean="0"/>
              <a:t>9</a:t>
            </a:fld>
            <a:endParaRPr lang="en-US"/>
          </a:p>
        </p:txBody>
      </p:sp>
    </p:spTree>
    <p:extLst>
      <p:ext uri="{BB962C8B-B14F-4D97-AF65-F5344CB8AC3E}">
        <p14:creationId xmlns:p14="http://schemas.microsoft.com/office/powerpoint/2010/main" val="968278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Slide the ‘Security Level’ down to ‘Medium’</a:t>
            </a:r>
          </a:p>
          <a:p>
            <a:r>
              <a:rPr lang="en-US" dirty="0" smtClean="0"/>
              <a:t>Click ‘Apply’</a:t>
            </a:r>
            <a:endParaRPr lang="en-US" dirty="0"/>
          </a:p>
        </p:txBody>
      </p:sp>
      <p:sp>
        <p:nvSpPr>
          <p:cNvPr id="4" name="Slide Number Placeholder 3"/>
          <p:cNvSpPr>
            <a:spLocks noGrp="1"/>
          </p:cNvSpPr>
          <p:nvPr>
            <p:ph type="sldNum" sz="quarter" idx="10"/>
          </p:nvPr>
        </p:nvSpPr>
        <p:spPr/>
        <p:txBody>
          <a:bodyPr/>
          <a:lstStyle/>
          <a:p>
            <a:fld id="{5EEA4EF7-1170-4BDC-97FA-BEEDBF3971E5}" type="slidenum">
              <a:rPr lang="en-US" smtClean="0"/>
              <a:t>10</a:t>
            </a:fld>
            <a:endParaRPr lang="en-US"/>
          </a:p>
        </p:txBody>
      </p:sp>
    </p:spTree>
    <p:extLst>
      <p:ext uri="{BB962C8B-B14F-4D97-AF65-F5344CB8AC3E}">
        <p14:creationId xmlns:p14="http://schemas.microsoft.com/office/powerpoint/2010/main" val="3103144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Open</a:t>
            </a:r>
            <a:r>
              <a:rPr lang="en-US" baseline="0" dirty="0" smtClean="0"/>
              <a:t> the ‘applet.html’ file in a browser.</a:t>
            </a:r>
          </a:p>
          <a:p>
            <a:r>
              <a:rPr lang="en-US" baseline="0" dirty="0" smtClean="0"/>
              <a:t>Make sure that the browser process has been completely restarted first.</a:t>
            </a:r>
            <a:endParaRPr lang="en-US" dirty="0"/>
          </a:p>
        </p:txBody>
      </p:sp>
      <p:sp>
        <p:nvSpPr>
          <p:cNvPr id="4" name="Slide Number Placeholder 3"/>
          <p:cNvSpPr>
            <a:spLocks noGrp="1"/>
          </p:cNvSpPr>
          <p:nvPr>
            <p:ph type="sldNum" sz="quarter" idx="10"/>
          </p:nvPr>
        </p:nvSpPr>
        <p:spPr/>
        <p:txBody>
          <a:bodyPr/>
          <a:lstStyle/>
          <a:p>
            <a:fld id="{5EEA4EF7-1170-4BDC-97FA-BEEDBF3971E5}" type="slidenum">
              <a:rPr lang="en-US" smtClean="0"/>
              <a:t>11</a:t>
            </a:fld>
            <a:endParaRPr lang="en-US"/>
          </a:p>
        </p:txBody>
      </p:sp>
    </p:spTree>
    <p:extLst>
      <p:ext uri="{BB962C8B-B14F-4D97-AF65-F5344CB8AC3E}">
        <p14:creationId xmlns:p14="http://schemas.microsoft.com/office/powerpoint/2010/main" val="991609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a:t>
            </a:r>
            <a:r>
              <a:rPr lang="en-US" baseline="0" dirty="0" smtClean="0"/>
              <a:t> add a method call in your code to a method that throws an exception, the compiler will complain saying that there in an unhandled exception.</a:t>
            </a:r>
          </a:p>
          <a:p>
            <a:r>
              <a:rPr lang="en-US" baseline="0" dirty="0" smtClean="0"/>
              <a:t>You can then decide to declare that your method throws the exception, or try to catch it.</a:t>
            </a:r>
            <a:endParaRPr lang="en-US" dirty="0"/>
          </a:p>
        </p:txBody>
      </p:sp>
      <p:sp>
        <p:nvSpPr>
          <p:cNvPr id="4" name="Slide Number Placeholder 3"/>
          <p:cNvSpPr>
            <a:spLocks noGrp="1"/>
          </p:cNvSpPr>
          <p:nvPr>
            <p:ph type="sldNum" sz="quarter" idx="10"/>
          </p:nvPr>
        </p:nvSpPr>
        <p:spPr/>
        <p:txBody>
          <a:bodyPr/>
          <a:lstStyle/>
          <a:p>
            <a:fld id="{5EEA4EF7-1170-4BDC-97FA-BEEDBF3971E5}" type="slidenum">
              <a:rPr lang="en-US" smtClean="0"/>
              <a:t>13</a:t>
            </a:fld>
            <a:endParaRPr lang="en-US"/>
          </a:p>
        </p:txBody>
      </p:sp>
    </p:spTree>
    <p:extLst>
      <p:ext uri="{BB962C8B-B14F-4D97-AF65-F5344CB8AC3E}">
        <p14:creationId xmlns:p14="http://schemas.microsoft.com/office/powerpoint/2010/main" val="2403355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chose to catch the exception, bu</a:t>
            </a:r>
            <a:r>
              <a:rPr lang="en-US" baseline="0" dirty="0" smtClean="0"/>
              <a:t>t the compiler is still not happy.</a:t>
            </a:r>
          </a:p>
          <a:p>
            <a:r>
              <a:rPr lang="en-US" dirty="0" smtClean="0"/>
              <a:t>Now because I caught the exception, the</a:t>
            </a:r>
            <a:r>
              <a:rPr lang="en-US" baseline="0" dirty="0" smtClean="0"/>
              <a:t> method is no longer guaranteed to return a value.</a:t>
            </a:r>
            <a:endParaRPr lang="en-US" dirty="0"/>
          </a:p>
        </p:txBody>
      </p:sp>
      <p:sp>
        <p:nvSpPr>
          <p:cNvPr id="4" name="Slide Number Placeholder 3"/>
          <p:cNvSpPr>
            <a:spLocks noGrp="1"/>
          </p:cNvSpPr>
          <p:nvPr>
            <p:ph type="sldNum" sz="quarter" idx="10"/>
          </p:nvPr>
        </p:nvSpPr>
        <p:spPr/>
        <p:txBody>
          <a:bodyPr/>
          <a:lstStyle/>
          <a:p>
            <a:fld id="{5EEA4EF7-1170-4BDC-97FA-BEEDBF3971E5}" type="slidenum">
              <a:rPr lang="en-US" smtClean="0"/>
              <a:t>14</a:t>
            </a:fld>
            <a:endParaRPr lang="en-US"/>
          </a:p>
        </p:txBody>
      </p:sp>
    </p:spTree>
    <p:extLst>
      <p:ext uri="{BB962C8B-B14F-4D97-AF65-F5344CB8AC3E}">
        <p14:creationId xmlns:p14="http://schemas.microsoft.com/office/powerpoint/2010/main" val="4286263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if there was an exception thrown, we will</a:t>
            </a:r>
            <a:r>
              <a:rPr lang="en-US" baseline="0" dirty="0" smtClean="0"/>
              <a:t> return null.</a:t>
            </a:r>
          </a:p>
          <a:p>
            <a:r>
              <a:rPr lang="en-US" baseline="0" dirty="0" smtClean="0"/>
              <a:t>Notice the </a:t>
            </a:r>
            <a:r>
              <a:rPr lang="en-US" baseline="0" dirty="0" err="1" smtClean="0"/>
              <a:t>printStackTrace</a:t>
            </a:r>
            <a:r>
              <a:rPr lang="en-US" baseline="0" dirty="0" smtClean="0"/>
              <a:t> method. It will print out a stack of the previous method calls, so you can track where the error occurred.</a:t>
            </a:r>
            <a:endParaRPr lang="en-US" dirty="0"/>
          </a:p>
        </p:txBody>
      </p:sp>
      <p:sp>
        <p:nvSpPr>
          <p:cNvPr id="4" name="Slide Number Placeholder 3"/>
          <p:cNvSpPr>
            <a:spLocks noGrp="1"/>
          </p:cNvSpPr>
          <p:nvPr>
            <p:ph type="sldNum" sz="quarter" idx="10"/>
          </p:nvPr>
        </p:nvSpPr>
        <p:spPr/>
        <p:txBody>
          <a:bodyPr/>
          <a:lstStyle/>
          <a:p>
            <a:fld id="{5EEA4EF7-1170-4BDC-97FA-BEEDBF3971E5}" type="slidenum">
              <a:rPr lang="en-US" smtClean="0"/>
              <a:t>15</a:t>
            </a:fld>
            <a:endParaRPr lang="en-US"/>
          </a:p>
        </p:txBody>
      </p:sp>
    </p:spTree>
    <p:extLst>
      <p:ext uri="{BB962C8B-B14F-4D97-AF65-F5344CB8AC3E}">
        <p14:creationId xmlns:p14="http://schemas.microsoft.com/office/powerpoint/2010/main" val="2070858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from the bottom. Click on any of the links to go to the line.</a:t>
            </a:r>
          </a:p>
          <a:p>
            <a:r>
              <a:rPr lang="en-US" dirty="0" smtClean="0"/>
              <a:t>Notice that the </a:t>
            </a:r>
            <a:r>
              <a:rPr lang="en-US" dirty="0" err="1" smtClean="0"/>
              <a:t>NullPointerException</a:t>
            </a:r>
            <a:r>
              <a:rPr lang="en-US" dirty="0" smtClean="0"/>
              <a:t> is</a:t>
            </a:r>
            <a:r>
              <a:rPr lang="en-US" baseline="0" dirty="0" smtClean="0"/>
              <a:t> not an </a:t>
            </a:r>
            <a:r>
              <a:rPr lang="en-US" baseline="0" dirty="0" err="1" smtClean="0"/>
              <a:t>IOException</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EEA4EF7-1170-4BDC-97FA-BEEDBF3971E5}" type="slidenum">
              <a:rPr lang="en-US" smtClean="0"/>
              <a:t>16</a:t>
            </a:fld>
            <a:endParaRPr lang="en-US"/>
          </a:p>
        </p:txBody>
      </p:sp>
    </p:spTree>
    <p:extLst>
      <p:ext uri="{BB962C8B-B14F-4D97-AF65-F5344CB8AC3E}">
        <p14:creationId xmlns:p14="http://schemas.microsoft.com/office/powerpoint/2010/main" val="613990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see that if</a:t>
            </a:r>
            <a:r>
              <a:rPr lang="en-US" baseline="0" dirty="0" smtClean="0"/>
              <a:t> we add the following line to our code, we don’t see that in the output. So we didn’t actually catch the exception.</a:t>
            </a:r>
          </a:p>
          <a:p>
            <a:r>
              <a:rPr lang="en-US" baseline="0" dirty="0" smtClean="0"/>
              <a:t>That is because </a:t>
            </a:r>
            <a:r>
              <a:rPr lang="en-US" baseline="0" dirty="0" err="1" smtClean="0"/>
              <a:t>NullPointerException</a:t>
            </a:r>
            <a:r>
              <a:rPr lang="en-US" baseline="0" dirty="0" smtClean="0"/>
              <a:t> is not an </a:t>
            </a:r>
            <a:r>
              <a:rPr lang="en-US" baseline="0" dirty="0" err="1" smtClean="0"/>
              <a:t>IOException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5EEA4EF7-1170-4BDC-97FA-BEEDBF3971E5}" type="slidenum">
              <a:rPr lang="en-US" smtClean="0"/>
              <a:t>17</a:t>
            </a:fld>
            <a:endParaRPr lang="en-US"/>
          </a:p>
        </p:txBody>
      </p:sp>
    </p:spTree>
    <p:extLst>
      <p:ext uri="{BB962C8B-B14F-4D97-AF65-F5344CB8AC3E}">
        <p14:creationId xmlns:p14="http://schemas.microsoft.com/office/powerpoint/2010/main" val="1350153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Date Placeholder 8"/>
          <p:cNvSpPr>
            <a:spLocks noGrp="1"/>
          </p:cNvSpPr>
          <p:nvPr>
            <p:ph type="dt" sz="half" idx="10"/>
          </p:nvPr>
        </p:nvSpPr>
        <p:spPr/>
        <p:txBody>
          <a:bodyPr/>
          <a:lstStyle/>
          <a:p>
            <a:fld id="{6F69DFD9-279D-4F8A-9CB8-FA17EBD510E8}" type="datetimeFigureOut">
              <a:rPr lang="en-US" smtClean="0"/>
              <a:t>5/23/2014</a:t>
            </a:fld>
            <a:endParaRPr lang="en-US"/>
          </a:p>
        </p:txBody>
      </p:sp>
      <p:sp>
        <p:nvSpPr>
          <p:cNvPr id="10" name="Footer Placeholder 9"/>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45DBE739-60B5-4B25-8284-F04B44259CDE}" type="slidenum">
              <a:rPr lang="en-US" smtClean="0"/>
              <a:t>‹#›</a:t>
            </a:fld>
            <a:endParaRPr lang="en-US"/>
          </a:p>
        </p:txBody>
      </p:sp>
    </p:spTree>
    <p:extLst>
      <p:ext uri="{BB962C8B-B14F-4D97-AF65-F5344CB8AC3E}">
        <p14:creationId xmlns:p14="http://schemas.microsoft.com/office/powerpoint/2010/main" val="341561837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69DFD9-279D-4F8A-9CB8-FA17EBD510E8}" type="datetimeFigureOut">
              <a:rPr lang="en-US" smtClean="0"/>
              <a:t>5/23/2014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BE739-60B5-4B25-8284-F04B44259CDE}" type="slidenum">
              <a:rPr lang="en-US" smtClean="0"/>
              <a:t>‹#›</a:t>
            </a:fld>
            <a:endParaRPr lang="en-US"/>
          </a:p>
        </p:txBody>
      </p:sp>
    </p:spTree>
    <p:extLst>
      <p:ext uri="{BB962C8B-B14F-4D97-AF65-F5344CB8AC3E}">
        <p14:creationId xmlns:p14="http://schemas.microsoft.com/office/powerpoint/2010/main" val="2705722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69DFD9-279D-4F8A-9CB8-FA17EBD510E8}" type="datetimeFigureOut">
              <a:rPr lang="en-US" smtClean="0"/>
              <a:t>5/23/2014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BE739-60B5-4B25-8284-F04B44259CDE}" type="slidenum">
              <a:rPr lang="en-US" smtClean="0"/>
              <a:t>‹#›</a:t>
            </a:fld>
            <a:endParaRPr lang="en-US"/>
          </a:p>
        </p:txBody>
      </p:sp>
    </p:spTree>
    <p:extLst>
      <p:ext uri="{BB962C8B-B14F-4D97-AF65-F5344CB8AC3E}">
        <p14:creationId xmlns:p14="http://schemas.microsoft.com/office/powerpoint/2010/main" val="2181790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69DFD9-279D-4F8A-9CB8-FA17EBD510E8}" type="datetimeFigureOut">
              <a:rPr lang="en-US" smtClean="0"/>
              <a:t>5/23/2014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BE739-60B5-4B25-8284-F04B44259CDE}" type="slidenum">
              <a:rPr lang="en-US" smtClean="0"/>
              <a:t>‹#›</a:t>
            </a:fld>
            <a:endParaRPr lang="en-US"/>
          </a:p>
        </p:txBody>
      </p:sp>
    </p:spTree>
    <p:extLst>
      <p:ext uri="{BB962C8B-B14F-4D97-AF65-F5344CB8AC3E}">
        <p14:creationId xmlns:p14="http://schemas.microsoft.com/office/powerpoint/2010/main" val="248303874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69DFD9-279D-4F8A-9CB8-FA17EBD510E8}" type="datetimeFigureOut">
              <a:rPr lang="en-US" smtClean="0"/>
              <a:t>5/23/2014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BE739-60B5-4B25-8284-F04B44259CDE}" type="slidenum">
              <a:rPr lang="en-US" smtClean="0"/>
              <a:t>‹#›</a:t>
            </a:fld>
            <a:endParaRPr lang="en-US"/>
          </a:p>
        </p:txBody>
      </p:sp>
    </p:spTree>
    <p:extLst>
      <p:ext uri="{BB962C8B-B14F-4D97-AF65-F5344CB8AC3E}">
        <p14:creationId xmlns:p14="http://schemas.microsoft.com/office/powerpoint/2010/main" val="282143222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F69DFD9-279D-4F8A-9CB8-FA17EBD510E8}" type="datetimeFigureOut">
              <a:rPr lang="en-US" smtClean="0"/>
              <a:t>5/23/2014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DBE739-60B5-4B25-8284-F04B44259CDE}" type="slidenum">
              <a:rPr lang="en-US" smtClean="0"/>
              <a:t>‹#›</a:t>
            </a:fld>
            <a:endParaRPr lang="en-US"/>
          </a:p>
        </p:txBody>
      </p:sp>
    </p:spTree>
    <p:extLst>
      <p:ext uri="{BB962C8B-B14F-4D97-AF65-F5344CB8AC3E}">
        <p14:creationId xmlns:p14="http://schemas.microsoft.com/office/powerpoint/2010/main" val="2181612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F69DFD9-279D-4F8A-9CB8-FA17EBD510E8}" type="datetimeFigureOut">
              <a:rPr lang="en-US" smtClean="0"/>
              <a:t>5/23/2014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DBE739-60B5-4B25-8284-F04B44259CDE}" type="slidenum">
              <a:rPr lang="en-US" smtClean="0"/>
              <a:t>‹#›</a:t>
            </a:fld>
            <a:endParaRPr lang="en-US"/>
          </a:p>
        </p:txBody>
      </p:sp>
    </p:spTree>
    <p:extLst>
      <p:ext uri="{BB962C8B-B14F-4D97-AF65-F5344CB8AC3E}">
        <p14:creationId xmlns:p14="http://schemas.microsoft.com/office/powerpoint/2010/main" val="1192096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F69DFD9-279D-4F8A-9CB8-FA17EBD510E8}" type="datetimeFigureOut">
              <a:rPr lang="en-US" smtClean="0"/>
              <a:t>5/23/2014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DBE739-60B5-4B25-8284-F04B44259CDE}" type="slidenum">
              <a:rPr lang="en-US" smtClean="0"/>
              <a:t>‹#›</a:t>
            </a:fld>
            <a:endParaRPr lang="en-US"/>
          </a:p>
        </p:txBody>
      </p:sp>
    </p:spTree>
    <p:extLst>
      <p:ext uri="{BB962C8B-B14F-4D97-AF65-F5344CB8AC3E}">
        <p14:creationId xmlns:p14="http://schemas.microsoft.com/office/powerpoint/2010/main" val="800392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69DFD9-279D-4F8A-9CB8-FA17EBD510E8}" type="datetimeFigureOut">
              <a:rPr lang="en-US" smtClean="0"/>
              <a:t>5/23/2014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DBE739-60B5-4B25-8284-F04B44259CDE}" type="slidenum">
              <a:rPr lang="en-US" smtClean="0"/>
              <a:t>‹#›</a:t>
            </a:fld>
            <a:endParaRPr lang="en-US"/>
          </a:p>
        </p:txBody>
      </p:sp>
    </p:spTree>
    <p:extLst>
      <p:ext uri="{BB962C8B-B14F-4D97-AF65-F5344CB8AC3E}">
        <p14:creationId xmlns:p14="http://schemas.microsoft.com/office/powerpoint/2010/main" val="2601541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69DFD9-279D-4F8A-9CB8-FA17EBD510E8}" type="datetimeFigureOut">
              <a:rPr lang="en-US" smtClean="0"/>
              <a:t>5/23/2014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DBE739-60B5-4B25-8284-F04B44259CDE}" type="slidenum">
              <a:rPr lang="en-US" smtClean="0"/>
              <a:t>‹#›</a:t>
            </a:fld>
            <a:endParaRPr lang="en-US"/>
          </a:p>
        </p:txBody>
      </p:sp>
    </p:spTree>
    <p:extLst>
      <p:ext uri="{BB962C8B-B14F-4D97-AF65-F5344CB8AC3E}">
        <p14:creationId xmlns:p14="http://schemas.microsoft.com/office/powerpoint/2010/main" val="3684951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69DFD9-279D-4F8A-9CB8-FA17EBD510E8}" type="datetimeFigureOut">
              <a:rPr lang="en-US" smtClean="0"/>
              <a:t>5/23/2014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DBE739-60B5-4B25-8284-F04B44259CDE}" type="slidenum">
              <a:rPr lang="en-US" smtClean="0"/>
              <a:t>‹#›</a:t>
            </a:fld>
            <a:endParaRPr lang="en-US"/>
          </a:p>
        </p:txBody>
      </p:sp>
    </p:spTree>
    <p:extLst>
      <p:ext uri="{BB962C8B-B14F-4D97-AF65-F5344CB8AC3E}">
        <p14:creationId xmlns:p14="http://schemas.microsoft.com/office/powerpoint/2010/main" val="2712212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000"/>
            <a:lum/>
          </a:blip>
          <a:srcRect/>
          <a:stretch>
            <a:fillRect l="10000" t="5000" r="10000" b="5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69DFD9-279D-4F8A-9CB8-FA17EBD510E8}" type="datetimeFigureOut">
              <a:rPr lang="en-US" smtClean="0"/>
              <a:t>5/23/2014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DBE739-60B5-4B25-8284-F04B44259CDE}" type="slidenum">
              <a:rPr lang="en-US" smtClean="0"/>
              <a:t>‹#›</a:t>
            </a:fld>
            <a:endParaRPr lang="en-US"/>
          </a:p>
        </p:txBody>
      </p:sp>
      <p:pic>
        <p:nvPicPr>
          <p:cNvPr id="7" name="Picture 2"/>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152400"/>
            <a:ext cx="1371600" cy="11686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60543" y="-50104"/>
            <a:ext cx="3224601" cy="276999"/>
          </a:xfrm>
          <a:prstGeom prst="rect">
            <a:avLst/>
          </a:prstGeom>
          <a:noFill/>
        </p:spPr>
        <p:txBody>
          <a:bodyPr wrap="none" rtlCol="0">
            <a:spAutoFit/>
          </a:bodyPr>
          <a:lstStyle/>
          <a:p>
            <a:r>
              <a:rPr lang="en-US" sz="1200" dirty="0" smtClean="0">
                <a:solidFill>
                  <a:schemeClr val="bg1">
                    <a:lumMod val="50000"/>
                  </a:schemeClr>
                </a:solidFill>
              </a:rPr>
              <a:t>Copyright © 2014, Morning Star Christian</a:t>
            </a:r>
            <a:r>
              <a:rPr lang="en-US" sz="1200" baseline="0" dirty="0" smtClean="0">
                <a:solidFill>
                  <a:schemeClr val="bg1">
                    <a:lumMod val="50000"/>
                  </a:schemeClr>
                </a:solidFill>
              </a:rPr>
              <a:t> School</a:t>
            </a:r>
            <a:endParaRPr lang="en-US" sz="1200" dirty="0">
              <a:solidFill>
                <a:schemeClr val="bg1">
                  <a:lumMod val="50000"/>
                </a:schemeClr>
              </a:solidFill>
            </a:endParaRPr>
          </a:p>
        </p:txBody>
      </p:sp>
    </p:spTree>
    <p:extLst>
      <p:ext uri="{BB962C8B-B14F-4D97-AF65-F5344CB8AC3E}">
        <p14:creationId xmlns:p14="http://schemas.microsoft.com/office/powerpoint/2010/main" val="7156686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yfain/Java4Kids_NoStarchPress/issues/1" TargetMode="External"/><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28.png"/><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marL="514350" indent="-514350" algn="l">
              <a:buFont typeface="+mj-lt"/>
              <a:buAutoNum type="arabicPeriod"/>
            </a:pPr>
            <a:r>
              <a:rPr lang="en-US" dirty="0" smtClean="0"/>
              <a:t>Tic-Tac-Toe Applet</a:t>
            </a:r>
          </a:p>
          <a:p>
            <a:pPr marL="514350" indent="-514350" algn="l">
              <a:buFont typeface="+mj-lt"/>
              <a:buAutoNum type="arabicPeriod"/>
            </a:pPr>
            <a:r>
              <a:rPr lang="en-US" dirty="0" smtClean="0"/>
              <a:t>Errors and Exceptions</a:t>
            </a:r>
          </a:p>
          <a:p>
            <a:pPr marL="514350" indent="-514350" algn="l">
              <a:buFont typeface="+mj-lt"/>
              <a:buAutoNum type="arabicPeriod"/>
            </a:pPr>
            <a:r>
              <a:rPr lang="en-US" dirty="0" smtClean="0"/>
              <a:t>UML</a:t>
            </a:r>
            <a:endParaRPr lang="en-US" dirty="0"/>
          </a:p>
        </p:txBody>
      </p:sp>
      <p:sp>
        <p:nvSpPr>
          <p:cNvPr id="2" name="Title 1"/>
          <p:cNvSpPr>
            <a:spLocks noGrp="1"/>
          </p:cNvSpPr>
          <p:nvPr>
            <p:ph type="title"/>
          </p:nvPr>
        </p:nvSpPr>
        <p:spPr/>
        <p:txBody>
          <a:bodyPr>
            <a:normAutofit fontScale="90000"/>
          </a:bodyPr>
          <a:lstStyle/>
          <a:p>
            <a:r>
              <a:rPr lang="en-US" dirty="0" smtClean="0"/>
              <a:t>Lesson 4</a:t>
            </a:r>
            <a:br>
              <a:rPr lang="en-US" dirty="0" smtClean="0"/>
            </a:br>
            <a:r>
              <a:rPr lang="en-US" dirty="0" smtClean="0"/>
              <a:t>Chapters 7-8</a:t>
            </a:r>
            <a:endParaRPr lang="en-US" dirty="0"/>
          </a:p>
        </p:txBody>
      </p:sp>
    </p:spTree>
    <p:extLst>
      <p:ext uri="{BB962C8B-B14F-4D97-AF65-F5344CB8AC3E}">
        <p14:creationId xmlns:p14="http://schemas.microsoft.com/office/powerpoint/2010/main" val="35855629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Security</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1295400"/>
            <a:ext cx="5057775" cy="5391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ight Arrow 2"/>
          <p:cNvSpPr/>
          <p:nvPr/>
        </p:nvSpPr>
        <p:spPr>
          <a:xfrm>
            <a:off x="3810000" y="3810000"/>
            <a:ext cx="381000" cy="304800"/>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6233886" y="6277429"/>
            <a:ext cx="381000" cy="304800"/>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1582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Tic-Tac-Toe Applet</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212" y="1828800"/>
            <a:ext cx="3914775" cy="3924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833562"/>
            <a:ext cx="3886200" cy="391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74610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Throwing and catching Exceptions</a:t>
            </a:r>
            <a:endParaRPr lang="en-US" dirty="0"/>
          </a:p>
        </p:txBody>
      </p:sp>
      <p:sp>
        <p:nvSpPr>
          <p:cNvPr id="3" name="Title 2"/>
          <p:cNvSpPr>
            <a:spLocks noGrp="1"/>
          </p:cNvSpPr>
          <p:nvPr>
            <p:ph type="title"/>
          </p:nvPr>
        </p:nvSpPr>
        <p:spPr/>
        <p:txBody>
          <a:bodyPr/>
          <a:lstStyle/>
          <a:p>
            <a:r>
              <a:rPr lang="en-US" dirty="0" smtClean="0"/>
              <a:t>Handling Errors</a:t>
            </a:r>
            <a:endParaRPr lang="en-US" dirty="0"/>
          </a:p>
        </p:txBody>
      </p:sp>
    </p:spTree>
    <p:extLst>
      <p:ext uri="{BB962C8B-B14F-4D97-AF65-F5344CB8AC3E}">
        <p14:creationId xmlns:p14="http://schemas.microsoft.com/office/powerpoint/2010/main" val="40082574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 Catch</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752600"/>
            <a:ext cx="6786563" cy="3829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3493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 Catch </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752600"/>
            <a:ext cx="8101013" cy="3771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44209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 Catch</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76400"/>
            <a:ext cx="7272338" cy="3957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25974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 Trace</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209800"/>
            <a:ext cx="6343650" cy="2114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936377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 Trace</a:t>
            </a: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057400"/>
            <a:ext cx="6372225" cy="214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04473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Runtime Exception</a:t>
            </a:r>
            <a:endParaRPr 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828800"/>
            <a:ext cx="5000625" cy="408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570994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RuntimeException</a:t>
            </a:r>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981200"/>
            <a:ext cx="4886325" cy="166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5734" y="4095750"/>
            <a:ext cx="2409825" cy="133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43343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HTML-elements</a:t>
            </a:r>
            <a:endParaRPr lang="en-US" dirty="0"/>
          </a:p>
        </p:txBody>
      </p:sp>
      <p:sp>
        <p:nvSpPr>
          <p:cNvPr id="3" name="Content Placeholder 2"/>
          <p:cNvSpPr>
            <a:spLocks noGrp="1"/>
          </p:cNvSpPr>
          <p:nvPr>
            <p:ph idx="1"/>
          </p:nvPr>
        </p:nvSpPr>
        <p:spPr/>
        <p:txBody>
          <a:bodyPr/>
          <a:lstStyle/>
          <a:p>
            <a:pPr marL="0" indent="0">
              <a:buNone/>
            </a:pPr>
            <a:r>
              <a:rPr lang="en-US" dirty="0" smtClean="0"/>
              <a:t>An element starts with ‘&lt;‘ and ends with ‘&gt;’.</a:t>
            </a:r>
          </a:p>
          <a:p>
            <a:pPr marL="0" indent="0">
              <a:buNone/>
            </a:pPr>
            <a:r>
              <a:rPr lang="en-US" dirty="0" smtClean="0"/>
              <a:t>A start element ‘&lt;tag&gt;’ must always be followed somewhere with an end element ‘&lt;/tag&gt;’.</a:t>
            </a:r>
          </a:p>
          <a:p>
            <a:pPr marL="0" indent="0">
              <a:buNone/>
            </a:pPr>
            <a:r>
              <a:rPr lang="en-US" dirty="0" smtClean="0"/>
              <a:t>In between there can be other tags nested.</a:t>
            </a:r>
          </a:p>
          <a:p>
            <a:pPr marL="0" indent="0">
              <a:buNone/>
            </a:pPr>
            <a:r>
              <a:rPr lang="en-US" dirty="0" smtClean="0"/>
              <a:t>An element with nothing inside is called an empty element ‘&lt;tag /&gt;’.</a:t>
            </a:r>
          </a:p>
          <a:p>
            <a:pPr marL="0" indent="0">
              <a:buNone/>
            </a:pP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8536885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Book Errata</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524000"/>
            <a:ext cx="4781550" cy="47439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872669" y="6444734"/>
            <a:ext cx="3555140" cy="369332"/>
          </a:xfrm>
          <a:prstGeom prst="rect">
            <a:avLst/>
          </a:prstGeom>
          <a:noFill/>
        </p:spPr>
        <p:txBody>
          <a:bodyPr wrap="none" rtlCol="0">
            <a:spAutoFit/>
          </a:bodyPr>
          <a:lstStyle/>
          <a:p>
            <a:r>
              <a:rPr lang="en-US" dirty="0" smtClean="0"/>
              <a:t>Chapter 8, page 114 (126 in the file)</a:t>
            </a:r>
            <a:endParaRPr lang="en-US" dirty="0"/>
          </a:p>
        </p:txBody>
      </p:sp>
      <p:sp>
        <p:nvSpPr>
          <p:cNvPr id="5" name="&quot;No&quot; Symbol 4"/>
          <p:cNvSpPr/>
          <p:nvPr/>
        </p:nvSpPr>
        <p:spPr>
          <a:xfrm>
            <a:off x="2286000" y="1524000"/>
            <a:ext cx="4800600" cy="4800600"/>
          </a:xfrm>
          <a:prstGeom prst="noSmoking">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661918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Book Errata</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119228"/>
            <a:ext cx="7443788" cy="5369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1447800" y="6471605"/>
            <a:ext cx="5791200" cy="369332"/>
          </a:xfrm>
          <a:prstGeom prst="rect">
            <a:avLst/>
          </a:prstGeom>
        </p:spPr>
        <p:txBody>
          <a:bodyPr wrap="square">
            <a:spAutoFit/>
          </a:bodyPr>
          <a:lstStyle/>
          <a:p>
            <a:r>
              <a:rPr lang="en-US" dirty="0">
                <a:hlinkClick r:id="rId3"/>
              </a:rPr>
              <a:t>https://github.com/yfain/Java4Kids_NoStarchPress/issues/1</a:t>
            </a:r>
            <a:endParaRPr lang="en-US" dirty="0"/>
          </a:p>
        </p:txBody>
      </p:sp>
    </p:spTree>
    <p:extLst>
      <p:ext uri="{BB962C8B-B14F-4D97-AF65-F5344CB8AC3E}">
        <p14:creationId xmlns:p14="http://schemas.microsoft.com/office/powerpoint/2010/main" val="23421996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Catch order</a:t>
            </a:r>
            <a:endParaRPr lang="en-US"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909996"/>
            <a:ext cx="8827212"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29730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Throws</a:t>
            </a:r>
            <a:endParaRPr lang="en-US"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209800"/>
            <a:ext cx="8086725" cy="2157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32260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Throw</a:t>
            </a: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524000"/>
            <a:ext cx="6267450" cy="2505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4100747"/>
            <a:ext cx="5019675" cy="2228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485886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Finally</a:t>
            </a:r>
            <a:endParaRPr lang="en-US"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828800"/>
            <a:ext cx="5038725" cy="149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3657600"/>
            <a:ext cx="4924425"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96058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your own</a:t>
            </a:r>
            <a:endParaRPr lang="en-US"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752600"/>
            <a:ext cx="4905375" cy="1200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3048000"/>
            <a:ext cx="4943475" cy="1476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800" y="4724400"/>
            <a:ext cx="4619625" cy="146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4529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 Class Diagram</a:t>
            </a:r>
            <a:endParaRPr lang="en-US" dirty="0"/>
          </a:p>
        </p:txBody>
      </p:sp>
      <p:sp>
        <p:nvSpPr>
          <p:cNvPr id="2" name="Title 1"/>
          <p:cNvSpPr>
            <a:spLocks noGrp="1"/>
          </p:cNvSpPr>
          <p:nvPr>
            <p:ph type="title"/>
          </p:nvPr>
        </p:nvSpPr>
        <p:spPr/>
        <p:txBody>
          <a:bodyPr/>
          <a:lstStyle/>
          <a:p>
            <a:r>
              <a:rPr lang="en-US" dirty="0" smtClean="0"/>
              <a:t>UML</a:t>
            </a:r>
            <a:endParaRPr lang="en-US" dirty="0"/>
          </a:p>
        </p:txBody>
      </p:sp>
    </p:spTree>
    <p:extLst>
      <p:ext uri="{BB962C8B-B14F-4D97-AF65-F5344CB8AC3E}">
        <p14:creationId xmlns:p14="http://schemas.microsoft.com/office/powerpoint/2010/main" val="337315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676400"/>
            <a:ext cx="7086600"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318228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Generalization – extends</a:t>
            </a:r>
            <a:endParaRPr lang="en-US" dirty="0"/>
          </a:p>
        </p:txBody>
      </p:sp>
      <p:grpSp>
        <p:nvGrpSpPr>
          <p:cNvPr id="13" name="Group 12"/>
          <p:cNvGrpSpPr/>
          <p:nvPr/>
        </p:nvGrpSpPr>
        <p:grpSpPr>
          <a:xfrm>
            <a:off x="4090733" y="2286000"/>
            <a:ext cx="530352" cy="2209800"/>
            <a:chOff x="3886200" y="2286000"/>
            <a:chExt cx="530352" cy="2209800"/>
          </a:xfrm>
        </p:grpSpPr>
        <p:sp>
          <p:nvSpPr>
            <p:cNvPr id="3" name="Isosceles Triangle 2"/>
            <p:cNvSpPr/>
            <p:nvPr/>
          </p:nvSpPr>
          <p:spPr>
            <a:xfrm>
              <a:off x="3886200" y="2286000"/>
              <a:ext cx="530352" cy="4572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p:cNvCxnSpPr>
              <a:stCxn id="3" idx="3"/>
            </p:cNvCxnSpPr>
            <p:nvPr/>
          </p:nvCxnSpPr>
          <p:spPr>
            <a:xfrm>
              <a:off x="4151376" y="2743200"/>
              <a:ext cx="0" cy="1752600"/>
            </a:xfrm>
            <a:prstGeom prst="line">
              <a:avLst/>
            </a:prstGeom>
            <a:ln w="25400">
              <a:prstDash val="solid"/>
            </a:ln>
          </p:spPr>
          <p:style>
            <a:lnRef idx="1">
              <a:schemeClr val="accent1"/>
            </a:lnRef>
            <a:fillRef idx="0">
              <a:schemeClr val="accent1"/>
            </a:fillRef>
            <a:effectRef idx="0">
              <a:schemeClr val="accent1"/>
            </a:effectRef>
            <a:fontRef idx="minor">
              <a:schemeClr val="tx1"/>
            </a:fontRef>
          </p:style>
        </p:cxnSp>
      </p:grpSp>
      <p:sp>
        <p:nvSpPr>
          <p:cNvPr id="5" name="Rectangle 4"/>
          <p:cNvSpPr/>
          <p:nvPr/>
        </p:nvSpPr>
        <p:spPr>
          <a:xfrm>
            <a:off x="2971799" y="1447800"/>
            <a:ext cx="2743199"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rPr>
              <a:t>Person</a:t>
            </a:r>
            <a:endParaRPr lang="en-US" dirty="0">
              <a:solidFill>
                <a:schemeClr val="tx1"/>
              </a:solidFill>
            </a:endParaRPr>
          </a:p>
        </p:txBody>
      </p:sp>
      <p:sp>
        <p:nvSpPr>
          <p:cNvPr id="6" name="Rectangle 5"/>
          <p:cNvSpPr/>
          <p:nvPr/>
        </p:nvSpPr>
        <p:spPr>
          <a:xfrm>
            <a:off x="2996820" y="4495800"/>
            <a:ext cx="2718179"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rPr>
              <a:t>Student</a:t>
            </a:r>
            <a:endParaRPr lang="en-US" dirty="0">
              <a:solidFill>
                <a:schemeClr val="tx1"/>
              </a:solidFill>
            </a:endParaRPr>
          </a:p>
        </p:txBody>
      </p:sp>
      <p:cxnSp>
        <p:nvCxnSpPr>
          <p:cNvPr id="7" name="Straight Connector 6"/>
          <p:cNvCxnSpPr>
            <a:stCxn id="5" idx="1"/>
            <a:endCxn id="5" idx="3"/>
          </p:cNvCxnSpPr>
          <p:nvPr/>
        </p:nvCxnSpPr>
        <p:spPr>
          <a:xfrm>
            <a:off x="2971799" y="1866900"/>
            <a:ext cx="27431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6" idx="1"/>
            <a:endCxn id="6" idx="3"/>
          </p:cNvCxnSpPr>
          <p:nvPr/>
        </p:nvCxnSpPr>
        <p:spPr>
          <a:xfrm>
            <a:off x="2996820" y="4914900"/>
            <a:ext cx="2718179"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200399" y="1907569"/>
            <a:ext cx="1547218" cy="369332"/>
          </a:xfrm>
          <a:prstGeom prst="rect">
            <a:avLst/>
          </a:prstGeom>
          <a:noFill/>
        </p:spPr>
        <p:txBody>
          <a:bodyPr wrap="none" rtlCol="0">
            <a:spAutoFit/>
          </a:bodyPr>
          <a:lstStyle/>
          <a:p>
            <a:r>
              <a:rPr lang="en-US" dirty="0"/>
              <a:t>#</a:t>
            </a:r>
            <a:r>
              <a:rPr lang="en-US" dirty="0" smtClean="0"/>
              <a:t> name: String</a:t>
            </a:r>
            <a:endParaRPr lang="en-US" dirty="0"/>
          </a:p>
        </p:txBody>
      </p:sp>
      <p:sp>
        <p:nvSpPr>
          <p:cNvPr id="10" name="TextBox 9"/>
          <p:cNvSpPr txBox="1"/>
          <p:nvPr/>
        </p:nvSpPr>
        <p:spPr>
          <a:xfrm>
            <a:off x="3200398" y="4960119"/>
            <a:ext cx="2277931" cy="369332"/>
          </a:xfrm>
          <a:prstGeom prst="rect">
            <a:avLst/>
          </a:prstGeom>
          <a:noFill/>
        </p:spPr>
        <p:txBody>
          <a:bodyPr wrap="none" rtlCol="0">
            <a:spAutoFit/>
          </a:bodyPr>
          <a:lstStyle/>
          <a:p>
            <a:r>
              <a:rPr lang="en-US" dirty="0" smtClean="0"/>
              <a:t>- courses: Course[0..n]</a:t>
            </a:r>
            <a:endParaRPr lang="en-US" dirty="0"/>
          </a:p>
        </p:txBody>
      </p:sp>
      <p:sp>
        <p:nvSpPr>
          <p:cNvPr id="14" name="TextBox 13"/>
          <p:cNvSpPr txBox="1"/>
          <p:nvPr/>
        </p:nvSpPr>
        <p:spPr>
          <a:xfrm>
            <a:off x="5029200" y="2648634"/>
            <a:ext cx="3037819" cy="646331"/>
          </a:xfrm>
          <a:prstGeom prst="rect">
            <a:avLst/>
          </a:prstGeom>
          <a:noFill/>
        </p:spPr>
        <p:txBody>
          <a:bodyPr wrap="none" rtlCol="0">
            <a:spAutoFit/>
          </a:bodyPr>
          <a:lstStyle/>
          <a:p>
            <a:r>
              <a:rPr lang="en-US" dirty="0" smtClean="0"/>
              <a:t>A student has a name because</a:t>
            </a:r>
          </a:p>
          <a:p>
            <a:r>
              <a:rPr lang="en-US" dirty="0" smtClean="0"/>
              <a:t>a student is a person</a:t>
            </a:r>
            <a:endParaRPr lang="en-US" dirty="0"/>
          </a:p>
        </p:txBody>
      </p:sp>
      <p:sp>
        <p:nvSpPr>
          <p:cNvPr id="15" name="TextBox 14"/>
          <p:cNvSpPr txBox="1"/>
          <p:nvPr/>
        </p:nvSpPr>
        <p:spPr>
          <a:xfrm>
            <a:off x="290623" y="5486400"/>
            <a:ext cx="3819444" cy="923330"/>
          </a:xfrm>
          <a:prstGeom prst="rect">
            <a:avLst/>
          </a:prstGeom>
          <a:noFill/>
        </p:spPr>
        <p:txBody>
          <a:bodyPr wrap="none" rtlCol="0">
            <a:spAutoFit/>
          </a:bodyPr>
          <a:lstStyle/>
          <a:p>
            <a:r>
              <a:rPr lang="en-US" dirty="0" smtClean="0"/>
              <a:t>A student attends a number of courses</a:t>
            </a:r>
          </a:p>
          <a:p>
            <a:r>
              <a:rPr lang="en-US" dirty="0" smtClean="0"/>
              <a:t>Not every person does that</a:t>
            </a:r>
          </a:p>
          <a:p>
            <a:r>
              <a:rPr lang="en-US" dirty="0" smtClean="0"/>
              <a:t>A student is a </a:t>
            </a:r>
            <a:r>
              <a:rPr lang="en-US" u="sng" dirty="0" smtClean="0"/>
              <a:t>specific kind</a:t>
            </a:r>
            <a:r>
              <a:rPr lang="en-US" dirty="0" smtClean="0"/>
              <a:t> of person</a:t>
            </a:r>
            <a:endParaRPr lang="en-US" dirty="0"/>
          </a:p>
        </p:txBody>
      </p:sp>
    </p:spTree>
    <p:extLst>
      <p:ext uri="{BB962C8B-B14F-4D97-AF65-F5344CB8AC3E}">
        <p14:creationId xmlns:p14="http://schemas.microsoft.com/office/powerpoint/2010/main" val="34232607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HTML-attributes</a:t>
            </a:r>
            <a:endParaRPr lang="en-US" dirty="0"/>
          </a:p>
        </p:txBody>
      </p:sp>
      <p:sp>
        <p:nvSpPr>
          <p:cNvPr id="3" name="Content Placeholder 2"/>
          <p:cNvSpPr>
            <a:spLocks noGrp="1"/>
          </p:cNvSpPr>
          <p:nvPr>
            <p:ph idx="1"/>
          </p:nvPr>
        </p:nvSpPr>
        <p:spPr/>
        <p:txBody>
          <a:bodyPr/>
          <a:lstStyle/>
          <a:p>
            <a:pPr marL="0" indent="0">
              <a:buNone/>
            </a:pPr>
            <a:r>
              <a:rPr lang="en-US" dirty="0" smtClean="0"/>
              <a:t>Each element can have attributes.</a:t>
            </a:r>
          </a:p>
          <a:p>
            <a:pPr marL="0" indent="0">
              <a:buNone/>
            </a:pPr>
            <a:r>
              <a:rPr lang="en-US" dirty="0" smtClean="0"/>
              <a:t>An attribute has a name, and a value separates by an equals sign.</a:t>
            </a:r>
          </a:p>
          <a:p>
            <a:pPr marL="0" indent="0">
              <a:buNone/>
            </a:pPr>
            <a:r>
              <a:rPr lang="en-US" dirty="0" smtClean="0"/>
              <a:t>The value must be in double-quotes.</a:t>
            </a:r>
          </a:p>
          <a:p>
            <a:pPr marL="0" indent="0">
              <a:buNone/>
            </a:pPr>
            <a:r>
              <a:rPr lang="en-US" dirty="0" smtClean="0"/>
              <a:t>Example:</a:t>
            </a:r>
          </a:p>
          <a:p>
            <a:pPr marL="0" indent="0">
              <a:buNone/>
            </a:pPr>
            <a:r>
              <a:rPr lang="en-US" dirty="0" smtClean="0"/>
              <a:t>&lt;td </a:t>
            </a:r>
            <a:r>
              <a:rPr lang="en-US" dirty="0" err="1" smtClean="0"/>
              <a:t>colspan</a:t>
            </a:r>
            <a:r>
              <a:rPr lang="en-US" dirty="0" smtClean="0"/>
              <a:t>="5"&gt;</a:t>
            </a:r>
            <a:endParaRPr lang="en-US" dirty="0"/>
          </a:p>
        </p:txBody>
      </p:sp>
    </p:spTree>
    <p:extLst>
      <p:ext uri="{BB962C8B-B14F-4D97-AF65-F5344CB8AC3E}">
        <p14:creationId xmlns:p14="http://schemas.microsoft.com/office/powerpoint/2010/main" val="18352466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Realization - Implements</a:t>
            </a:r>
            <a:endParaRPr lang="en-US" dirty="0"/>
          </a:p>
        </p:txBody>
      </p:sp>
      <p:sp>
        <p:nvSpPr>
          <p:cNvPr id="3" name="Isosceles Triangle 2"/>
          <p:cNvSpPr/>
          <p:nvPr/>
        </p:nvSpPr>
        <p:spPr>
          <a:xfrm>
            <a:off x="3386538" y="3225653"/>
            <a:ext cx="530352" cy="325096"/>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a:stCxn id="3" idx="3"/>
          </p:cNvCxnSpPr>
          <p:nvPr/>
        </p:nvCxnSpPr>
        <p:spPr>
          <a:xfrm>
            <a:off x="3651714" y="3550749"/>
            <a:ext cx="0" cy="921105"/>
          </a:xfrm>
          <a:prstGeom prst="straightConnector1">
            <a:avLst/>
          </a:prstGeom>
          <a:ln w="254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470615" y="4471855"/>
            <a:ext cx="2362200" cy="838200"/>
          </a:xfrm>
          <a:custGeom>
            <a:avLst/>
            <a:gdLst>
              <a:gd name="connsiteX0" fmla="*/ 0 w 2362200"/>
              <a:gd name="connsiteY0" fmla="*/ 0 h 838200"/>
              <a:gd name="connsiteX1" fmla="*/ 2362200 w 2362200"/>
              <a:gd name="connsiteY1" fmla="*/ 0 h 838200"/>
              <a:gd name="connsiteX2" fmla="*/ 2362200 w 2362200"/>
              <a:gd name="connsiteY2" fmla="*/ 838200 h 838200"/>
              <a:gd name="connsiteX3" fmla="*/ 0 w 2362200"/>
              <a:gd name="connsiteY3" fmla="*/ 838200 h 838200"/>
              <a:gd name="connsiteX4" fmla="*/ 0 w 2362200"/>
              <a:gd name="connsiteY4" fmla="*/ 0 h 838200"/>
              <a:gd name="connsiteX0" fmla="*/ 0 w 2362200"/>
              <a:gd name="connsiteY0" fmla="*/ 2249 h 840449"/>
              <a:gd name="connsiteX1" fmla="*/ 1506073 w 2362200"/>
              <a:gd name="connsiteY1" fmla="*/ 0 h 840449"/>
              <a:gd name="connsiteX2" fmla="*/ 2362200 w 2362200"/>
              <a:gd name="connsiteY2" fmla="*/ 2249 h 840449"/>
              <a:gd name="connsiteX3" fmla="*/ 2362200 w 2362200"/>
              <a:gd name="connsiteY3" fmla="*/ 840449 h 840449"/>
              <a:gd name="connsiteX4" fmla="*/ 0 w 2362200"/>
              <a:gd name="connsiteY4" fmla="*/ 840449 h 840449"/>
              <a:gd name="connsiteX5" fmla="*/ 0 w 2362200"/>
              <a:gd name="connsiteY5" fmla="*/ 2249 h 840449"/>
              <a:gd name="connsiteX0" fmla="*/ 0 w 2362200"/>
              <a:gd name="connsiteY0" fmla="*/ 0 h 838200"/>
              <a:gd name="connsiteX1" fmla="*/ 2362200 w 2362200"/>
              <a:gd name="connsiteY1" fmla="*/ 0 h 838200"/>
              <a:gd name="connsiteX2" fmla="*/ 2362200 w 2362200"/>
              <a:gd name="connsiteY2" fmla="*/ 838200 h 838200"/>
              <a:gd name="connsiteX3" fmla="*/ 0 w 2362200"/>
              <a:gd name="connsiteY3" fmla="*/ 838200 h 838200"/>
              <a:gd name="connsiteX4" fmla="*/ 0 w 2362200"/>
              <a:gd name="connsiteY4" fmla="*/ 0 h 838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2200" h="838200">
                <a:moveTo>
                  <a:pt x="0" y="0"/>
                </a:moveTo>
                <a:lnTo>
                  <a:pt x="2362200" y="0"/>
                </a:lnTo>
                <a:lnTo>
                  <a:pt x="2362200" y="838200"/>
                </a:lnTo>
                <a:lnTo>
                  <a:pt x="0" y="838200"/>
                </a:lnTo>
                <a:lnTo>
                  <a:pt x="0" y="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rPr>
              <a:t>Student</a:t>
            </a:r>
            <a:endParaRPr lang="en-US" dirty="0">
              <a:solidFill>
                <a:schemeClr val="tx1"/>
              </a:solidFill>
            </a:endParaRPr>
          </a:p>
        </p:txBody>
      </p:sp>
      <p:sp>
        <p:nvSpPr>
          <p:cNvPr id="4" name="TextBox 3"/>
          <p:cNvSpPr txBox="1"/>
          <p:nvPr/>
        </p:nvSpPr>
        <p:spPr>
          <a:xfrm>
            <a:off x="36225" y="3262915"/>
            <a:ext cx="3006079" cy="1200329"/>
          </a:xfrm>
          <a:prstGeom prst="rect">
            <a:avLst/>
          </a:prstGeom>
          <a:noFill/>
        </p:spPr>
        <p:txBody>
          <a:bodyPr wrap="none" rtlCol="0">
            <a:spAutoFit/>
          </a:bodyPr>
          <a:lstStyle/>
          <a:p>
            <a:r>
              <a:rPr lang="en-US" dirty="0" smtClean="0"/>
              <a:t>The line is dashed indicating</a:t>
            </a:r>
          </a:p>
          <a:p>
            <a:r>
              <a:rPr lang="en-US" dirty="0" smtClean="0"/>
              <a:t>a weaker relationship.</a:t>
            </a:r>
          </a:p>
          <a:p>
            <a:r>
              <a:rPr lang="en-US" dirty="0" smtClean="0"/>
              <a:t>A student is not only a learner</a:t>
            </a:r>
          </a:p>
          <a:p>
            <a:r>
              <a:rPr lang="en-US" dirty="0" smtClean="0"/>
              <a:t>She is just </a:t>
            </a:r>
            <a:r>
              <a:rPr lang="en-US" u="sng" dirty="0" smtClean="0"/>
              <a:t>able</a:t>
            </a:r>
            <a:r>
              <a:rPr lang="en-US" dirty="0" smtClean="0"/>
              <a:t> to learn</a:t>
            </a:r>
            <a:endParaRPr lang="en-US" dirty="0"/>
          </a:p>
        </p:txBody>
      </p:sp>
      <p:sp>
        <p:nvSpPr>
          <p:cNvPr id="22" name="TextBox 21"/>
          <p:cNvSpPr txBox="1"/>
          <p:nvPr/>
        </p:nvSpPr>
        <p:spPr>
          <a:xfrm>
            <a:off x="2590800" y="5835134"/>
            <a:ext cx="4858894" cy="369332"/>
          </a:xfrm>
          <a:prstGeom prst="rect">
            <a:avLst/>
          </a:prstGeom>
          <a:noFill/>
        </p:spPr>
        <p:txBody>
          <a:bodyPr wrap="none" rtlCol="0">
            <a:spAutoFit/>
          </a:bodyPr>
          <a:lstStyle/>
          <a:p>
            <a:r>
              <a:rPr lang="en-US" dirty="0" smtClean="0"/>
              <a:t>One class can implement more than one interface</a:t>
            </a:r>
            <a:endParaRPr lang="en-US" dirty="0"/>
          </a:p>
        </p:txBody>
      </p:sp>
      <p:grpSp>
        <p:nvGrpSpPr>
          <p:cNvPr id="10" name="Group 9"/>
          <p:cNvGrpSpPr/>
          <p:nvPr/>
        </p:nvGrpSpPr>
        <p:grpSpPr>
          <a:xfrm>
            <a:off x="2199172" y="1748950"/>
            <a:ext cx="2905085" cy="1476703"/>
            <a:chOff x="1747857" y="1447799"/>
            <a:chExt cx="2905085" cy="1476703"/>
          </a:xfrm>
        </p:grpSpPr>
        <p:grpSp>
          <p:nvGrpSpPr>
            <p:cNvPr id="14" name="Group 13"/>
            <p:cNvGrpSpPr/>
            <p:nvPr/>
          </p:nvGrpSpPr>
          <p:grpSpPr>
            <a:xfrm>
              <a:off x="1747857" y="1447799"/>
              <a:ext cx="2905085" cy="1476703"/>
              <a:chOff x="2971800" y="1447800"/>
              <a:chExt cx="2362200" cy="838200"/>
            </a:xfrm>
          </p:grpSpPr>
          <p:sp>
            <p:nvSpPr>
              <p:cNvPr id="8" name="Rectangle 7"/>
              <p:cNvSpPr/>
              <p:nvPr/>
            </p:nvSpPr>
            <p:spPr>
              <a:xfrm>
                <a:off x="2971800" y="1447800"/>
                <a:ext cx="23622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rPr>
                  <a:t>&lt;&lt;Interface&gt;&gt;</a:t>
                </a:r>
              </a:p>
              <a:p>
                <a:pPr algn="ctr"/>
                <a:r>
                  <a:rPr lang="en-US" dirty="0" smtClean="0">
                    <a:solidFill>
                      <a:schemeClr val="tx1"/>
                    </a:solidFill>
                  </a:rPr>
                  <a:t>Learner</a:t>
                </a:r>
                <a:endParaRPr lang="en-US" dirty="0">
                  <a:solidFill>
                    <a:schemeClr val="tx1"/>
                  </a:solidFill>
                </a:endParaRPr>
              </a:p>
            </p:txBody>
          </p:sp>
          <p:cxnSp>
            <p:nvCxnSpPr>
              <p:cNvPr id="11" name="Straight Connector 10"/>
              <p:cNvCxnSpPr/>
              <p:nvPr/>
            </p:nvCxnSpPr>
            <p:spPr>
              <a:xfrm>
                <a:off x="2971800" y="1876781"/>
                <a:ext cx="2362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971800" y="2076450"/>
                <a:ext cx="23622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1905948" y="2531225"/>
              <a:ext cx="2661691" cy="369332"/>
            </a:xfrm>
            <a:prstGeom prst="rect">
              <a:avLst/>
            </a:prstGeom>
            <a:noFill/>
          </p:spPr>
          <p:txBody>
            <a:bodyPr wrap="none" rtlCol="0">
              <a:spAutoFit/>
            </a:bodyPr>
            <a:lstStyle/>
            <a:p>
              <a:r>
                <a:rPr lang="en-US" dirty="0" smtClean="0"/>
                <a:t>+ learn(material: Material)</a:t>
              </a:r>
              <a:endParaRPr lang="en-US" dirty="0"/>
            </a:p>
          </p:txBody>
        </p:sp>
      </p:grpSp>
      <p:grpSp>
        <p:nvGrpSpPr>
          <p:cNvPr id="25" name="Group 24"/>
          <p:cNvGrpSpPr/>
          <p:nvPr/>
        </p:nvGrpSpPr>
        <p:grpSpPr>
          <a:xfrm>
            <a:off x="5562600" y="1748950"/>
            <a:ext cx="2905085" cy="1476703"/>
            <a:chOff x="1747857" y="1447799"/>
            <a:chExt cx="2905085" cy="1476703"/>
          </a:xfrm>
        </p:grpSpPr>
        <p:grpSp>
          <p:nvGrpSpPr>
            <p:cNvPr id="28" name="Group 27"/>
            <p:cNvGrpSpPr/>
            <p:nvPr/>
          </p:nvGrpSpPr>
          <p:grpSpPr>
            <a:xfrm>
              <a:off x="1747857" y="1447799"/>
              <a:ext cx="2905085" cy="1476703"/>
              <a:chOff x="2971800" y="1447800"/>
              <a:chExt cx="2362200" cy="838200"/>
            </a:xfrm>
          </p:grpSpPr>
          <p:sp>
            <p:nvSpPr>
              <p:cNvPr id="35" name="Rectangle 34"/>
              <p:cNvSpPr/>
              <p:nvPr/>
            </p:nvSpPr>
            <p:spPr>
              <a:xfrm>
                <a:off x="2971800" y="1447800"/>
                <a:ext cx="23622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rPr>
                  <a:t>&lt;&lt;Interface&gt;&gt;</a:t>
                </a:r>
              </a:p>
              <a:p>
                <a:pPr algn="ctr"/>
                <a:r>
                  <a:rPr lang="en-US" dirty="0" smtClean="0">
                    <a:solidFill>
                      <a:schemeClr val="tx1"/>
                    </a:solidFill>
                  </a:rPr>
                  <a:t>Runner</a:t>
                </a:r>
                <a:endParaRPr lang="en-US" dirty="0">
                  <a:solidFill>
                    <a:schemeClr val="tx1"/>
                  </a:solidFill>
                </a:endParaRPr>
              </a:p>
            </p:txBody>
          </p:sp>
          <p:cxnSp>
            <p:nvCxnSpPr>
              <p:cNvPr id="36" name="Straight Connector 35"/>
              <p:cNvCxnSpPr/>
              <p:nvPr/>
            </p:nvCxnSpPr>
            <p:spPr>
              <a:xfrm>
                <a:off x="2971800" y="1876781"/>
                <a:ext cx="2362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971800" y="2076450"/>
                <a:ext cx="23622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9" name="TextBox 28"/>
            <p:cNvSpPr txBox="1"/>
            <p:nvPr/>
          </p:nvSpPr>
          <p:spPr>
            <a:xfrm>
              <a:off x="1905948" y="2531225"/>
              <a:ext cx="2517484" cy="369332"/>
            </a:xfrm>
            <a:prstGeom prst="rect">
              <a:avLst/>
            </a:prstGeom>
            <a:noFill/>
          </p:spPr>
          <p:txBody>
            <a:bodyPr wrap="none" rtlCol="0">
              <a:spAutoFit/>
            </a:bodyPr>
            <a:lstStyle/>
            <a:p>
              <a:r>
                <a:rPr lang="en-US" dirty="0" smtClean="0"/>
                <a:t>+ run(distance: Distance)</a:t>
              </a:r>
              <a:endParaRPr lang="en-US" dirty="0"/>
            </a:p>
          </p:txBody>
        </p:sp>
      </p:grpSp>
      <p:sp>
        <p:nvSpPr>
          <p:cNvPr id="38" name="Isosceles Triangle 37"/>
          <p:cNvSpPr/>
          <p:nvPr/>
        </p:nvSpPr>
        <p:spPr>
          <a:xfrm>
            <a:off x="6714257" y="3225653"/>
            <a:ext cx="530352" cy="325096"/>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p:cNvCxnSpPr/>
          <p:nvPr/>
        </p:nvCxnSpPr>
        <p:spPr>
          <a:xfrm flipV="1">
            <a:off x="4267200" y="4011301"/>
            <a:ext cx="0" cy="460554"/>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4267200" y="4011301"/>
            <a:ext cx="2712233" cy="0"/>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38" idx="3"/>
          </p:cNvCxnSpPr>
          <p:nvPr/>
        </p:nvCxnSpPr>
        <p:spPr>
          <a:xfrm flipV="1">
            <a:off x="6979433" y="3550749"/>
            <a:ext cx="0" cy="460552"/>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72256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Association </a:t>
            </a:r>
            <a:br>
              <a:rPr lang="en-US" dirty="0" smtClean="0"/>
            </a:br>
            <a:r>
              <a:rPr lang="en-US" dirty="0" smtClean="0"/>
              <a:t>– Uses </a:t>
            </a:r>
            <a:r>
              <a:rPr lang="en-US" dirty="0" err="1" smtClean="0"/>
              <a:t>uni</a:t>
            </a:r>
            <a:r>
              <a:rPr lang="en-US" dirty="0" smtClean="0"/>
              <a:t>-directional</a:t>
            </a:r>
            <a:endParaRPr lang="en-US" dirty="0"/>
          </a:p>
        </p:txBody>
      </p:sp>
      <p:grpSp>
        <p:nvGrpSpPr>
          <p:cNvPr id="3" name="Group 2"/>
          <p:cNvGrpSpPr/>
          <p:nvPr/>
        </p:nvGrpSpPr>
        <p:grpSpPr>
          <a:xfrm>
            <a:off x="609600" y="2069342"/>
            <a:ext cx="2677236" cy="838200"/>
            <a:chOff x="914400" y="2895600"/>
            <a:chExt cx="2362200" cy="838200"/>
          </a:xfrm>
        </p:grpSpPr>
        <p:sp>
          <p:nvSpPr>
            <p:cNvPr id="4" name="Rectangle 3"/>
            <p:cNvSpPr/>
            <p:nvPr/>
          </p:nvSpPr>
          <p:spPr>
            <a:xfrm>
              <a:off x="914400" y="2895600"/>
              <a:ext cx="23622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rPr>
                <a:t>Course</a:t>
              </a:r>
              <a:endParaRPr lang="en-US" dirty="0">
                <a:solidFill>
                  <a:schemeClr val="tx1"/>
                </a:solidFill>
              </a:endParaRPr>
            </a:p>
          </p:txBody>
        </p:sp>
        <p:cxnSp>
          <p:nvCxnSpPr>
            <p:cNvPr id="5" name="Straight Connector 4"/>
            <p:cNvCxnSpPr>
              <a:stCxn id="4" idx="1"/>
              <a:endCxn id="4" idx="3"/>
            </p:cNvCxnSpPr>
            <p:nvPr/>
          </p:nvCxnSpPr>
          <p:spPr>
            <a:xfrm>
              <a:off x="914400" y="3314700"/>
              <a:ext cx="236220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5877636" y="2069342"/>
            <a:ext cx="2362200" cy="838200"/>
            <a:chOff x="914400" y="2895600"/>
            <a:chExt cx="2362200" cy="838200"/>
          </a:xfrm>
        </p:grpSpPr>
        <p:sp>
          <p:nvSpPr>
            <p:cNvPr id="8" name="Rectangle 7"/>
            <p:cNvSpPr/>
            <p:nvPr/>
          </p:nvSpPr>
          <p:spPr>
            <a:xfrm>
              <a:off x="914400" y="2895600"/>
              <a:ext cx="23622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rPr>
                <a:t>Student</a:t>
              </a:r>
              <a:endParaRPr lang="en-US" dirty="0">
                <a:solidFill>
                  <a:schemeClr val="tx1"/>
                </a:solidFill>
              </a:endParaRPr>
            </a:p>
          </p:txBody>
        </p:sp>
        <p:cxnSp>
          <p:nvCxnSpPr>
            <p:cNvPr id="9" name="Straight Connector 8"/>
            <p:cNvCxnSpPr>
              <a:stCxn id="8" idx="1"/>
              <a:endCxn id="8" idx="3"/>
            </p:cNvCxnSpPr>
            <p:nvPr/>
          </p:nvCxnSpPr>
          <p:spPr>
            <a:xfrm>
              <a:off x="914400" y="3314700"/>
              <a:ext cx="2362200"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2" name="Straight Connector 11"/>
          <p:cNvCxnSpPr>
            <a:stCxn id="4" idx="3"/>
            <a:endCxn id="8" idx="1"/>
          </p:cNvCxnSpPr>
          <p:nvPr/>
        </p:nvCxnSpPr>
        <p:spPr>
          <a:xfrm>
            <a:off x="3286836" y="2488442"/>
            <a:ext cx="2590800" cy="0"/>
          </a:xfrm>
          <a:prstGeom prst="line">
            <a:avLst/>
          </a:prstGeom>
          <a:ln w="25400">
            <a:headEnd type="none"/>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286836" y="3810000"/>
            <a:ext cx="3530390" cy="646331"/>
          </a:xfrm>
          <a:prstGeom prst="rect">
            <a:avLst/>
          </a:prstGeom>
          <a:noFill/>
        </p:spPr>
        <p:txBody>
          <a:bodyPr wrap="none" rtlCol="0">
            <a:spAutoFit/>
          </a:bodyPr>
          <a:lstStyle/>
          <a:p>
            <a:r>
              <a:rPr lang="en-US" dirty="0" smtClean="0"/>
              <a:t>The direction of the arrow indicates</a:t>
            </a:r>
          </a:p>
          <a:p>
            <a:r>
              <a:rPr lang="en-US" dirty="0" smtClean="0"/>
              <a:t>who uses what.</a:t>
            </a:r>
            <a:endParaRPr lang="en-US" dirty="0"/>
          </a:p>
        </p:txBody>
      </p:sp>
      <p:sp>
        <p:nvSpPr>
          <p:cNvPr id="10" name="TextBox 9"/>
          <p:cNvSpPr txBox="1"/>
          <p:nvPr/>
        </p:nvSpPr>
        <p:spPr>
          <a:xfrm>
            <a:off x="776454" y="2538210"/>
            <a:ext cx="2466957" cy="369332"/>
          </a:xfrm>
          <a:prstGeom prst="rect">
            <a:avLst/>
          </a:prstGeom>
          <a:noFill/>
        </p:spPr>
        <p:txBody>
          <a:bodyPr wrap="none" rtlCol="0">
            <a:spAutoFit/>
          </a:bodyPr>
          <a:lstStyle/>
          <a:p>
            <a:r>
              <a:rPr lang="en-US" dirty="0" smtClean="0"/>
              <a:t>- students: Student[1..n]</a:t>
            </a:r>
            <a:endParaRPr lang="en-US" dirty="0"/>
          </a:p>
        </p:txBody>
      </p:sp>
    </p:spTree>
    <p:extLst>
      <p:ext uri="{BB962C8B-B14F-4D97-AF65-F5344CB8AC3E}">
        <p14:creationId xmlns:p14="http://schemas.microsoft.com/office/powerpoint/2010/main" val="9878718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Association </a:t>
            </a:r>
            <a:br>
              <a:rPr lang="en-US" dirty="0" smtClean="0"/>
            </a:br>
            <a:r>
              <a:rPr lang="en-US" dirty="0" smtClean="0"/>
              <a:t>- Uses bi-directional</a:t>
            </a:r>
            <a:endParaRPr lang="en-US" dirty="0"/>
          </a:p>
        </p:txBody>
      </p:sp>
      <p:grpSp>
        <p:nvGrpSpPr>
          <p:cNvPr id="3" name="Group 2"/>
          <p:cNvGrpSpPr/>
          <p:nvPr/>
        </p:nvGrpSpPr>
        <p:grpSpPr>
          <a:xfrm>
            <a:off x="457200" y="3086100"/>
            <a:ext cx="2829636" cy="838200"/>
            <a:chOff x="914400" y="2895600"/>
            <a:chExt cx="2362200" cy="838200"/>
          </a:xfrm>
        </p:grpSpPr>
        <p:sp>
          <p:nvSpPr>
            <p:cNvPr id="4" name="Rectangle 3"/>
            <p:cNvSpPr/>
            <p:nvPr/>
          </p:nvSpPr>
          <p:spPr>
            <a:xfrm>
              <a:off x="914400" y="2895600"/>
              <a:ext cx="23622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rPr>
                <a:t>Teacher</a:t>
              </a:r>
              <a:endParaRPr lang="en-US" dirty="0">
                <a:solidFill>
                  <a:schemeClr val="tx1"/>
                </a:solidFill>
              </a:endParaRPr>
            </a:p>
          </p:txBody>
        </p:sp>
        <p:cxnSp>
          <p:nvCxnSpPr>
            <p:cNvPr id="5" name="Straight Connector 4"/>
            <p:cNvCxnSpPr>
              <a:stCxn id="4" idx="1"/>
              <a:endCxn id="4" idx="3"/>
            </p:cNvCxnSpPr>
            <p:nvPr/>
          </p:nvCxnSpPr>
          <p:spPr>
            <a:xfrm>
              <a:off x="914400" y="3314700"/>
              <a:ext cx="236220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 name="Group 5"/>
          <p:cNvGrpSpPr/>
          <p:nvPr/>
        </p:nvGrpSpPr>
        <p:grpSpPr>
          <a:xfrm>
            <a:off x="5877636" y="3086100"/>
            <a:ext cx="2362200" cy="838200"/>
            <a:chOff x="914400" y="2895600"/>
            <a:chExt cx="2362200" cy="838200"/>
          </a:xfrm>
        </p:grpSpPr>
        <p:sp>
          <p:nvSpPr>
            <p:cNvPr id="7" name="Rectangle 6"/>
            <p:cNvSpPr/>
            <p:nvPr/>
          </p:nvSpPr>
          <p:spPr>
            <a:xfrm>
              <a:off x="914400" y="2895600"/>
              <a:ext cx="23622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rPr>
                <a:t>Student</a:t>
              </a:r>
              <a:endParaRPr lang="en-US" dirty="0">
                <a:solidFill>
                  <a:schemeClr val="tx1"/>
                </a:solidFill>
              </a:endParaRPr>
            </a:p>
          </p:txBody>
        </p:sp>
        <p:cxnSp>
          <p:nvCxnSpPr>
            <p:cNvPr id="8" name="Straight Connector 7"/>
            <p:cNvCxnSpPr>
              <a:stCxn id="7" idx="1"/>
              <a:endCxn id="7" idx="3"/>
            </p:cNvCxnSpPr>
            <p:nvPr/>
          </p:nvCxnSpPr>
          <p:spPr>
            <a:xfrm>
              <a:off x="914400" y="3314700"/>
              <a:ext cx="2362200"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9" name="Straight Connector 8"/>
          <p:cNvCxnSpPr>
            <a:stCxn id="4" idx="3"/>
            <a:endCxn id="7" idx="1"/>
          </p:cNvCxnSpPr>
          <p:nvPr/>
        </p:nvCxnSpPr>
        <p:spPr>
          <a:xfrm>
            <a:off x="3286836" y="3505200"/>
            <a:ext cx="2590800" cy="0"/>
          </a:xfrm>
          <a:prstGeom prst="line">
            <a:avLst/>
          </a:prstGeom>
          <a:ln w="25400">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143000" y="1905000"/>
            <a:ext cx="3044423" cy="646331"/>
          </a:xfrm>
          <a:prstGeom prst="rect">
            <a:avLst/>
          </a:prstGeom>
          <a:noFill/>
        </p:spPr>
        <p:txBody>
          <a:bodyPr wrap="none" rtlCol="0">
            <a:spAutoFit/>
          </a:bodyPr>
          <a:lstStyle/>
          <a:p>
            <a:r>
              <a:rPr lang="en-US" dirty="0" smtClean="0"/>
              <a:t>If both classes uses each other</a:t>
            </a:r>
          </a:p>
          <a:p>
            <a:r>
              <a:rPr lang="en-US" dirty="0" smtClean="0"/>
              <a:t>there is no arrow.</a:t>
            </a:r>
          </a:p>
        </p:txBody>
      </p:sp>
      <p:sp>
        <p:nvSpPr>
          <p:cNvPr id="12" name="TextBox 11"/>
          <p:cNvSpPr txBox="1"/>
          <p:nvPr/>
        </p:nvSpPr>
        <p:spPr>
          <a:xfrm>
            <a:off x="6019800" y="3554968"/>
            <a:ext cx="1957844" cy="369332"/>
          </a:xfrm>
          <a:prstGeom prst="rect">
            <a:avLst/>
          </a:prstGeom>
          <a:noFill/>
        </p:spPr>
        <p:txBody>
          <a:bodyPr wrap="none" rtlCol="0">
            <a:spAutoFit/>
          </a:bodyPr>
          <a:lstStyle/>
          <a:p>
            <a:r>
              <a:rPr lang="en-US" dirty="0" smtClean="0"/>
              <a:t>- teachers: Teacher</a:t>
            </a:r>
            <a:endParaRPr lang="en-US" dirty="0"/>
          </a:p>
        </p:txBody>
      </p:sp>
      <p:sp>
        <p:nvSpPr>
          <p:cNvPr id="13" name="TextBox 12"/>
          <p:cNvSpPr txBox="1"/>
          <p:nvPr/>
        </p:nvSpPr>
        <p:spPr>
          <a:xfrm>
            <a:off x="638539" y="3554968"/>
            <a:ext cx="2466957" cy="369332"/>
          </a:xfrm>
          <a:prstGeom prst="rect">
            <a:avLst/>
          </a:prstGeom>
          <a:noFill/>
        </p:spPr>
        <p:txBody>
          <a:bodyPr wrap="none" rtlCol="0">
            <a:spAutoFit/>
          </a:bodyPr>
          <a:lstStyle/>
          <a:p>
            <a:r>
              <a:rPr lang="en-US" dirty="0" smtClean="0"/>
              <a:t>- students: Student[0..n]</a:t>
            </a:r>
            <a:endParaRPr lang="en-US" dirty="0"/>
          </a:p>
        </p:txBody>
      </p:sp>
      <p:grpSp>
        <p:nvGrpSpPr>
          <p:cNvPr id="15" name="Group 14"/>
          <p:cNvGrpSpPr/>
          <p:nvPr/>
        </p:nvGrpSpPr>
        <p:grpSpPr>
          <a:xfrm>
            <a:off x="3200400" y="4740322"/>
            <a:ext cx="2677236" cy="838200"/>
            <a:chOff x="914400" y="2895600"/>
            <a:chExt cx="2362200" cy="838200"/>
          </a:xfrm>
        </p:grpSpPr>
        <p:sp>
          <p:nvSpPr>
            <p:cNvPr id="16" name="Rectangle 15"/>
            <p:cNvSpPr/>
            <p:nvPr/>
          </p:nvSpPr>
          <p:spPr>
            <a:xfrm>
              <a:off x="914400" y="2895600"/>
              <a:ext cx="23622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rPr>
                <a:t>Course</a:t>
              </a:r>
              <a:endParaRPr lang="en-US" dirty="0">
                <a:solidFill>
                  <a:schemeClr val="tx1"/>
                </a:solidFill>
              </a:endParaRPr>
            </a:p>
          </p:txBody>
        </p:sp>
        <p:cxnSp>
          <p:nvCxnSpPr>
            <p:cNvPr id="17" name="Straight Connector 16"/>
            <p:cNvCxnSpPr>
              <a:stCxn id="16" idx="1"/>
              <a:endCxn id="16" idx="3"/>
            </p:cNvCxnSpPr>
            <p:nvPr/>
          </p:nvCxnSpPr>
          <p:spPr>
            <a:xfrm>
              <a:off x="914400" y="3314700"/>
              <a:ext cx="2362200"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9" name="Straight Connector 18"/>
          <p:cNvCxnSpPr>
            <a:endCxn id="16" idx="0"/>
          </p:cNvCxnSpPr>
          <p:nvPr/>
        </p:nvCxnSpPr>
        <p:spPr>
          <a:xfrm>
            <a:off x="4539018" y="3554968"/>
            <a:ext cx="0" cy="1185354"/>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429000" y="3093071"/>
            <a:ext cx="538930" cy="369332"/>
          </a:xfrm>
          <a:prstGeom prst="rect">
            <a:avLst/>
          </a:prstGeom>
          <a:noFill/>
        </p:spPr>
        <p:txBody>
          <a:bodyPr wrap="none" rtlCol="0">
            <a:spAutoFit/>
          </a:bodyPr>
          <a:lstStyle/>
          <a:p>
            <a:r>
              <a:rPr lang="en-US" dirty="0" smtClean="0"/>
              <a:t>1..n</a:t>
            </a:r>
            <a:endParaRPr lang="en-US" dirty="0"/>
          </a:p>
        </p:txBody>
      </p:sp>
      <p:sp>
        <p:nvSpPr>
          <p:cNvPr id="22" name="TextBox 21"/>
          <p:cNvSpPr txBox="1"/>
          <p:nvPr/>
        </p:nvSpPr>
        <p:spPr>
          <a:xfrm>
            <a:off x="5093555" y="3086100"/>
            <a:ext cx="768159" cy="369332"/>
          </a:xfrm>
          <a:prstGeom prst="rect">
            <a:avLst/>
          </a:prstGeom>
          <a:noFill/>
        </p:spPr>
        <p:txBody>
          <a:bodyPr wrap="none" rtlCol="0">
            <a:spAutoFit/>
          </a:bodyPr>
          <a:lstStyle/>
          <a:p>
            <a:r>
              <a:rPr lang="en-US" dirty="0" smtClean="0"/>
              <a:t>1..200</a:t>
            </a:r>
            <a:endParaRPr lang="en-US" dirty="0"/>
          </a:p>
        </p:txBody>
      </p:sp>
      <p:sp>
        <p:nvSpPr>
          <p:cNvPr id="23" name="TextBox 22"/>
          <p:cNvSpPr txBox="1"/>
          <p:nvPr/>
        </p:nvSpPr>
        <p:spPr>
          <a:xfrm>
            <a:off x="4644787" y="4311134"/>
            <a:ext cx="651140" cy="369332"/>
          </a:xfrm>
          <a:prstGeom prst="rect">
            <a:avLst/>
          </a:prstGeom>
          <a:noFill/>
        </p:spPr>
        <p:txBody>
          <a:bodyPr wrap="none" rtlCol="0">
            <a:spAutoFit/>
          </a:bodyPr>
          <a:lstStyle/>
          <a:p>
            <a:r>
              <a:rPr lang="en-US" dirty="0" smtClean="0"/>
              <a:t>1..10</a:t>
            </a:r>
            <a:endParaRPr lang="en-US" dirty="0"/>
          </a:p>
        </p:txBody>
      </p:sp>
      <p:sp>
        <p:nvSpPr>
          <p:cNvPr id="24" name="TextBox 23"/>
          <p:cNvSpPr txBox="1"/>
          <p:nvPr/>
        </p:nvSpPr>
        <p:spPr>
          <a:xfrm>
            <a:off x="638539" y="5081642"/>
            <a:ext cx="1189813" cy="369332"/>
          </a:xfrm>
          <a:prstGeom prst="rect">
            <a:avLst/>
          </a:prstGeom>
          <a:noFill/>
        </p:spPr>
        <p:txBody>
          <a:bodyPr wrap="none" rtlCol="0">
            <a:spAutoFit/>
          </a:bodyPr>
          <a:lstStyle/>
          <a:p>
            <a:r>
              <a:rPr lang="en-US" dirty="0" smtClean="0"/>
              <a:t>Cardinality</a:t>
            </a:r>
            <a:endParaRPr lang="en-US" dirty="0"/>
          </a:p>
        </p:txBody>
      </p:sp>
      <p:cxnSp>
        <p:nvCxnSpPr>
          <p:cNvPr id="26" name="Straight Arrow Connector 25"/>
          <p:cNvCxnSpPr>
            <a:endCxn id="21" idx="1"/>
          </p:cNvCxnSpPr>
          <p:nvPr/>
        </p:nvCxnSpPr>
        <p:spPr>
          <a:xfrm flipV="1">
            <a:off x="1600200" y="3277737"/>
            <a:ext cx="1828800" cy="18039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22" idx="1"/>
          </p:cNvCxnSpPr>
          <p:nvPr/>
        </p:nvCxnSpPr>
        <p:spPr>
          <a:xfrm flipV="1">
            <a:off x="1719618" y="3270766"/>
            <a:ext cx="3373937" cy="18198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23" idx="1"/>
          </p:cNvCxnSpPr>
          <p:nvPr/>
        </p:nvCxnSpPr>
        <p:spPr>
          <a:xfrm flipV="1">
            <a:off x="1856096" y="4495800"/>
            <a:ext cx="2788691" cy="6494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36142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Association </a:t>
            </a:r>
            <a:br>
              <a:rPr lang="en-US" dirty="0" smtClean="0"/>
            </a:br>
            <a:r>
              <a:rPr lang="en-US" dirty="0" smtClean="0"/>
              <a:t>- Knows </a:t>
            </a:r>
            <a:r>
              <a:rPr lang="en-US" dirty="0" err="1" smtClean="0"/>
              <a:t>uni</a:t>
            </a:r>
            <a:r>
              <a:rPr lang="en-US" dirty="0" smtClean="0"/>
              <a:t>-directional</a:t>
            </a:r>
            <a:endParaRPr lang="en-US" dirty="0"/>
          </a:p>
        </p:txBody>
      </p:sp>
      <p:grpSp>
        <p:nvGrpSpPr>
          <p:cNvPr id="3" name="Group 2"/>
          <p:cNvGrpSpPr/>
          <p:nvPr/>
        </p:nvGrpSpPr>
        <p:grpSpPr>
          <a:xfrm>
            <a:off x="866359" y="2891619"/>
            <a:ext cx="2362200" cy="838200"/>
            <a:chOff x="914400" y="2895600"/>
            <a:chExt cx="2362200" cy="838200"/>
          </a:xfrm>
        </p:grpSpPr>
        <p:sp>
          <p:nvSpPr>
            <p:cNvPr id="4" name="Rectangle 3"/>
            <p:cNvSpPr/>
            <p:nvPr/>
          </p:nvSpPr>
          <p:spPr>
            <a:xfrm>
              <a:off x="914400" y="2895600"/>
              <a:ext cx="23622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rPr>
                <a:t>Student</a:t>
              </a:r>
              <a:endParaRPr lang="en-US" dirty="0">
                <a:solidFill>
                  <a:schemeClr val="tx1"/>
                </a:solidFill>
              </a:endParaRPr>
            </a:p>
          </p:txBody>
        </p:sp>
        <p:cxnSp>
          <p:nvCxnSpPr>
            <p:cNvPr id="5" name="Straight Connector 4"/>
            <p:cNvCxnSpPr>
              <a:stCxn id="4" idx="1"/>
              <a:endCxn id="4" idx="3"/>
            </p:cNvCxnSpPr>
            <p:nvPr/>
          </p:nvCxnSpPr>
          <p:spPr>
            <a:xfrm>
              <a:off x="914400" y="3314700"/>
              <a:ext cx="236220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 name="Group 5"/>
          <p:cNvGrpSpPr/>
          <p:nvPr/>
        </p:nvGrpSpPr>
        <p:grpSpPr>
          <a:xfrm>
            <a:off x="5819359" y="2891619"/>
            <a:ext cx="2362200" cy="838200"/>
            <a:chOff x="914400" y="2895600"/>
            <a:chExt cx="2362200" cy="838200"/>
          </a:xfrm>
        </p:grpSpPr>
        <p:sp>
          <p:nvSpPr>
            <p:cNvPr id="7" name="Rectangle 6"/>
            <p:cNvSpPr/>
            <p:nvPr/>
          </p:nvSpPr>
          <p:spPr>
            <a:xfrm>
              <a:off x="914400" y="2895600"/>
              <a:ext cx="23622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rPr>
                <a:t>Book</a:t>
              </a:r>
              <a:endParaRPr lang="en-US" dirty="0">
                <a:solidFill>
                  <a:schemeClr val="tx1"/>
                </a:solidFill>
              </a:endParaRPr>
            </a:p>
          </p:txBody>
        </p:sp>
        <p:cxnSp>
          <p:nvCxnSpPr>
            <p:cNvPr id="8" name="Straight Connector 7"/>
            <p:cNvCxnSpPr>
              <a:stCxn id="7" idx="1"/>
              <a:endCxn id="7" idx="3"/>
            </p:cNvCxnSpPr>
            <p:nvPr/>
          </p:nvCxnSpPr>
          <p:spPr>
            <a:xfrm>
              <a:off x="914400" y="3314700"/>
              <a:ext cx="2362200"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9" name="Straight Connector 8"/>
          <p:cNvCxnSpPr>
            <a:stCxn id="4" idx="3"/>
            <a:endCxn id="7" idx="1"/>
          </p:cNvCxnSpPr>
          <p:nvPr/>
        </p:nvCxnSpPr>
        <p:spPr>
          <a:xfrm>
            <a:off x="3228559" y="3310719"/>
            <a:ext cx="2590800" cy="0"/>
          </a:xfrm>
          <a:prstGeom prst="line">
            <a:avLst/>
          </a:prstGeom>
          <a:ln w="25400">
            <a:prstDash val="dash"/>
            <a:headEnd type="none"/>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028613" y="4327477"/>
            <a:ext cx="2990691" cy="646331"/>
          </a:xfrm>
          <a:prstGeom prst="rect">
            <a:avLst/>
          </a:prstGeom>
          <a:noFill/>
        </p:spPr>
        <p:txBody>
          <a:bodyPr wrap="none" rtlCol="0">
            <a:spAutoFit/>
          </a:bodyPr>
          <a:lstStyle/>
          <a:p>
            <a:r>
              <a:rPr lang="en-US" dirty="0" smtClean="0"/>
              <a:t>The line is dashed indicating a</a:t>
            </a:r>
          </a:p>
          <a:p>
            <a:r>
              <a:rPr lang="en-US" dirty="0" smtClean="0"/>
              <a:t>weaker relationship</a:t>
            </a:r>
          </a:p>
        </p:txBody>
      </p:sp>
      <p:sp>
        <p:nvSpPr>
          <p:cNvPr id="12" name="TextBox 11"/>
          <p:cNvSpPr txBox="1"/>
          <p:nvPr/>
        </p:nvSpPr>
        <p:spPr>
          <a:xfrm>
            <a:off x="1021276" y="3346839"/>
            <a:ext cx="1949060" cy="369332"/>
          </a:xfrm>
          <a:prstGeom prst="rect">
            <a:avLst/>
          </a:prstGeom>
          <a:noFill/>
        </p:spPr>
        <p:txBody>
          <a:bodyPr wrap="none" rtlCol="0">
            <a:spAutoFit/>
          </a:bodyPr>
          <a:lstStyle/>
          <a:p>
            <a:r>
              <a:rPr lang="en-US" dirty="0" smtClean="0"/>
              <a:t>- books: Book[0..n]</a:t>
            </a:r>
            <a:endParaRPr lang="en-US" dirty="0"/>
          </a:p>
        </p:txBody>
      </p:sp>
      <p:sp>
        <p:nvSpPr>
          <p:cNvPr id="13" name="TextBox 12"/>
          <p:cNvSpPr txBox="1"/>
          <p:nvPr/>
        </p:nvSpPr>
        <p:spPr>
          <a:xfrm>
            <a:off x="5507550" y="1905000"/>
            <a:ext cx="2985817" cy="646331"/>
          </a:xfrm>
          <a:prstGeom prst="rect">
            <a:avLst/>
          </a:prstGeom>
          <a:noFill/>
        </p:spPr>
        <p:txBody>
          <a:bodyPr wrap="none" rtlCol="0">
            <a:spAutoFit/>
          </a:bodyPr>
          <a:lstStyle/>
          <a:p>
            <a:r>
              <a:rPr lang="en-US" dirty="0" smtClean="0"/>
              <a:t>The book doesn’t know about</a:t>
            </a:r>
          </a:p>
          <a:p>
            <a:r>
              <a:rPr lang="en-US" dirty="0" smtClean="0"/>
              <a:t>the student</a:t>
            </a:r>
            <a:endParaRPr lang="en-US" dirty="0"/>
          </a:p>
        </p:txBody>
      </p:sp>
    </p:spTree>
    <p:extLst>
      <p:ext uri="{BB962C8B-B14F-4D97-AF65-F5344CB8AC3E}">
        <p14:creationId xmlns:p14="http://schemas.microsoft.com/office/powerpoint/2010/main" val="33606572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Association - Aggregation</a:t>
            </a:r>
            <a:endParaRPr lang="en-US" dirty="0"/>
          </a:p>
        </p:txBody>
      </p:sp>
      <p:grpSp>
        <p:nvGrpSpPr>
          <p:cNvPr id="3" name="Group 2"/>
          <p:cNvGrpSpPr/>
          <p:nvPr/>
        </p:nvGrpSpPr>
        <p:grpSpPr>
          <a:xfrm>
            <a:off x="609600" y="2586820"/>
            <a:ext cx="2677236" cy="838200"/>
            <a:chOff x="914400" y="2895600"/>
            <a:chExt cx="2362200" cy="838200"/>
          </a:xfrm>
        </p:grpSpPr>
        <p:sp>
          <p:nvSpPr>
            <p:cNvPr id="4" name="Rectangle 3"/>
            <p:cNvSpPr/>
            <p:nvPr/>
          </p:nvSpPr>
          <p:spPr>
            <a:xfrm>
              <a:off x="914400" y="2895600"/>
              <a:ext cx="23622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rPr>
                <a:t>Book</a:t>
              </a:r>
              <a:endParaRPr lang="en-US" dirty="0">
                <a:solidFill>
                  <a:schemeClr val="tx1"/>
                </a:solidFill>
              </a:endParaRPr>
            </a:p>
          </p:txBody>
        </p:sp>
        <p:cxnSp>
          <p:nvCxnSpPr>
            <p:cNvPr id="5" name="Straight Connector 4"/>
            <p:cNvCxnSpPr>
              <a:stCxn id="4" idx="1"/>
              <a:endCxn id="4" idx="3"/>
            </p:cNvCxnSpPr>
            <p:nvPr/>
          </p:nvCxnSpPr>
          <p:spPr>
            <a:xfrm>
              <a:off x="914400" y="3314700"/>
              <a:ext cx="236220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5877636" y="2586820"/>
            <a:ext cx="2362200" cy="838200"/>
            <a:chOff x="914400" y="2895600"/>
            <a:chExt cx="2362200" cy="838200"/>
          </a:xfrm>
        </p:grpSpPr>
        <p:sp>
          <p:nvSpPr>
            <p:cNvPr id="8" name="Rectangle 7"/>
            <p:cNvSpPr/>
            <p:nvPr/>
          </p:nvSpPr>
          <p:spPr>
            <a:xfrm>
              <a:off x="914400" y="2895600"/>
              <a:ext cx="23622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rPr>
                <a:t>Page</a:t>
              </a:r>
              <a:endParaRPr lang="en-US" dirty="0">
                <a:solidFill>
                  <a:schemeClr val="tx1"/>
                </a:solidFill>
              </a:endParaRPr>
            </a:p>
          </p:txBody>
        </p:sp>
        <p:cxnSp>
          <p:nvCxnSpPr>
            <p:cNvPr id="9" name="Straight Connector 8"/>
            <p:cNvCxnSpPr>
              <a:stCxn id="8" idx="1"/>
              <a:endCxn id="8" idx="3"/>
            </p:cNvCxnSpPr>
            <p:nvPr/>
          </p:nvCxnSpPr>
          <p:spPr>
            <a:xfrm>
              <a:off x="914400" y="3314700"/>
              <a:ext cx="23622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 name="Diamond 9"/>
          <p:cNvSpPr/>
          <p:nvPr/>
        </p:nvSpPr>
        <p:spPr>
          <a:xfrm>
            <a:off x="3286836" y="2853520"/>
            <a:ext cx="304800" cy="3048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stCxn id="10" idx="3"/>
            <a:endCxn id="8" idx="1"/>
          </p:cNvCxnSpPr>
          <p:nvPr/>
        </p:nvCxnSpPr>
        <p:spPr>
          <a:xfrm>
            <a:off x="3591636" y="3005920"/>
            <a:ext cx="2286000" cy="0"/>
          </a:xfrm>
          <a:prstGeom prst="line">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911161" y="2586820"/>
            <a:ext cx="885179" cy="369332"/>
          </a:xfrm>
          <a:prstGeom prst="rect">
            <a:avLst/>
          </a:prstGeom>
          <a:noFill/>
        </p:spPr>
        <p:txBody>
          <a:bodyPr wrap="none" rtlCol="0">
            <a:spAutoFit/>
          </a:bodyPr>
          <a:lstStyle/>
          <a:p>
            <a:r>
              <a:rPr lang="en-US" dirty="0" smtClean="0"/>
              <a:t>1..1000</a:t>
            </a:r>
            <a:endParaRPr lang="en-US" dirty="0"/>
          </a:p>
        </p:txBody>
      </p:sp>
      <p:sp>
        <p:nvSpPr>
          <p:cNvPr id="6" name="TextBox 5"/>
          <p:cNvSpPr txBox="1"/>
          <p:nvPr/>
        </p:nvSpPr>
        <p:spPr>
          <a:xfrm>
            <a:off x="797486" y="3012470"/>
            <a:ext cx="2301464" cy="369332"/>
          </a:xfrm>
          <a:prstGeom prst="rect">
            <a:avLst/>
          </a:prstGeom>
          <a:noFill/>
        </p:spPr>
        <p:txBody>
          <a:bodyPr wrap="none" rtlCol="0">
            <a:spAutoFit/>
          </a:bodyPr>
          <a:lstStyle/>
          <a:p>
            <a:r>
              <a:rPr lang="en-US" dirty="0" smtClean="0"/>
              <a:t># pages: Page[1..1000]</a:t>
            </a:r>
            <a:endParaRPr lang="en-US" dirty="0"/>
          </a:p>
        </p:txBody>
      </p:sp>
      <p:sp>
        <p:nvSpPr>
          <p:cNvPr id="11" name="TextBox 10"/>
          <p:cNvSpPr txBox="1"/>
          <p:nvPr/>
        </p:nvSpPr>
        <p:spPr>
          <a:xfrm>
            <a:off x="2743200" y="4419600"/>
            <a:ext cx="3702937" cy="923330"/>
          </a:xfrm>
          <a:prstGeom prst="rect">
            <a:avLst/>
          </a:prstGeom>
          <a:noFill/>
        </p:spPr>
        <p:txBody>
          <a:bodyPr wrap="none" rtlCol="0">
            <a:spAutoFit/>
          </a:bodyPr>
          <a:lstStyle/>
          <a:p>
            <a:r>
              <a:rPr lang="en-US" dirty="0" smtClean="0"/>
              <a:t>The pages are part of the book</a:t>
            </a:r>
          </a:p>
          <a:p>
            <a:r>
              <a:rPr lang="en-US" dirty="0" smtClean="0"/>
              <a:t>You would say that a book aggregates</a:t>
            </a:r>
          </a:p>
          <a:p>
            <a:r>
              <a:rPr lang="en-US" dirty="0" smtClean="0"/>
              <a:t>pages.</a:t>
            </a:r>
            <a:endParaRPr lang="en-US" dirty="0"/>
          </a:p>
        </p:txBody>
      </p:sp>
      <p:sp>
        <p:nvSpPr>
          <p:cNvPr id="15" name="TextBox 14"/>
          <p:cNvSpPr txBox="1"/>
          <p:nvPr/>
        </p:nvSpPr>
        <p:spPr>
          <a:xfrm>
            <a:off x="4916687" y="1219200"/>
            <a:ext cx="3416587" cy="646331"/>
          </a:xfrm>
          <a:prstGeom prst="rect">
            <a:avLst/>
          </a:prstGeom>
          <a:noFill/>
        </p:spPr>
        <p:txBody>
          <a:bodyPr wrap="square" rtlCol="0">
            <a:spAutoFit/>
          </a:bodyPr>
          <a:lstStyle/>
          <a:p>
            <a:r>
              <a:rPr lang="en-US" dirty="0" smtClean="0"/>
              <a:t>Here </a:t>
            </a:r>
            <a:r>
              <a:rPr lang="en-US" dirty="0" err="1" smtClean="0"/>
              <a:t>uni</a:t>
            </a:r>
            <a:r>
              <a:rPr lang="en-US" dirty="0" smtClean="0"/>
              <a:t>-directional because the pages don’t know about the book.</a:t>
            </a:r>
            <a:endParaRPr lang="en-US" dirty="0"/>
          </a:p>
        </p:txBody>
      </p:sp>
      <p:cxnSp>
        <p:nvCxnSpPr>
          <p:cNvPr id="17" name="Straight Arrow Connector 16"/>
          <p:cNvCxnSpPr>
            <a:endCxn id="13" idx="3"/>
          </p:cNvCxnSpPr>
          <p:nvPr/>
        </p:nvCxnSpPr>
        <p:spPr>
          <a:xfrm>
            <a:off x="5796340" y="1981200"/>
            <a:ext cx="0" cy="7902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87201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HTML-document</a:t>
            </a:r>
            <a:endParaRPr lang="en-US" dirty="0"/>
          </a:p>
        </p:txBody>
      </p:sp>
      <p:sp>
        <p:nvSpPr>
          <p:cNvPr id="3" name="Content Placeholder 2"/>
          <p:cNvSpPr>
            <a:spLocks noGrp="1"/>
          </p:cNvSpPr>
          <p:nvPr>
            <p:ph idx="1"/>
          </p:nvPr>
        </p:nvSpPr>
        <p:spPr/>
        <p:txBody>
          <a:bodyPr/>
          <a:lstStyle/>
          <a:p>
            <a:pPr marL="0" indent="0">
              <a:buNone/>
            </a:pPr>
            <a:r>
              <a:rPr lang="en-US" dirty="0" smtClean="0"/>
              <a:t>An HTML documents outer element must be named ‘html’.</a:t>
            </a:r>
          </a:p>
          <a:p>
            <a:pPr marL="0" indent="0">
              <a:buNone/>
            </a:pPr>
            <a:r>
              <a:rPr lang="en-US" dirty="0" smtClean="0"/>
              <a:t>Inside it will have a ‘header’ element followed by a ‘body’ element.</a:t>
            </a:r>
          </a:p>
          <a:p>
            <a:pPr marL="0" indent="0">
              <a:buNone/>
            </a:pPr>
            <a:r>
              <a:rPr lang="en-US" dirty="0" smtClean="0"/>
              <a:t>The ‘header’ and ‘body’ element also has nested elements inside them.</a:t>
            </a:r>
            <a:endParaRPr lang="en-US" dirty="0"/>
          </a:p>
        </p:txBody>
      </p:sp>
    </p:spTree>
    <p:extLst>
      <p:ext uri="{BB962C8B-B14F-4D97-AF65-F5344CB8AC3E}">
        <p14:creationId xmlns:p14="http://schemas.microsoft.com/office/powerpoint/2010/main" val="12432840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HTML-rendering</a:t>
            </a:r>
            <a:endParaRPr lang="en-US" dirty="0"/>
          </a:p>
        </p:txBody>
      </p:sp>
      <p:sp>
        <p:nvSpPr>
          <p:cNvPr id="3" name="Content Placeholder 2"/>
          <p:cNvSpPr>
            <a:spLocks noGrp="1"/>
          </p:cNvSpPr>
          <p:nvPr>
            <p:ph idx="1"/>
          </p:nvPr>
        </p:nvSpPr>
        <p:spPr/>
        <p:txBody>
          <a:bodyPr/>
          <a:lstStyle/>
          <a:p>
            <a:pPr marL="0" indent="0">
              <a:buNone/>
            </a:pPr>
            <a:r>
              <a:rPr lang="en-US" dirty="0" smtClean="0"/>
              <a:t>HTML files are text files, but is rendered in Web Browsers graphically.</a:t>
            </a:r>
          </a:p>
          <a:p>
            <a:pPr marL="0" indent="0">
              <a:buNone/>
            </a:pPr>
            <a:r>
              <a:rPr lang="en-US" dirty="0" smtClean="0"/>
              <a:t>The Web Browser interprets the elements and attributes in the HTML file.</a:t>
            </a:r>
            <a:endParaRPr lang="en-US" dirty="0"/>
          </a:p>
        </p:txBody>
      </p:sp>
    </p:spTree>
    <p:extLst>
      <p:ext uri="{BB962C8B-B14F-4D97-AF65-F5344CB8AC3E}">
        <p14:creationId xmlns:p14="http://schemas.microsoft.com/office/powerpoint/2010/main" val="3563495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HTML-example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70" y="1673902"/>
            <a:ext cx="9014732" cy="403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09099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Tic-Tac-Toe Applet</a:t>
            </a:r>
            <a:endParaRPr lang="en-US" dirty="0"/>
          </a:p>
        </p:txBody>
      </p:sp>
      <p:sp>
        <p:nvSpPr>
          <p:cNvPr id="3" name="Content Placeholder 2"/>
          <p:cNvSpPr>
            <a:spLocks noGrp="1"/>
          </p:cNvSpPr>
          <p:nvPr>
            <p:ph idx="1"/>
          </p:nvPr>
        </p:nvSpPr>
        <p:spPr/>
        <p:txBody>
          <a:bodyPr/>
          <a:lstStyle/>
          <a:p>
            <a:r>
              <a:rPr lang="en-US" dirty="0" smtClean="0"/>
              <a:t>A special HTML element is called ‘applet’.</a:t>
            </a:r>
          </a:p>
          <a:p>
            <a:r>
              <a:rPr lang="en-US" dirty="0" smtClean="0"/>
              <a:t>It can be used to run Java code inside a Web Browser.</a:t>
            </a:r>
            <a:endParaRPr lang="en-US" dirty="0"/>
          </a:p>
        </p:txBody>
      </p:sp>
    </p:spTree>
    <p:extLst>
      <p:ext uri="{BB962C8B-B14F-4D97-AF65-F5344CB8AC3E}">
        <p14:creationId xmlns:p14="http://schemas.microsoft.com/office/powerpoint/2010/main" val="13574401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Tic-Tac-Toe Applet</a:t>
            </a:r>
            <a:endParaRPr 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295400"/>
            <a:ext cx="6581775" cy="51457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52969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Security</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1219200"/>
            <a:ext cx="3648075" cy="2562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43" y="1533525"/>
            <a:ext cx="4867275" cy="1228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50601336"/>
      </p:ext>
    </p:extLst>
  </p:cSld>
  <p:clrMapOvr>
    <a:masterClrMapping/>
  </p:clrMapOvr>
  <p:timing>
    <p:tnLst>
      <p:par>
        <p:cTn id="1" dur="indefinite" restart="never" nodeType="tmRoot"/>
      </p:par>
    </p:tnLst>
  </p:timing>
</p:sld>
</file>

<file path=ppt/theme/theme1.xml><?xml version="1.0" encoding="utf-8"?>
<a:theme xmlns:a="http://schemas.openxmlformats.org/drawingml/2006/main" name="MS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MSCS</Template>
  <TotalTime>387</TotalTime>
  <Words>1026</Words>
  <Application>Microsoft Office PowerPoint</Application>
  <PresentationFormat>On-screen Show (4:3)</PresentationFormat>
  <Paragraphs>154</Paragraphs>
  <Slides>34</Slides>
  <Notes>16</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MSCS</vt:lpstr>
      <vt:lpstr>Lesson 4 Chapters 7-8</vt:lpstr>
      <vt:lpstr>HTML-elements</vt:lpstr>
      <vt:lpstr>HTML-attributes</vt:lpstr>
      <vt:lpstr>HTML-document</vt:lpstr>
      <vt:lpstr>HTML-rendering</vt:lpstr>
      <vt:lpstr>HTML-example</vt:lpstr>
      <vt:lpstr>Tic-Tac-Toe Applet</vt:lpstr>
      <vt:lpstr>Tic-Tac-Toe Applet</vt:lpstr>
      <vt:lpstr>Java Security</vt:lpstr>
      <vt:lpstr>Java Security</vt:lpstr>
      <vt:lpstr>Tic-Tac-Toe Applet</vt:lpstr>
      <vt:lpstr>Handling Errors</vt:lpstr>
      <vt:lpstr>Try - Catch</vt:lpstr>
      <vt:lpstr>Try - Catch </vt:lpstr>
      <vt:lpstr>Try - Catch</vt:lpstr>
      <vt:lpstr>Stack Trace</vt:lpstr>
      <vt:lpstr>Stack Trace</vt:lpstr>
      <vt:lpstr>Runtime Exception</vt:lpstr>
      <vt:lpstr>RuntimeException</vt:lpstr>
      <vt:lpstr>Book Errata</vt:lpstr>
      <vt:lpstr>Book Errata</vt:lpstr>
      <vt:lpstr>Catch order</vt:lpstr>
      <vt:lpstr>Throws</vt:lpstr>
      <vt:lpstr>Throw</vt:lpstr>
      <vt:lpstr>Finally</vt:lpstr>
      <vt:lpstr>Create your own</vt:lpstr>
      <vt:lpstr>UML</vt:lpstr>
      <vt:lpstr>Class</vt:lpstr>
      <vt:lpstr>Generalization – extends</vt:lpstr>
      <vt:lpstr>Realization - Implements</vt:lpstr>
      <vt:lpstr>Association  – Uses uni-directional</vt:lpstr>
      <vt:lpstr>Association  - Uses bi-directional</vt:lpstr>
      <vt:lpstr>Association  - Knows uni-directional</vt:lpstr>
      <vt:lpstr>Association - Aggregation</vt:lpstr>
    </vt:vector>
  </TitlesOfParts>
  <Company>4THEX SOLUTIONS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dc:title>
  <dc:creator>Palle Cogburn</dc:creator>
  <cp:lastModifiedBy>Palle Cogburn</cp:lastModifiedBy>
  <cp:revision>40</cp:revision>
  <dcterms:created xsi:type="dcterms:W3CDTF">2014-03-30T14:27:03Z</dcterms:created>
  <dcterms:modified xsi:type="dcterms:W3CDTF">2014-05-23T12:33:53Z</dcterms:modified>
</cp:coreProperties>
</file>