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7" r:id="rId25"/>
    <p:sldId id="288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03" autoAdjust="0"/>
  </p:normalViewPr>
  <p:slideViewPr>
    <p:cSldViewPr>
      <p:cViewPr varScale="1">
        <p:scale>
          <a:sx n="60" d="100"/>
          <a:sy n="6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DA54B-80CC-4C2F-9A5C-AD6B3BECEDD9}" type="doc">
      <dgm:prSet loTypeId="urn:microsoft.com/office/officeart/2005/8/layout/cycle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36331-B323-4D2F-8130-A0FAE812E8E4}">
      <dgm:prSet phldrT="[Text]"/>
      <dgm:spPr/>
      <dgm:t>
        <a:bodyPr/>
        <a:lstStyle/>
        <a:p>
          <a:r>
            <a:rPr lang="en-US" dirty="0" smtClean="0"/>
            <a:t>Write implementation</a:t>
          </a:r>
          <a:endParaRPr lang="en-US" dirty="0"/>
        </a:p>
      </dgm:t>
    </dgm:pt>
    <dgm:pt modelId="{05850B98-9D3F-4538-A33B-642ADF8219F3}" type="parTrans" cxnId="{6C8749DD-1D86-49C8-B9DD-35D769ECAF9D}">
      <dgm:prSet/>
      <dgm:spPr/>
      <dgm:t>
        <a:bodyPr/>
        <a:lstStyle/>
        <a:p>
          <a:endParaRPr lang="en-US"/>
        </a:p>
      </dgm:t>
    </dgm:pt>
    <dgm:pt modelId="{0EFD0ADE-C161-435B-9844-1868D23B60E1}" type="sibTrans" cxnId="{6C8749DD-1D86-49C8-B9DD-35D769ECAF9D}">
      <dgm:prSet/>
      <dgm:spPr/>
      <dgm:t>
        <a:bodyPr/>
        <a:lstStyle/>
        <a:p>
          <a:endParaRPr lang="en-US"/>
        </a:p>
      </dgm:t>
    </dgm:pt>
    <dgm:pt modelId="{B8C21DA3-D191-4F66-B138-442B9CF19399}">
      <dgm:prSet phldrT="[Text]"/>
      <dgm:spPr/>
      <dgm:t>
        <a:bodyPr/>
        <a:lstStyle/>
        <a:p>
          <a:r>
            <a:rPr lang="en-US" dirty="0" smtClean="0"/>
            <a:t>Test pass</a:t>
          </a:r>
          <a:endParaRPr lang="en-US" dirty="0"/>
        </a:p>
      </dgm:t>
    </dgm:pt>
    <dgm:pt modelId="{1C08AC9A-5282-4335-AA4F-64314E962DEE}" type="parTrans" cxnId="{48C1BD1E-C6C9-46DE-AC22-6250EA7444A5}">
      <dgm:prSet/>
      <dgm:spPr/>
      <dgm:t>
        <a:bodyPr/>
        <a:lstStyle/>
        <a:p>
          <a:endParaRPr lang="en-US"/>
        </a:p>
      </dgm:t>
    </dgm:pt>
    <dgm:pt modelId="{32B475F6-50B1-44FE-B680-3FB77827CA70}" type="sibTrans" cxnId="{48C1BD1E-C6C9-46DE-AC22-6250EA7444A5}">
      <dgm:prSet/>
      <dgm:spPr/>
      <dgm:t>
        <a:bodyPr/>
        <a:lstStyle/>
        <a:p>
          <a:endParaRPr lang="en-US"/>
        </a:p>
      </dgm:t>
    </dgm:pt>
    <dgm:pt modelId="{94D26298-E788-4AD5-81B8-BC8B6E119656}">
      <dgm:prSet phldrT="[Text]"/>
      <dgm:spPr/>
      <dgm:t>
        <a:bodyPr/>
        <a:lstStyle/>
        <a:p>
          <a:r>
            <a:rPr lang="en-US" dirty="0" smtClean="0"/>
            <a:t>Write test</a:t>
          </a:r>
          <a:endParaRPr lang="en-US" dirty="0"/>
        </a:p>
      </dgm:t>
    </dgm:pt>
    <dgm:pt modelId="{CFE3B194-0C62-43BA-BEB1-A36184AC7B82}" type="parTrans" cxnId="{B4AA222D-BF67-4101-9776-BDC1CC03AD8A}">
      <dgm:prSet/>
      <dgm:spPr/>
      <dgm:t>
        <a:bodyPr/>
        <a:lstStyle/>
        <a:p>
          <a:endParaRPr lang="en-US"/>
        </a:p>
      </dgm:t>
    </dgm:pt>
    <dgm:pt modelId="{3323C7D3-B27B-4042-9D29-2513B87E5FD4}" type="sibTrans" cxnId="{B4AA222D-BF67-4101-9776-BDC1CC03AD8A}">
      <dgm:prSet/>
      <dgm:spPr/>
      <dgm:t>
        <a:bodyPr/>
        <a:lstStyle/>
        <a:p>
          <a:endParaRPr lang="en-US"/>
        </a:p>
      </dgm:t>
    </dgm:pt>
    <dgm:pt modelId="{29C926B6-BFB8-41A5-B532-BEE1347A324C}" type="pres">
      <dgm:prSet presAssocID="{F46DA54B-80CC-4C2F-9A5C-AD6B3BECEDD9}" presName="cycle" presStyleCnt="0">
        <dgm:presLayoutVars>
          <dgm:dir/>
          <dgm:resizeHandles val="exact"/>
        </dgm:presLayoutVars>
      </dgm:prSet>
      <dgm:spPr/>
    </dgm:pt>
    <dgm:pt modelId="{DB00F505-F5EC-4975-BD8A-B1541D1BA79F}" type="pres">
      <dgm:prSet presAssocID="{4DA36331-B323-4D2F-8130-A0FAE812E8E4}" presName="dummy" presStyleCnt="0"/>
      <dgm:spPr/>
    </dgm:pt>
    <dgm:pt modelId="{3B5AD0A7-0102-4D03-89FE-9AF155A71D2B}" type="pres">
      <dgm:prSet presAssocID="{4DA36331-B323-4D2F-8130-A0FAE812E8E4}" presName="node" presStyleLbl="revTx" presStyleIdx="0" presStyleCnt="3">
        <dgm:presLayoutVars>
          <dgm:bulletEnabled val="1"/>
        </dgm:presLayoutVars>
      </dgm:prSet>
      <dgm:spPr/>
    </dgm:pt>
    <dgm:pt modelId="{45329735-7A95-41AB-A8A2-B5C6AE66839A}" type="pres">
      <dgm:prSet presAssocID="{0EFD0ADE-C161-435B-9844-1868D23B60E1}" presName="sibTrans" presStyleLbl="node1" presStyleIdx="0" presStyleCnt="3"/>
      <dgm:spPr/>
    </dgm:pt>
    <dgm:pt modelId="{314BA9C8-9462-47A6-B561-903099468465}" type="pres">
      <dgm:prSet presAssocID="{B8C21DA3-D191-4F66-B138-442B9CF19399}" presName="dummy" presStyleCnt="0"/>
      <dgm:spPr/>
    </dgm:pt>
    <dgm:pt modelId="{53C1B476-743F-4A6D-9AA0-FF501847C2FE}" type="pres">
      <dgm:prSet presAssocID="{B8C21DA3-D191-4F66-B138-442B9CF19399}" presName="node" presStyleLbl="revTx" presStyleIdx="1" presStyleCnt="3">
        <dgm:presLayoutVars>
          <dgm:bulletEnabled val="1"/>
        </dgm:presLayoutVars>
      </dgm:prSet>
      <dgm:spPr/>
    </dgm:pt>
    <dgm:pt modelId="{728B2F73-A8F7-4914-ACF1-02F3E0D1F518}" type="pres">
      <dgm:prSet presAssocID="{32B475F6-50B1-44FE-B680-3FB77827CA70}" presName="sibTrans" presStyleLbl="node1" presStyleIdx="1" presStyleCnt="3"/>
      <dgm:spPr/>
    </dgm:pt>
    <dgm:pt modelId="{C1D58F55-39C4-460E-8181-7442554888D0}" type="pres">
      <dgm:prSet presAssocID="{94D26298-E788-4AD5-81B8-BC8B6E119656}" presName="dummy" presStyleCnt="0"/>
      <dgm:spPr/>
    </dgm:pt>
    <dgm:pt modelId="{B55921D8-5E2B-463D-9BDA-7997171C724F}" type="pres">
      <dgm:prSet presAssocID="{94D26298-E788-4AD5-81B8-BC8B6E119656}" presName="node" presStyleLbl="revTx" presStyleIdx="2" presStyleCnt="3">
        <dgm:presLayoutVars>
          <dgm:bulletEnabled val="1"/>
        </dgm:presLayoutVars>
      </dgm:prSet>
      <dgm:spPr/>
    </dgm:pt>
    <dgm:pt modelId="{F4D1D7FF-A4CF-4081-AFB0-5710CB630227}" type="pres">
      <dgm:prSet presAssocID="{3323C7D3-B27B-4042-9D29-2513B87E5FD4}" presName="sibTrans" presStyleLbl="node1" presStyleIdx="2" presStyleCnt="3"/>
      <dgm:spPr/>
    </dgm:pt>
  </dgm:ptLst>
  <dgm:cxnLst>
    <dgm:cxn modelId="{48C1BD1E-C6C9-46DE-AC22-6250EA7444A5}" srcId="{F46DA54B-80CC-4C2F-9A5C-AD6B3BECEDD9}" destId="{B8C21DA3-D191-4F66-B138-442B9CF19399}" srcOrd="1" destOrd="0" parTransId="{1C08AC9A-5282-4335-AA4F-64314E962DEE}" sibTransId="{32B475F6-50B1-44FE-B680-3FB77827CA70}"/>
    <dgm:cxn modelId="{F836A157-650F-4B44-B869-B9BF75008EEA}" type="presOf" srcId="{B8C21DA3-D191-4F66-B138-442B9CF19399}" destId="{53C1B476-743F-4A6D-9AA0-FF501847C2FE}" srcOrd="0" destOrd="0" presId="urn:microsoft.com/office/officeart/2005/8/layout/cycle1"/>
    <dgm:cxn modelId="{FF042988-A0B7-49FB-B1F6-B5A67421F393}" type="presOf" srcId="{32B475F6-50B1-44FE-B680-3FB77827CA70}" destId="{728B2F73-A8F7-4914-ACF1-02F3E0D1F518}" srcOrd="0" destOrd="0" presId="urn:microsoft.com/office/officeart/2005/8/layout/cycle1"/>
    <dgm:cxn modelId="{B4AA222D-BF67-4101-9776-BDC1CC03AD8A}" srcId="{F46DA54B-80CC-4C2F-9A5C-AD6B3BECEDD9}" destId="{94D26298-E788-4AD5-81B8-BC8B6E119656}" srcOrd="2" destOrd="0" parTransId="{CFE3B194-0C62-43BA-BEB1-A36184AC7B82}" sibTransId="{3323C7D3-B27B-4042-9D29-2513B87E5FD4}"/>
    <dgm:cxn modelId="{285CCBCA-B1BB-4786-8C7E-97934C5ED9D2}" type="presOf" srcId="{0EFD0ADE-C161-435B-9844-1868D23B60E1}" destId="{45329735-7A95-41AB-A8A2-B5C6AE66839A}" srcOrd="0" destOrd="0" presId="urn:microsoft.com/office/officeart/2005/8/layout/cycle1"/>
    <dgm:cxn modelId="{4A038CD4-B40B-4FA1-A464-D5AC5EA3D4E1}" type="presOf" srcId="{F46DA54B-80CC-4C2F-9A5C-AD6B3BECEDD9}" destId="{29C926B6-BFB8-41A5-B532-BEE1347A324C}" srcOrd="0" destOrd="0" presId="urn:microsoft.com/office/officeart/2005/8/layout/cycle1"/>
    <dgm:cxn modelId="{5611FC61-0ECE-428E-8C90-A90D5F847E01}" type="presOf" srcId="{3323C7D3-B27B-4042-9D29-2513B87E5FD4}" destId="{F4D1D7FF-A4CF-4081-AFB0-5710CB630227}" srcOrd="0" destOrd="0" presId="urn:microsoft.com/office/officeart/2005/8/layout/cycle1"/>
    <dgm:cxn modelId="{6C8749DD-1D86-49C8-B9DD-35D769ECAF9D}" srcId="{F46DA54B-80CC-4C2F-9A5C-AD6B3BECEDD9}" destId="{4DA36331-B323-4D2F-8130-A0FAE812E8E4}" srcOrd="0" destOrd="0" parTransId="{05850B98-9D3F-4538-A33B-642ADF8219F3}" sibTransId="{0EFD0ADE-C161-435B-9844-1868D23B60E1}"/>
    <dgm:cxn modelId="{3E119124-E8C0-4C46-A43B-D8F4E1E44025}" type="presOf" srcId="{94D26298-E788-4AD5-81B8-BC8B6E119656}" destId="{B55921D8-5E2B-463D-9BDA-7997171C724F}" srcOrd="0" destOrd="0" presId="urn:microsoft.com/office/officeart/2005/8/layout/cycle1"/>
    <dgm:cxn modelId="{E4619896-03CA-46B7-92C7-C0CD8B16C3A7}" type="presOf" srcId="{4DA36331-B323-4D2F-8130-A0FAE812E8E4}" destId="{3B5AD0A7-0102-4D03-89FE-9AF155A71D2B}" srcOrd="0" destOrd="0" presId="urn:microsoft.com/office/officeart/2005/8/layout/cycle1"/>
    <dgm:cxn modelId="{071E87DA-04A6-43C8-A317-4AB7CD6EC105}" type="presParOf" srcId="{29C926B6-BFB8-41A5-B532-BEE1347A324C}" destId="{DB00F505-F5EC-4975-BD8A-B1541D1BA79F}" srcOrd="0" destOrd="0" presId="urn:microsoft.com/office/officeart/2005/8/layout/cycle1"/>
    <dgm:cxn modelId="{5E128125-A17C-4BC0-9EF9-2B7F60522459}" type="presParOf" srcId="{29C926B6-BFB8-41A5-B532-BEE1347A324C}" destId="{3B5AD0A7-0102-4D03-89FE-9AF155A71D2B}" srcOrd="1" destOrd="0" presId="urn:microsoft.com/office/officeart/2005/8/layout/cycle1"/>
    <dgm:cxn modelId="{FE6292F3-7075-4353-B9F2-22153876D557}" type="presParOf" srcId="{29C926B6-BFB8-41A5-B532-BEE1347A324C}" destId="{45329735-7A95-41AB-A8A2-B5C6AE66839A}" srcOrd="2" destOrd="0" presId="urn:microsoft.com/office/officeart/2005/8/layout/cycle1"/>
    <dgm:cxn modelId="{9B40E332-C812-4AB2-85F4-C9A0607A1E54}" type="presParOf" srcId="{29C926B6-BFB8-41A5-B532-BEE1347A324C}" destId="{314BA9C8-9462-47A6-B561-903099468465}" srcOrd="3" destOrd="0" presId="urn:microsoft.com/office/officeart/2005/8/layout/cycle1"/>
    <dgm:cxn modelId="{B48CC1B3-2ACC-4F3F-839E-2DEE8B82B966}" type="presParOf" srcId="{29C926B6-BFB8-41A5-B532-BEE1347A324C}" destId="{53C1B476-743F-4A6D-9AA0-FF501847C2FE}" srcOrd="4" destOrd="0" presId="urn:microsoft.com/office/officeart/2005/8/layout/cycle1"/>
    <dgm:cxn modelId="{E0C45831-9EBE-43CA-BB5D-EA8F786CE473}" type="presParOf" srcId="{29C926B6-BFB8-41A5-B532-BEE1347A324C}" destId="{728B2F73-A8F7-4914-ACF1-02F3E0D1F518}" srcOrd="5" destOrd="0" presId="urn:microsoft.com/office/officeart/2005/8/layout/cycle1"/>
    <dgm:cxn modelId="{6A11BCE0-2EC8-436D-ABEF-5BDC63962B0D}" type="presParOf" srcId="{29C926B6-BFB8-41A5-B532-BEE1347A324C}" destId="{C1D58F55-39C4-460E-8181-7442554888D0}" srcOrd="6" destOrd="0" presId="urn:microsoft.com/office/officeart/2005/8/layout/cycle1"/>
    <dgm:cxn modelId="{F6284C42-50A8-4EA7-A544-B674BBDF128F}" type="presParOf" srcId="{29C926B6-BFB8-41A5-B532-BEE1347A324C}" destId="{B55921D8-5E2B-463D-9BDA-7997171C724F}" srcOrd="7" destOrd="0" presId="urn:microsoft.com/office/officeart/2005/8/layout/cycle1"/>
    <dgm:cxn modelId="{19473C47-06BF-40A1-B21A-1D470F0D20AA}" type="presParOf" srcId="{29C926B6-BFB8-41A5-B532-BEE1347A324C}" destId="{F4D1D7FF-A4CF-4081-AFB0-5710CB63022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AD0A7-0102-4D03-89FE-9AF155A71D2B}">
      <dsp:nvSpPr>
        <dsp:cNvPr id="0" name=""/>
        <dsp:cNvSpPr/>
      </dsp:nvSpPr>
      <dsp:spPr>
        <a:xfrm>
          <a:off x="4695402" y="333237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 implementation</a:t>
          </a:r>
          <a:endParaRPr lang="en-US" sz="2000" kern="1200" dirty="0"/>
        </a:p>
      </dsp:txBody>
      <dsp:txXfrm>
        <a:off x="4695402" y="333237"/>
        <a:ext cx="1707802" cy="1707802"/>
      </dsp:txXfrm>
    </dsp:sp>
    <dsp:sp modelId="{45329735-7A95-41AB-A8A2-B5C6AE66839A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2961472"/>
            <a:gd name="adj4" fmla="val 53319"/>
            <a:gd name="adj5" fmla="val 963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1B476-743F-4A6D-9AA0-FF501847C2FE}">
      <dsp:nvSpPr>
        <dsp:cNvPr id="0" name=""/>
        <dsp:cNvSpPr/>
      </dsp:nvSpPr>
      <dsp:spPr>
        <a:xfrm>
          <a:off x="3260898" y="2817871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pass</a:t>
          </a:r>
          <a:endParaRPr lang="en-US" sz="2000" kern="1200" dirty="0"/>
        </a:p>
      </dsp:txBody>
      <dsp:txXfrm>
        <a:off x="3260898" y="2817871"/>
        <a:ext cx="1707802" cy="1707802"/>
      </dsp:txXfrm>
    </dsp:sp>
    <dsp:sp modelId="{728B2F73-A8F7-4914-ACF1-02F3E0D1F518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10170043"/>
            <a:gd name="adj4" fmla="val 7261890"/>
            <a:gd name="adj5" fmla="val 963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921D8-5E2B-463D-9BDA-7997171C724F}">
      <dsp:nvSpPr>
        <dsp:cNvPr id="0" name=""/>
        <dsp:cNvSpPr/>
      </dsp:nvSpPr>
      <dsp:spPr>
        <a:xfrm>
          <a:off x="1826394" y="333237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 test</a:t>
          </a:r>
          <a:endParaRPr lang="en-US" sz="2000" kern="1200" dirty="0"/>
        </a:p>
      </dsp:txBody>
      <dsp:txXfrm>
        <a:off x="1826394" y="333237"/>
        <a:ext cx="1707802" cy="1707802"/>
      </dsp:txXfrm>
    </dsp:sp>
    <dsp:sp modelId="{F4D1D7FF-A4CF-4081-AFB0-5710CB630227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16854496"/>
            <a:gd name="adj4" fmla="val 14968867"/>
            <a:gd name="adj5" fmla="val 963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5ACC-FA45-4359-B35C-FB53E0CDACF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5214-9081-431C-8856-C5435880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Every</a:t>
            </a:r>
            <a:r>
              <a:rPr lang="en-US" baseline="0" dirty="0" smtClean="0"/>
              <a:t> class is defined in a “namespace”. If you don’t specify a namespace, the class is in the “default” namespace.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name of the class when referred from a class in another namespace, must be fully qualified.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Import is used to shorten the names, so we don’t have to specify the qualified name all the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You can use * (star) to import all the classes in one namespace at once, but it is better to have one line for each class that you import.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Grabbing the lower right corner, you can resize the window and see the effects of Flow Layout.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designer added some extra labels. It’s just trying to help. Let’s get rid</a:t>
            </a:r>
            <a:r>
              <a:rPr lang="en-US" baseline="0" dirty="0" smtClean="0"/>
              <a:t> of those.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designer added the import statement for </a:t>
            </a:r>
            <a:r>
              <a:rPr lang="en-US" dirty="0" err="1" smtClean="0"/>
              <a:t>GridLayout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‘</a:t>
            </a:r>
            <a:r>
              <a:rPr lang="en-US" dirty="0" err="1" smtClean="0"/>
              <a:t>setLayout</a:t>
            </a:r>
            <a:r>
              <a:rPr lang="en-US" dirty="0" smtClean="0"/>
              <a:t>’ method</a:t>
            </a:r>
            <a:r>
              <a:rPr lang="en-US" baseline="0" dirty="0" smtClean="0"/>
              <a:t> call on ‘</a:t>
            </a:r>
            <a:r>
              <a:rPr lang="en-US" baseline="0" dirty="0" err="1" smtClean="0"/>
              <a:t>windowContent</a:t>
            </a:r>
            <a:r>
              <a:rPr lang="en-US" baseline="0" dirty="0" smtClean="0"/>
              <a:t>’ was changed to </a:t>
            </a:r>
            <a:r>
              <a:rPr lang="en-US" baseline="0" dirty="0" err="1" smtClean="0"/>
              <a:t>GridLayout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Resizing now nicely resizes the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the card layout is like a deck</a:t>
            </a:r>
            <a:r>
              <a:rPr lang="en-US" baseline="0" dirty="0" smtClean="0"/>
              <a:t> of cards, where only one can be seen at </a:t>
            </a:r>
            <a:r>
              <a:rPr lang="en-US" baseline="0" smtClean="0"/>
              <a:t>a 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give the</a:t>
            </a:r>
            <a:r>
              <a:rPr lang="en-US" baseline="0" dirty="0" smtClean="0"/>
              <a:t> presenter the keys 1,2, and 3 in turn, and for each digit we verify that the view got called on method ‘</a:t>
            </a:r>
            <a:r>
              <a:rPr lang="en-US" baseline="0" dirty="0" err="1" smtClean="0"/>
              <a:t>addDigit</a:t>
            </a:r>
            <a:r>
              <a:rPr lang="en-US" baseline="0" dirty="0" smtClean="0"/>
              <a:t>’ with that digit.</a:t>
            </a:r>
          </a:p>
          <a:p>
            <a:r>
              <a:rPr lang="en-US" baseline="0" dirty="0" smtClean="0"/>
              <a:t>This test will fail initially. That is OK. We will then beef up the implementation until it passes.</a:t>
            </a:r>
          </a:p>
          <a:p>
            <a:r>
              <a:rPr lang="en-US" baseline="0" dirty="0" smtClean="0"/>
              <a:t>We will repeat this process until we have all the tests that make up the requirements pass.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72A1-A1D9-4E67-B047-53ABCB749B0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Packages and import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User Interface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Events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Tests (</a:t>
            </a:r>
            <a:r>
              <a:rPr lang="en-US" dirty="0" err="1" smtClean="0"/>
              <a:t>JUnit</a:t>
            </a:r>
            <a:r>
              <a:rPr lang="en-US" dirty="0" smtClean="0"/>
              <a:t>, TDD)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3</a:t>
            </a:r>
            <a:br>
              <a:rPr lang="en-US" dirty="0" smtClean="0"/>
            </a:br>
            <a:r>
              <a:rPr lang="en-US" dirty="0" smtClean="0"/>
              <a:t>Chapters 5-6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A604-7B09-4160-B56F-42D5AA5FC5B7}" type="datetime1">
              <a:rPr lang="en-US" smtClean="0"/>
              <a:t>4/22/2014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license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10408" y="1246495"/>
            <a:ext cx="6392785" cy="4943475"/>
            <a:chOff x="1110408" y="1246495"/>
            <a:chExt cx="6392785" cy="494347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724" y="1246495"/>
              <a:ext cx="6036469" cy="494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1110408" y="5000625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549590" y="5035882"/>
              <a:ext cx="163773" cy="1364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953125" y="5819775"/>
              <a:ext cx="731293" cy="2536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524000"/>
            <a:ext cx="50768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052638" y="4191000"/>
            <a:ext cx="5076825" cy="1438275"/>
            <a:chOff x="2052638" y="4191000"/>
            <a:chExt cx="5076825" cy="14382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638" y="4191000"/>
              <a:ext cx="50768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105400" y="5181600"/>
              <a:ext cx="933450" cy="276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Ta-dah!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4434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748665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105400" y="5334000"/>
            <a:ext cx="533400" cy="6858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easier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02968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6619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" y="3200400"/>
            <a:ext cx="1257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32670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0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4705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81000" y="2209800"/>
            <a:ext cx="5334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619750" y="3079695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32956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2924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4122026" y="5523350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91805" y="4845433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69723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42005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81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562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5457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376488"/>
            <a:ext cx="38004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5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Layouts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3886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638800" y="2209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0800" y="1974319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81600" y="3005137"/>
            <a:ext cx="1219200" cy="423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0800" y="2820471"/>
            <a:ext cx="126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048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51244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810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8290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5334000"/>
            <a:ext cx="373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Layout either vertically or horizontally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bag Layout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30956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460939"/>
            <a:ext cx="40290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5239"/>
            <a:ext cx="24765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5410200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made the ‘Add’ button width 2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Layout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752600"/>
            <a:ext cx="3819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2395538"/>
            <a:ext cx="3819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5112" y="4996934"/>
            <a:ext cx="395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likely use the </a:t>
            </a:r>
            <a:r>
              <a:rPr lang="en-US" dirty="0" err="1" smtClean="0"/>
              <a:t>JTabbedPane</a:t>
            </a:r>
            <a:r>
              <a:rPr lang="en-US" dirty="0" smtClean="0"/>
              <a:t>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Now how do we make the calculator do something?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CalculatorEngine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that implements 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r>
              <a:rPr lang="en-US" dirty="0" smtClean="0"/>
              <a:t>We will add this </a:t>
            </a:r>
            <a:r>
              <a:rPr lang="en-US" dirty="0" err="1" smtClean="0"/>
              <a:t>ActionListener</a:t>
            </a:r>
            <a:r>
              <a:rPr lang="en-US" dirty="0" smtClean="0"/>
              <a:t> implementation to each button with ‘</a:t>
            </a:r>
            <a:r>
              <a:rPr lang="en-US" dirty="0" err="1" smtClean="0"/>
              <a:t>addActionListener</a:t>
            </a:r>
            <a:r>
              <a:rPr lang="en-US" dirty="0" smtClean="0"/>
              <a:t>’ method.</a:t>
            </a:r>
          </a:p>
          <a:p>
            <a:r>
              <a:rPr lang="en-US" dirty="0" smtClean="0"/>
              <a:t>In the book the whole implementation is in this method. We will instead call ‘</a:t>
            </a:r>
            <a:r>
              <a:rPr lang="en-US" dirty="0" err="1" smtClean="0"/>
              <a:t>keyInput</a:t>
            </a:r>
            <a:r>
              <a:rPr lang="en-US" dirty="0" smtClean="0"/>
              <a:t>’ on a presenter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book’s Chapter 6. Window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are a way of running different parts of our code automatically to verify that they work.</a:t>
            </a:r>
          </a:p>
          <a:p>
            <a:r>
              <a:rPr lang="en-US" dirty="0" smtClean="0"/>
              <a:t>Create a new source folder called ‘test’.</a:t>
            </a:r>
          </a:p>
          <a:p>
            <a:r>
              <a:rPr lang="en-US" dirty="0" smtClean="0"/>
              <a:t>Add a new </a:t>
            </a:r>
            <a:r>
              <a:rPr lang="en-US" dirty="0" err="1" smtClean="0"/>
              <a:t>TestCase</a:t>
            </a:r>
            <a:endParaRPr lang="en-US" dirty="0" smtClean="0"/>
          </a:p>
          <a:p>
            <a:r>
              <a:rPr lang="en-US" dirty="0" smtClean="0"/>
              <a:t>Let’s make the calculator testable first</a:t>
            </a:r>
          </a:p>
          <a:p>
            <a:r>
              <a:rPr lang="en-US" dirty="0" smtClean="0"/>
              <a:t>Let’s test!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TDDCalculator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4351281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437493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  <a:endCxn id="7" idx="3"/>
          </p:cNvCxnSpPr>
          <p:nvPr/>
        </p:nvCxnSpPr>
        <p:spPr>
          <a:xfrm flipH="1">
            <a:off x="3505200" y="4884681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2628900" y="3046686"/>
            <a:ext cx="0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2628900" y="3046686"/>
            <a:ext cx="4191000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9900" y="3856985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keyInput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05200" y="4572000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05200" y="5181600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24551" y="422631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24551" y="455345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addDigit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24550" y="4880739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showResult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90600" y="3432283"/>
            <a:ext cx="708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5638800"/>
            <a:ext cx="321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separate user interface from</a:t>
            </a:r>
          </a:p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48100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43599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7" idx="0"/>
            <a:endCxn id="33" idx="2"/>
          </p:cNvCxnSpPr>
          <p:nvPr/>
        </p:nvCxnSpPr>
        <p:spPr>
          <a:xfrm flipV="1">
            <a:off x="2628900" y="3046686"/>
            <a:ext cx="2095500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35" idx="2"/>
          </p:cNvCxnSpPr>
          <p:nvPr/>
        </p:nvCxnSpPr>
        <p:spPr>
          <a:xfrm flipV="1">
            <a:off x="2628900" y="3046686"/>
            <a:ext cx="4190999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6" idx="0"/>
          </p:cNvCxnSpPr>
          <p:nvPr/>
        </p:nvCxnSpPr>
        <p:spPr>
          <a:xfrm>
            <a:off x="4724400" y="3046686"/>
            <a:ext cx="2095500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  <a:endCxn id="6" idx="0"/>
          </p:cNvCxnSpPr>
          <p:nvPr/>
        </p:nvCxnSpPr>
        <p:spPr>
          <a:xfrm>
            <a:off x="6819899" y="3046686"/>
            <a:ext cx="1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33900" y="5638800"/>
            <a:ext cx="396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Tests can be viewed as just another type</a:t>
            </a:r>
          </a:p>
          <a:p>
            <a:r>
              <a:rPr lang="en-US" dirty="0"/>
              <a:t>o</a:t>
            </a:r>
            <a:r>
              <a:rPr lang="en-US" dirty="0" smtClean="0"/>
              <a:t>f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define the interfaces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4" y="2590800"/>
            <a:ext cx="4629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5029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then define the tests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1867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 smtClean="0"/>
              <a:t>Assign a layout manager to the </a:t>
            </a:r>
            <a:r>
              <a:rPr lang="en-US" dirty="0" err="1"/>
              <a:t>JPanel</a:t>
            </a:r>
            <a:endParaRPr lang="en-US" dirty="0" smtClean="0"/>
          </a:p>
          <a:p>
            <a:r>
              <a:rPr lang="en-US" dirty="0" smtClean="0"/>
              <a:t>Add windows controls to the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/>
              <a:t>Create a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/>
              <a:t>JPanel</a:t>
            </a:r>
            <a:r>
              <a:rPr lang="en-US" dirty="0" smtClean="0"/>
              <a:t> to the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JFrame</a:t>
            </a:r>
            <a:r>
              <a:rPr lang="en-US" dirty="0" smtClean="0"/>
              <a:t> size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JFrame</a:t>
            </a:r>
            <a:r>
              <a:rPr lang="en-US" dirty="0" smtClean="0"/>
              <a:t> visible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presenter factory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3009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5298528"/>
            <a:ext cx="540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factory creates an instance of a </a:t>
            </a:r>
            <a:r>
              <a:rPr lang="en-US" dirty="0" err="1" smtClean="0"/>
              <a:t>CalculatorPresenter</a:t>
            </a:r>
            <a:endParaRPr lang="en-US" dirty="0" smtClean="0"/>
          </a:p>
          <a:p>
            <a:r>
              <a:rPr lang="en-US" dirty="0" smtClean="0"/>
              <a:t>interface implementation.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0" y="33528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5633"/>
            <a:ext cx="6738938" cy="548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1676400"/>
            <a:ext cx="332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how we use an</a:t>
            </a:r>
          </a:p>
          <a:p>
            <a:r>
              <a:rPr lang="en-US" dirty="0" smtClean="0"/>
              <a:t>anonymous class implementation</a:t>
            </a:r>
          </a:p>
          <a:p>
            <a:r>
              <a:rPr lang="en-US" dirty="0" smtClean="0"/>
              <a:t>for the </a:t>
            </a:r>
            <a:r>
              <a:rPr lang="en-US" dirty="0" err="1" smtClean="0"/>
              <a:t>CalculatorView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of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1502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5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65798"/>
            <a:ext cx="4953000" cy="571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8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62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Swing Designer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- Install New Software…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800225"/>
            <a:ext cx="34575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5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116" y="1431238"/>
            <a:ext cx="6410752" cy="4929188"/>
            <a:chOff x="1002116" y="1431238"/>
            <a:chExt cx="6410752" cy="492918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543" y="1431238"/>
              <a:ext cx="6029325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52600" y="2209800"/>
              <a:ext cx="2286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286870" y="2209800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002116" y="2593643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794346" y="6017525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88993" y="6003877"/>
              <a:ext cx="706840" cy="233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3143250"/>
              <a:ext cx="157518" cy="161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28750" y="2619375"/>
              <a:ext cx="381000" cy="200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316441" y="3107993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3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59683" y="1481137"/>
            <a:ext cx="6212717" cy="4929188"/>
            <a:chOff x="1559683" y="1481137"/>
            <a:chExt cx="6212717" cy="492918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075" y="1481137"/>
              <a:ext cx="6029325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1559683" y="2344714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553075" y="6067425"/>
              <a:ext cx="695325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124450" y="6057900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9536942" y="10371161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193</TotalTime>
  <Words>572</Words>
  <Application>Microsoft Office PowerPoint</Application>
  <PresentationFormat>On-screen Show (4:3)</PresentationFormat>
  <Paragraphs>103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MSCS</vt:lpstr>
      <vt:lpstr>Lesson 3 Chapters 5-6</vt:lpstr>
      <vt:lpstr>Import</vt:lpstr>
      <vt:lpstr>Swing Application</vt:lpstr>
      <vt:lpstr>The code</vt:lpstr>
      <vt:lpstr>Screen shot</vt:lpstr>
      <vt:lpstr>Installing Swing Designer</vt:lpstr>
      <vt:lpstr>Help - Install New Software…</vt:lpstr>
      <vt:lpstr>Check</vt:lpstr>
      <vt:lpstr>Review</vt:lpstr>
      <vt:lpstr>Accept license</vt:lpstr>
      <vt:lpstr>Wait</vt:lpstr>
      <vt:lpstr>Ta-dah!</vt:lpstr>
      <vt:lpstr>Much easier</vt:lpstr>
      <vt:lpstr>Flow Layout</vt:lpstr>
      <vt:lpstr>Grid Layout</vt:lpstr>
      <vt:lpstr>Grid Layout</vt:lpstr>
      <vt:lpstr>Grid Layout</vt:lpstr>
      <vt:lpstr>Border Layout</vt:lpstr>
      <vt:lpstr>Combine Layouts</vt:lpstr>
      <vt:lpstr>Box Layout</vt:lpstr>
      <vt:lpstr>Grid bag Layout</vt:lpstr>
      <vt:lpstr>Card Layout</vt:lpstr>
      <vt:lpstr>Window Events</vt:lpstr>
      <vt:lpstr>CalculatorEngine</vt:lpstr>
      <vt:lpstr>Calculator</vt:lpstr>
      <vt:lpstr>JUnit</vt:lpstr>
      <vt:lpstr>TDDCalculator Sample</vt:lpstr>
      <vt:lpstr>We define the interfaces</vt:lpstr>
      <vt:lpstr>We then define the tests</vt:lpstr>
      <vt:lpstr>A presenter factory</vt:lpstr>
      <vt:lpstr>First test</vt:lpstr>
      <vt:lpstr>Cycle of development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 Chapters 5-6</dc:title>
  <dc:creator>Palle Cogburn</dc:creator>
  <cp:lastModifiedBy>Palle Cogburn</cp:lastModifiedBy>
  <cp:revision>27</cp:revision>
  <dcterms:created xsi:type="dcterms:W3CDTF">2014-04-17T11:23:24Z</dcterms:created>
  <dcterms:modified xsi:type="dcterms:W3CDTF">2014-04-22T12:55:35Z</dcterms:modified>
</cp:coreProperties>
</file>