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89" r:id="rId24"/>
    <p:sldId id="290" r:id="rId25"/>
    <p:sldId id="291" r:id="rId26"/>
    <p:sldId id="279" r:id="rId27"/>
    <p:sldId id="287" r:id="rId28"/>
    <p:sldId id="288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03" autoAdjust="0"/>
  </p:normalViewPr>
  <p:slideViewPr>
    <p:cSldViewPr>
      <p:cViewPr varScale="1">
        <p:scale>
          <a:sx n="60" d="100"/>
          <a:sy n="60" d="100"/>
        </p:scale>
        <p:origin x="-16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35ACC-FA45-4359-B35C-FB53E0CDACF5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F5214-9081-431C-8856-C5435880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3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Every</a:t>
            </a:r>
            <a:r>
              <a:rPr lang="en-US" baseline="0" dirty="0" smtClean="0"/>
              <a:t> class is defined in a “namespace”. If you don’t specify a namespace, the class is in the “default” namespace.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The name of the class when referred from a class in another namespace, must be fully qualified.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Import is used to shorten the names, so we don’t have to specify the qualified name all the time.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You can use * (star) to import all the classes in one namespace at once, but it is better to have one line for each class that you import.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5214-9081-431C-8856-C5435880AF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93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Grabbing the lower right corner, you can resize the window and see the effects of Flow Layout.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5214-9081-431C-8856-C5435880AF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58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designer added some extra labels. It’s just trying to help. Let’s get rid</a:t>
            </a:r>
            <a:r>
              <a:rPr lang="en-US" baseline="0" dirty="0" smtClean="0"/>
              <a:t> of those.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5214-9081-431C-8856-C5435880AF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89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designer added the import statement for </a:t>
            </a:r>
            <a:r>
              <a:rPr lang="en-US" dirty="0" err="1" smtClean="0"/>
              <a:t>GridLayout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‘</a:t>
            </a:r>
            <a:r>
              <a:rPr lang="en-US" dirty="0" err="1" smtClean="0"/>
              <a:t>setLayout</a:t>
            </a:r>
            <a:r>
              <a:rPr lang="en-US" dirty="0" smtClean="0"/>
              <a:t>’ method</a:t>
            </a:r>
            <a:r>
              <a:rPr lang="en-US" baseline="0" dirty="0" smtClean="0"/>
              <a:t> call on ‘</a:t>
            </a:r>
            <a:r>
              <a:rPr lang="en-US" baseline="0" dirty="0" err="1" smtClean="0"/>
              <a:t>windowContent</a:t>
            </a:r>
            <a:r>
              <a:rPr lang="en-US" baseline="0" dirty="0" smtClean="0"/>
              <a:t>’ was changed to </a:t>
            </a:r>
            <a:r>
              <a:rPr lang="en-US" baseline="0" dirty="0" err="1" smtClean="0"/>
              <a:t>GridLayout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5214-9081-431C-8856-C5435880AF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17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Resizing now nicely resizes the components.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5214-9081-431C-8856-C5435880AF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1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5214-9081-431C-8856-C5435880AF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31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 the card layout is like a deck</a:t>
            </a:r>
            <a:r>
              <a:rPr lang="en-US" baseline="0" dirty="0" smtClean="0"/>
              <a:t> of cards, where only one can be seen at </a:t>
            </a:r>
            <a:r>
              <a:rPr lang="en-US" baseline="0" smtClean="0"/>
              <a:t>a time.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5214-9081-431C-8856-C5435880AFB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1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give the</a:t>
            </a:r>
            <a:r>
              <a:rPr lang="en-US" baseline="0" dirty="0" smtClean="0"/>
              <a:t> presenter the keys 1,2, and 3 in turn, and for each digit we verify that the view got called on method ‘</a:t>
            </a:r>
            <a:r>
              <a:rPr lang="en-US" baseline="0" dirty="0" err="1" smtClean="0"/>
              <a:t>addDigit</a:t>
            </a:r>
            <a:r>
              <a:rPr lang="en-US" baseline="0" dirty="0" smtClean="0"/>
              <a:t>’ with that digit.</a:t>
            </a:r>
          </a:p>
          <a:p>
            <a:r>
              <a:rPr lang="en-US" baseline="0" dirty="0" smtClean="0"/>
              <a:t>This test will fail initially. That is OK. We will then beef up the implementation until it passes.</a:t>
            </a:r>
          </a:p>
          <a:p>
            <a:r>
              <a:rPr lang="en-US" baseline="0" dirty="0" smtClean="0"/>
              <a:t>We will repeat this process until we have all the tests that make up the requirements pass.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5214-9081-431C-8856-C5435880AFB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16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18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2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9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38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32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9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9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4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5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10000" t="5000" r="10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B72A1-A1D9-4E67-B047-53ABCB749B09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371600" cy="116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60543" y="-50104"/>
            <a:ext cx="3224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Copyright © 2014, Morning Star Christian</a:t>
            </a:r>
            <a:r>
              <a:rPr lang="en-US" sz="1200" baseline="0" dirty="0" smtClean="0">
                <a:solidFill>
                  <a:schemeClr val="bg1">
                    <a:lumMod val="50000"/>
                  </a:schemeClr>
                </a:solidFill>
              </a:rPr>
              <a:t> School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java.net/javadesktop/laffy/Laffy.jar" TargetMode="External"/><Relationship Id="rId2" Type="http://schemas.openxmlformats.org/officeDocument/2006/relationships/hyperlink" Target="http://download.java.net/javadesktop/swingset3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java.net/projects/laffy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2209800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Packages and import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User Interface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Events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Tests (</a:t>
            </a:r>
            <a:r>
              <a:rPr lang="en-US" dirty="0" err="1" smtClean="0"/>
              <a:t>JUnit</a:t>
            </a:r>
            <a:r>
              <a:rPr lang="en-US" dirty="0" smtClean="0"/>
              <a:t>, TDD)</a:t>
            </a:r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3</a:t>
            </a:r>
            <a:br>
              <a:rPr lang="en-US" dirty="0" smtClean="0"/>
            </a:br>
            <a:r>
              <a:rPr lang="en-US" dirty="0" smtClean="0"/>
              <a:t>Chapters 5-6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7684-B954-4103-956D-DB38325B4C0B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A604-7B09-4160-B56F-42D5AA5FC5B7}" type="datetime1">
              <a:rPr lang="en-US" smtClean="0"/>
              <a:t>5/1/2014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9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 license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110408" y="1246495"/>
            <a:ext cx="6392785" cy="4943475"/>
            <a:chOff x="1110408" y="1246495"/>
            <a:chExt cx="6392785" cy="494347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6724" y="1246495"/>
              <a:ext cx="6036469" cy="4943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>
              <a:off x="1110408" y="5000625"/>
              <a:ext cx="381000" cy="228600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rgbClr val="FF00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549590" y="5035882"/>
              <a:ext cx="163773" cy="1364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953125" y="5819775"/>
              <a:ext cx="731293" cy="2536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544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1524000"/>
            <a:ext cx="50768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052638" y="4191000"/>
            <a:ext cx="5076825" cy="1438275"/>
            <a:chOff x="2052638" y="4191000"/>
            <a:chExt cx="5076825" cy="1438275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2638" y="4191000"/>
              <a:ext cx="5076825" cy="143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5105400" y="5181600"/>
              <a:ext cx="933450" cy="2762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898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Ta-dah!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733800"/>
            <a:ext cx="4443413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7486650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5105400" y="5334000"/>
            <a:ext cx="533400" cy="68580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easier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702968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83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Layout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057400"/>
            <a:ext cx="66198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82" y="3200400"/>
            <a:ext cx="12573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00400"/>
            <a:ext cx="32670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01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47053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81000" y="2209800"/>
            <a:ext cx="533400" cy="3810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5619750" y="3079695"/>
            <a:ext cx="609600" cy="425505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33800"/>
            <a:ext cx="32956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962400"/>
            <a:ext cx="29241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eft Arrow 9"/>
          <p:cNvSpPr/>
          <p:nvPr/>
        </p:nvSpPr>
        <p:spPr>
          <a:xfrm>
            <a:off x="4122026" y="5523350"/>
            <a:ext cx="609600" cy="425505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6691805" y="4845433"/>
            <a:ext cx="609600" cy="425505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7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00400"/>
            <a:ext cx="69723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420052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08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381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28800"/>
            <a:ext cx="35623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343400"/>
            <a:ext cx="54578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1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Layout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3" y="2376488"/>
            <a:ext cx="38004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750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 Layouts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05000"/>
            <a:ext cx="38862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5638800" y="22098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00800" y="1974319"/>
            <a:ext cx="150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Border Layout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181600" y="3005137"/>
            <a:ext cx="1219200" cy="423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00800" y="2820471"/>
            <a:ext cx="126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6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50482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76800"/>
            <a:ext cx="51244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9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Layout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38100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00200"/>
            <a:ext cx="382905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7400" y="5334000"/>
            <a:ext cx="373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Layout either vertically or horizontally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1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bag Layout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495800"/>
            <a:ext cx="30956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1460939"/>
            <a:ext cx="40290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575239"/>
            <a:ext cx="24765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19600" y="5410200"/>
            <a:ext cx="4323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made the ‘Add’ button width 2 columns.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7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 Layout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752600"/>
            <a:ext cx="38195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8" y="2395538"/>
            <a:ext cx="38195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95112" y="4996934"/>
            <a:ext cx="395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likely use the </a:t>
            </a:r>
            <a:r>
              <a:rPr lang="en-US" dirty="0" err="1" smtClean="0"/>
              <a:t>JTabbedPane</a:t>
            </a:r>
            <a:r>
              <a:rPr lang="en-US" dirty="0" smtClean="0"/>
              <a:t> instead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8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SwingSet3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new version is available here: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download.java.net/javadesktop/swingset3</a:t>
            </a: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but I honestly couldn’t make this one work.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Instead, you should download </a:t>
            </a:r>
            <a:r>
              <a:rPr lang="en-US" dirty="0" err="1" smtClean="0"/>
              <a:t>laffy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download.java.net/javadesktop/laffy/Laffy.jar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Run: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C:\Users\Student\Downloads&gt;java -jar laffy.jar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9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Laffy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448675" cy="5057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689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Laffy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Source code and other resources are available here: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java.net/projects/laffy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81400"/>
            <a:ext cx="63341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93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Now how do we make the calculator do something?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7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CalculatorEngine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that implements </a:t>
            </a:r>
            <a:r>
              <a:rPr lang="en-US" dirty="0" err="1" smtClean="0"/>
              <a:t>ActionListener</a:t>
            </a:r>
            <a:endParaRPr lang="en-US" dirty="0" smtClean="0"/>
          </a:p>
          <a:p>
            <a:r>
              <a:rPr lang="en-US" dirty="0" smtClean="0"/>
              <a:t>We will add this </a:t>
            </a:r>
            <a:r>
              <a:rPr lang="en-US" dirty="0" err="1" smtClean="0"/>
              <a:t>ActionListener</a:t>
            </a:r>
            <a:r>
              <a:rPr lang="en-US" dirty="0" smtClean="0"/>
              <a:t> implementation to each button with ‘</a:t>
            </a:r>
            <a:r>
              <a:rPr lang="en-US" dirty="0" err="1" smtClean="0"/>
              <a:t>addActionListener</a:t>
            </a:r>
            <a:r>
              <a:rPr lang="en-US" dirty="0" smtClean="0"/>
              <a:t>’ method.</a:t>
            </a:r>
          </a:p>
          <a:p>
            <a:r>
              <a:rPr lang="en-US" dirty="0" smtClean="0"/>
              <a:t>In the book the whole implementation is in this method. We will instead call ‘</a:t>
            </a:r>
            <a:r>
              <a:rPr lang="en-US" dirty="0" err="1" smtClean="0"/>
              <a:t>keyInput</a:t>
            </a:r>
            <a:r>
              <a:rPr lang="en-US" dirty="0" smtClean="0"/>
              <a:t>’ on a presenter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2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the book’s Chapter 6. Window Events.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2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are a way of running different parts of our code automatically to verify that they work.</a:t>
            </a:r>
          </a:p>
          <a:p>
            <a:r>
              <a:rPr lang="en-US" dirty="0" smtClean="0"/>
              <a:t>Create a new source folder called ‘test’.</a:t>
            </a:r>
          </a:p>
          <a:p>
            <a:r>
              <a:rPr lang="en-US" dirty="0" smtClean="0"/>
              <a:t>Add a new </a:t>
            </a:r>
            <a:r>
              <a:rPr lang="en-US" dirty="0" err="1" smtClean="0"/>
              <a:t>TestCase</a:t>
            </a:r>
            <a:endParaRPr lang="en-US" dirty="0" smtClean="0"/>
          </a:p>
          <a:p>
            <a:r>
              <a:rPr lang="en-US" dirty="0" smtClean="0"/>
              <a:t>Let’s make the calculator testable first</a:t>
            </a:r>
          </a:p>
          <a:p>
            <a:r>
              <a:rPr lang="en-US" dirty="0" smtClean="0"/>
              <a:t>Let’s test!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Swing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</a:t>
            </a:r>
            <a:r>
              <a:rPr lang="en-US" dirty="0" err="1" smtClean="0"/>
              <a:t>JPanel</a:t>
            </a:r>
            <a:endParaRPr lang="en-US" dirty="0" smtClean="0"/>
          </a:p>
          <a:p>
            <a:r>
              <a:rPr lang="en-US" dirty="0" smtClean="0"/>
              <a:t>Assign a layout manager to the </a:t>
            </a:r>
            <a:r>
              <a:rPr lang="en-US" dirty="0" err="1"/>
              <a:t>JPanel</a:t>
            </a:r>
            <a:endParaRPr lang="en-US" dirty="0" smtClean="0"/>
          </a:p>
          <a:p>
            <a:r>
              <a:rPr lang="en-US" dirty="0" smtClean="0"/>
              <a:t>Add windows controls to the </a:t>
            </a:r>
            <a:r>
              <a:rPr lang="en-US" dirty="0" err="1" smtClean="0"/>
              <a:t>Jpanel</a:t>
            </a:r>
            <a:endParaRPr lang="en-US" dirty="0" smtClean="0"/>
          </a:p>
          <a:p>
            <a:r>
              <a:rPr lang="en-US" dirty="0"/>
              <a:t>Create a </a:t>
            </a:r>
            <a:r>
              <a:rPr lang="en-US" dirty="0" err="1" smtClean="0"/>
              <a:t>JFrame</a:t>
            </a:r>
            <a:endParaRPr lang="en-US" dirty="0" smtClean="0"/>
          </a:p>
          <a:p>
            <a:r>
              <a:rPr lang="en-US" dirty="0" smtClean="0"/>
              <a:t>Add the </a:t>
            </a:r>
            <a:r>
              <a:rPr lang="en-US" dirty="0" err="1"/>
              <a:t>JPanel</a:t>
            </a:r>
            <a:r>
              <a:rPr lang="en-US" dirty="0" smtClean="0"/>
              <a:t> to the </a:t>
            </a:r>
            <a:r>
              <a:rPr lang="en-US" dirty="0" err="1" smtClean="0"/>
              <a:t>Jframe</a:t>
            </a:r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 err="1" smtClean="0"/>
              <a:t>JFrame</a:t>
            </a:r>
            <a:r>
              <a:rPr lang="en-US" dirty="0" smtClean="0"/>
              <a:t> size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JFrame</a:t>
            </a:r>
            <a:r>
              <a:rPr lang="en-US" dirty="0" smtClean="0"/>
              <a:t> visible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9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TDDCalculator</a:t>
            </a:r>
            <a:r>
              <a:rPr lang="en-US" dirty="0" smtClean="0"/>
              <a:t> Sample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1979886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43600" y="4351281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2600" y="4374930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1"/>
            <a:endCxn id="7" idx="3"/>
          </p:cNvCxnSpPr>
          <p:nvPr/>
        </p:nvCxnSpPr>
        <p:spPr>
          <a:xfrm flipH="1">
            <a:off x="3505200" y="4884681"/>
            <a:ext cx="2438400" cy="2364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5" idx="2"/>
          </p:cNvCxnSpPr>
          <p:nvPr/>
        </p:nvCxnSpPr>
        <p:spPr>
          <a:xfrm flipV="1">
            <a:off x="2628900" y="3046686"/>
            <a:ext cx="0" cy="132824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6" idx="0"/>
          </p:cNvCxnSpPr>
          <p:nvPr/>
        </p:nvCxnSpPr>
        <p:spPr>
          <a:xfrm>
            <a:off x="2628900" y="3046686"/>
            <a:ext cx="4191000" cy="130459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19900" y="3856985"/>
            <a:ext cx="99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keyInput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505200" y="4572000"/>
            <a:ext cx="2438400" cy="2364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505200" y="5181600"/>
            <a:ext cx="2438400" cy="2364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24551" y="422631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24551" y="4553451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addDigit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24550" y="4880739"/>
            <a:ext cx="12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showResult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990600" y="3432283"/>
            <a:ext cx="7086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3400" y="5638800"/>
            <a:ext cx="3212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separate user interface from</a:t>
            </a:r>
          </a:p>
          <a:p>
            <a:r>
              <a:rPr lang="en-US" dirty="0" smtClean="0"/>
              <a:t>Business logic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848100" y="1979886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943599" y="1979886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7" idx="0"/>
            <a:endCxn id="33" idx="2"/>
          </p:cNvCxnSpPr>
          <p:nvPr/>
        </p:nvCxnSpPr>
        <p:spPr>
          <a:xfrm flipV="1">
            <a:off x="2628900" y="3046686"/>
            <a:ext cx="2095500" cy="132824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0"/>
            <a:endCxn id="35" idx="2"/>
          </p:cNvCxnSpPr>
          <p:nvPr/>
        </p:nvCxnSpPr>
        <p:spPr>
          <a:xfrm flipV="1">
            <a:off x="2628900" y="3046686"/>
            <a:ext cx="4190999" cy="132824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3" idx="2"/>
            <a:endCxn id="6" idx="0"/>
          </p:cNvCxnSpPr>
          <p:nvPr/>
        </p:nvCxnSpPr>
        <p:spPr>
          <a:xfrm>
            <a:off x="4724400" y="3046686"/>
            <a:ext cx="2095500" cy="130459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5" idx="2"/>
            <a:endCxn id="6" idx="0"/>
          </p:cNvCxnSpPr>
          <p:nvPr/>
        </p:nvCxnSpPr>
        <p:spPr>
          <a:xfrm>
            <a:off x="6819899" y="3046686"/>
            <a:ext cx="1" cy="130459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33900" y="5638800"/>
            <a:ext cx="3961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Tests can be viewed as just another type</a:t>
            </a:r>
          </a:p>
          <a:p>
            <a:r>
              <a:rPr lang="en-US" dirty="0"/>
              <a:t>o</a:t>
            </a:r>
            <a:r>
              <a:rPr lang="en-US" dirty="0" smtClean="0"/>
              <a:t>f user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define the interfaces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54" y="2590800"/>
            <a:ext cx="46291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495800"/>
            <a:ext cx="5029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then define the tests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818673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6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presenter factory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200"/>
            <a:ext cx="7300913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67000" y="5298528"/>
            <a:ext cx="5407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factory creates an instance of a </a:t>
            </a:r>
            <a:r>
              <a:rPr lang="en-US" dirty="0" err="1" smtClean="0"/>
              <a:t>CalculatorPresenter</a:t>
            </a:r>
            <a:endParaRPr lang="en-US" dirty="0" smtClean="0"/>
          </a:p>
          <a:p>
            <a:r>
              <a:rPr lang="en-US" dirty="0" smtClean="0"/>
              <a:t>interface implementation.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29000" y="3352800"/>
            <a:ext cx="335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49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test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45633"/>
            <a:ext cx="6738938" cy="548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91200" y="1676400"/>
            <a:ext cx="3328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how we use an</a:t>
            </a:r>
          </a:p>
          <a:p>
            <a:r>
              <a:rPr lang="en-US" dirty="0" smtClean="0"/>
              <a:t>anonymous class implementation</a:t>
            </a:r>
          </a:p>
          <a:p>
            <a:r>
              <a:rPr lang="en-US" dirty="0" smtClean="0"/>
              <a:t>for the </a:t>
            </a:r>
            <a:r>
              <a:rPr lang="en-US" dirty="0" err="1" smtClean="0"/>
              <a:t>CalculatorView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40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 of development</a:t>
            </a:r>
            <a:endParaRPr lang="en-US" dirty="0"/>
          </a:p>
        </p:txBody>
      </p:sp>
      <p:pic>
        <p:nvPicPr>
          <p:cNvPr id="1028" name="Picture 4" descr="http://www.decodeunicode.org/data/glyph/196x196/267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0"/>
            <a:ext cx="5257800" cy="525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33800" y="1600200"/>
            <a:ext cx="1627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Write test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 rot="17824305">
            <a:off x="4779384" y="4605905"/>
            <a:ext cx="3408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Write implementation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 rot="3646701">
            <a:off x="1990851" y="4679721"/>
            <a:ext cx="1487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 pass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351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your own </a:t>
            </a:r>
            <a:r>
              <a:rPr lang="en-US" dirty="0" err="1" smtClean="0"/>
              <a:t>CalculatorView</a:t>
            </a:r>
            <a:r>
              <a:rPr lang="en-US" dirty="0" smtClean="0"/>
              <a:t> implementation that extends </a:t>
            </a:r>
            <a:r>
              <a:rPr lang="en-US" dirty="0" err="1" smtClean="0"/>
              <a:t>JPanel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Wire it up to the </a:t>
            </a:r>
            <a:r>
              <a:rPr lang="en-US" dirty="0" err="1" smtClean="0"/>
              <a:t>TDDCalculator</a:t>
            </a:r>
            <a:r>
              <a:rPr lang="en-US" dirty="0" smtClean="0"/>
              <a:t> sample so that button clicks call the presenter’s </a:t>
            </a:r>
            <a:r>
              <a:rPr lang="en-US" i="1" dirty="0" err="1" smtClean="0"/>
              <a:t>keyInput</a:t>
            </a:r>
            <a:r>
              <a:rPr lang="en-US" dirty="0" smtClean="0"/>
              <a:t> method, and the methods clear, </a:t>
            </a:r>
            <a:r>
              <a:rPr lang="en-US" i="1" dirty="0" err="1" smtClean="0"/>
              <a:t>addDigit</a:t>
            </a:r>
            <a:r>
              <a:rPr lang="en-US" dirty="0" smtClean="0"/>
              <a:t>, and </a:t>
            </a:r>
            <a:r>
              <a:rPr lang="en-US" i="1" dirty="0" err="1" smtClean="0"/>
              <a:t>showResult</a:t>
            </a:r>
            <a:r>
              <a:rPr lang="en-US" dirty="0" smtClean="0"/>
              <a:t> does the right thing.</a:t>
            </a:r>
          </a:p>
          <a:p>
            <a:r>
              <a:rPr lang="en-US" dirty="0" smtClean="0"/>
              <a:t>Go the extra mile: Make the calculator support key presses also.</a:t>
            </a:r>
          </a:p>
          <a:p>
            <a:r>
              <a:rPr lang="en-US" dirty="0" smtClean="0"/>
              <a:t>Push your code to the sandbox repository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247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165798"/>
            <a:ext cx="4953000" cy="571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087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200"/>
            <a:ext cx="7620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5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Swing Designer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8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- Install New Software…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800225"/>
            <a:ext cx="34575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56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02116" y="1431238"/>
            <a:ext cx="6410752" cy="4929188"/>
            <a:chOff x="1002116" y="1431238"/>
            <a:chExt cx="6410752" cy="492918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3543" y="1431238"/>
              <a:ext cx="6029325" cy="4929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1752600" y="2209800"/>
              <a:ext cx="2286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ight Arrow 3"/>
            <p:cNvSpPr/>
            <p:nvPr/>
          </p:nvSpPr>
          <p:spPr>
            <a:xfrm>
              <a:off x="1286870" y="2209800"/>
              <a:ext cx="381000" cy="228600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rgbClr val="FF00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1002116" y="2593643"/>
              <a:ext cx="381000" cy="228600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rgbClr val="FF00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4794346" y="6017525"/>
              <a:ext cx="381000" cy="228600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rgbClr val="FF00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188993" y="6003877"/>
              <a:ext cx="706840" cy="2331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52600" y="3143250"/>
              <a:ext cx="157518" cy="1610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28750" y="2619375"/>
              <a:ext cx="381000" cy="2000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1316441" y="3107993"/>
              <a:ext cx="381000" cy="228600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rgbClr val="FF00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739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59683" y="1481137"/>
            <a:ext cx="6212717" cy="4929188"/>
            <a:chOff x="1559683" y="1481137"/>
            <a:chExt cx="6212717" cy="4929188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3075" y="1481137"/>
              <a:ext cx="6029325" cy="4929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ight Arrow 3"/>
            <p:cNvSpPr/>
            <p:nvPr/>
          </p:nvSpPr>
          <p:spPr>
            <a:xfrm>
              <a:off x="1559683" y="2344714"/>
              <a:ext cx="381000" cy="228600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rgbClr val="FF00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553075" y="6067425"/>
              <a:ext cx="695325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5124450" y="6057900"/>
              <a:ext cx="381000" cy="228600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rgbClr val="FF00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9536942" y="10371161"/>
            <a:ext cx="762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MSCS</Template>
  <TotalTime>290</TotalTime>
  <Words>688</Words>
  <Application>Microsoft Office PowerPoint</Application>
  <PresentationFormat>On-screen Show (4:3)</PresentationFormat>
  <Paragraphs>122</Paragraphs>
  <Slides>36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MSCS</vt:lpstr>
      <vt:lpstr>Lesson 3 Chapters 5-6</vt:lpstr>
      <vt:lpstr>Import</vt:lpstr>
      <vt:lpstr>Swing Application</vt:lpstr>
      <vt:lpstr>The code</vt:lpstr>
      <vt:lpstr>Screen shot</vt:lpstr>
      <vt:lpstr>Installing Swing Designer</vt:lpstr>
      <vt:lpstr>Help - Install New Software…</vt:lpstr>
      <vt:lpstr>Check</vt:lpstr>
      <vt:lpstr>Review</vt:lpstr>
      <vt:lpstr>Accept license</vt:lpstr>
      <vt:lpstr>Wait</vt:lpstr>
      <vt:lpstr>Ta-dah!</vt:lpstr>
      <vt:lpstr>Much easier</vt:lpstr>
      <vt:lpstr>Flow Layout</vt:lpstr>
      <vt:lpstr>Grid Layout</vt:lpstr>
      <vt:lpstr>Grid Layout</vt:lpstr>
      <vt:lpstr>Grid Layout</vt:lpstr>
      <vt:lpstr>Border Layout</vt:lpstr>
      <vt:lpstr>Combine Layouts</vt:lpstr>
      <vt:lpstr>Box Layout</vt:lpstr>
      <vt:lpstr>Grid bag Layout</vt:lpstr>
      <vt:lpstr>Card Layout</vt:lpstr>
      <vt:lpstr>SwingSet3</vt:lpstr>
      <vt:lpstr>Laffy</vt:lpstr>
      <vt:lpstr>Laffy</vt:lpstr>
      <vt:lpstr>Window Events</vt:lpstr>
      <vt:lpstr>CalculatorEngine</vt:lpstr>
      <vt:lpstr>Calculator</vt:lpstr>
      <vt:lpstr>JUnit</vt:lpstr>
      <vt:lpstr>TDDCalculator Sample</vt:lpstr>
      <vt:lpstr>We define the interfaces</vt:lpstr>
      <vt:lpstr>We then define the tests</vt:lpstr>
      <vt:lpstr>A presenter factory</vt:lpstr>
      <vt:lpstr>First test</vt:lpstr>
      <vt:lpstr>Cycle of development</vt:lpstr>
      <vt:lpstr>Assignment</vt:lpstr>
    </vt:vector>
  </TitlesOfParts>
  <Company>4THEX SOLUTIONS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 Chapters 5-6</dc:title>
  <dc:creator>Palle Cogburn</dc:creator>
  <cp:lastModifiedBy>Palle Cogburn</cp:lastModifiedBy>
  <cp:revision>34</cp:revision>
  <dcterms:created xsi:type="dcterms:W3CDTF">2014-04-17T11:23:24Z</dcterms:created>
  <dcterms:modified xsi:type="dcterms:W3CDTF">2014-05-01T12:36:37Z</dcterms:modified>
</cp:coreProperties>
</file>