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8" r:id="rId2"/>
    <p:sldId id="259" r:id="rId3"/>
    <p:sldId id="260" r:id="rId4"/>
    <p:sldId id="262" r:id="rId5"/>
    <p:sldId id="263" r:id="rId6"/>
    <p:sldId id="261" r:id="rId7"/>
    <p:sldId id="268" r:id="rId8"/>
    <p:sldId id="267" r:id="rId9"/>
    <p:sldId id="265"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92FE41-D8F8-47D0-939F-7536C0339C08}" type="datetimeFigureOut">
              <a:rPr lang="en-US" smtClean="0"/>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538FB-B0ED-48C6-948D-377ACAA4035C}" type="slidenum">
              <a:rPr lang="en-US" smtClean="0"/>
              <a:t>‹#›</a:t>
            </a:fld>
            <a:endParaRPr lang="en-US"/>
          </a:p>
        </p:txBody>
      </p:sp>
    </p:spTree>
    <p:extLst>
      <p:ext uri="{BB962C8B-B14F-4D97-AF65-F5344CB8AC3E}">
        <p14:creationId xmlns:p14="http://schemas.microsoft.com/office/powerpoint/2010/main" val="720741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92FE41-D8F8-47D0-939F-7536C0339C08}" type="datetimeFigureOut">
              <a:rPr lang="en-US" smtClean="0"/>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538FB-B0ED-48C6-948D-377ACAA4035C}" type="slidenum">
              <a:rPr lang="en-US" smtClean="0"/>
              <a:t>‹#›</a:t>
            </a:fld>
            <a:endParaRPr lang="en-US"/>
          </a:p>
        </p:txBody>
      </p:sp>
    </p:spTree>
    <p:extLst>
      <p:ext uri="{BB962C8B-B14F-4D97-AF65-F5344CB8AC3E}">
        <p14:creationId xmlns:p14="http://schemas.microsoft.com/office/powerpoint/2010/main" val="4036906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92FE41-D8F8-47D0-939F-7536C0339C08}" type="datetimeFigureOut">
              <a:rPr lang="en-US" smtClean="0"/>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538FB-B0ED-48C6-948D-377ACAA4035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78144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92FE41-D8F8-47D0-939F-7536C0339C08}" type="datetimeFigureOut">
              <a:rPr lang="en-US" smtClean="0"/>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538FB-B0ED-48C6-948D-377ACAA4035C}" type="slidenum">
              <a:rPr lang="en-US" smtClean="0"/>
              <a:t>‹#›</a:t>
            </a:fld>
            <a:endParaRPr lang="en-US"/>
          </a:p>
        </p:txBody>
      </p:sp>
    </p:spTree>
    <p:extLst>
      <p:ext uri="{BB962C8B-B14F-4D97-AF65-F5344CB8AC3E}">
        <p14:creationId xmlns:p14="http://schemas.microsoft.com/office/powerpoint/2010/main" val="4261029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92FE41-D8F8-47D0-939F-7536C0339C08}" type="datetimeFigureOut">
              <a:rPr lang="en-US" smtClean="0"/>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538FB-B0ED-48C6-948D-377ACAA4035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44885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92FE41-D8F8-47D0-939F-7536C0339C08}" type="datetimeFigureOut">
              <a:rPr lang="en-US" smtClean="0"/>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538FB-B0ED-48C6-948D-377ACAA4035C}" type="slidenum">
              <a:rPr lang="en-US" smtClean="0"/>
              <a:t>‹#›</a:t>
            </a:fld>
            <a:endParaRPr lang="en-US"/>
          </a:p>
        </p:txBody>
      </p:sp>
    </p:spTree>
    <p:extLst>
      <p:ext uri="{BB962C8B-B14F-4D97-AF65-F5344CB8AC3E}">
        <p14:creationId xmlns:p14="http://schemas.microsoft.com/office/powerpoint/2010/main" val="1370028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92FE41-D8F8-47D0-939F-7536C0339C08}" type="datetimeFigureOut">
              <a:rPr lang="en-US" smtClean="0"/>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538FB-B0ED-48C6-948D-377ACAA4035C}" type="slidenum">
              <a:rPr lang="en-US" smtClean="0"/>
              <a:t>‹#›</a:t>
            </a:fld>
            <a:endParaRPr lang="en-US"/>
          </a:p>
        </p:txBody>
      </p:sp>
    </p:spTree>
    <p:extLst>
      <p:ext uri="{BB962C8B-B14F-4D97-AF65-F5344CB8AC3E}">
        <p14:creationId xmlns:p14="http://schemas.microsoft.com/office/powerpoint/2010/main" val="365295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92FE41-D8F8-47D0-939F-7536C0339C08}" type="datetimeFigureOut">
              <a:rPr lang="en-US" smtClean="0"/>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538FB-B0ED-48C6-948D-377ACAA4035C}" type="slidenum">
              <a:rPr lang="en-US" smtClean="0"/>
              <a:t>‹#›</a:t>
            </a:fld>
            <a:endParaRPr lang="en-US"/>
          </a:p>
        </p:txBody>
      </p:sp>
    </p:spTree>
    <p:extLst>
      <p:ext uri="{BB962C8B-B14F-4D97-AF65-F5344CB8AC3E}">
        <p14:creationId xmlns:p14="http://schemas.microsoft.com/office/powerpoint/2010/main" val="4241926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92FE41-D8F8-47D0-939F-7536C0339C08}" type="datetimeFigureOut">
              <a:rPr lang="en-US" smtClean="0"/>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538FB-B0ED-48C6-948D-377ACAA4035C}" type="slidenum">
              <a:rPr lang="en-US" smtClean="0"/>
              <a:t>‹#›</a:t>
            </a:fld>
            <a:endParaRPr lang="en-US"/>
          </a:p>
        </p:txBody>
      </p:sp>
    </p:spTree>
    <p:extLst>
      <p:ext uri="{BB962C8B-B14F-4D97-AF65-F5344CB8AC3E}">
        <p14:creationId xmlns:p14="http://schemas.microsoft.com/office/powerpoint/2010/main" val="3044652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92FE41-D8F8-47D0-939F-7536C0339C08}" type="datetimeFigureOut">
              <a:rPr lang="en-US" smtClean="0"/>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538FB-B0ED-48C6-948D-377ACAA4035C}" type="slidenum">
              <a:rPr lang="en-US" smtClean="0"/>
              <a:t>‹#›</a:t>
            </a:fld>
            <a:endParaRPr lang="en-US"/>
          </a:p>
        </p:txBody>
      </p:sp>
    </p:spTree>
    <p:extLst>
      <p:ext uri="{BB962C8B-B14F-4D97-AF65-F5344CB8AC3E}">
        <p14:creationId xmlns:p14="http://schemas.microsoft.com/office/powerpoint/2010/main" val="275650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92FE41-D8F8-47D0-939F-7536C0339C08}" type="datetimeFigureOut">
              <a:rPr lang="en-US" smtClean="0"/>
              <a:t>9/30/2016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538FB-B0ED-48C6-948D-377ACAA4035C}" type="slidenum">
              <a:rPr lang="en-US" smtClean="0"/>
              <a:t>‹#›</a:t>
            </a:fld>
            <a:endParaRPr lang="en-US"/>
          </a:p>
        </p:txBody>
      </p:sp>
    </p:spTree>
    <p:extLst>
      <p:ext uri="{BB962C8B-B14F-4D97-AF65-F5344CB8AC3E}">
        <p14:creationId xmlns:p14="http://schemas.microsoft.com/office/powerpoint/2010/main" val="1418282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92FE41-D8F8-47D0-939F-7536C0339C08}" type="datetimeFigureOut">
              <a:rPr lang="en-US" smtClean="0"/>
              <a:t>9/30/2016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538FB-B0ED-48C6-948D-377ACAA4035C}" type="slidenum">
              <a:rPr lang="en-US" smtClean="0"/>
              <a:t>‹#›</a:t>
            </a:fld>
            <a:endParaRPr lang="en-US"/>
          </a:p>
        </p:txBody>
      </p:sp>
    </p:spTree>
    <p:extLst>
      <p:ext uri="{BB962C8B-B14F-4D97-AF65-F5344CB8AC3E}">
        <p14:creationId xmlns:p14="http://schemas.microsoft.com/office/powerpoint/2010/main" val="238936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92FE41-D8F8-47D0-939F-7536C0339C08}" type="datetimeFigureOut">
              <a:rPr lang="en-US" smtClean="0"/>
              <a:t>9/30/2016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538FB-B0ED-48C6-948D-377ACAA4035C}" type="slidenum">
              <a:rPr lang="en-US" smtClean="0"/>
              <a:t>‹#›</a:t>
            </a:fld>
            <a:endParaRPr lang="en-US"/>
          </a:p>
        </p:txBody>
      </p:sp>
    </p:spTree>
    <p:extLst>
      <p:ext uri="{BB962C8B-B14F-4D97-AF65-F5344CB8AC3E}">
        <p14:creationId xmlns:p14="http://schemas.microsoft.com/office/powerpoint/2010/main" val="2181120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92FE41-D8F8-47D0-939F-7536C0339C08}" type="datetimeFigureOut">
              <a:rPr lang="en-US" smtClean="0"/>
              <a:t>9/30/2016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6538FB-B0ED-48C6-948D-377ACAA4035C}" type="slidenum">
              <a:rPr lang="en-US" smtClean="0"/>
              <a:t>‹#›</a:t>
            </a:fld>
            <a:endParaRPr lang="en-US"/>
          </a:p>
        </p:txBody>
      </p:sp>
    </p:spTree>
    <p:extLst>
      <p:ext uri="{BB962C8B-B14F-4D97-AF65-F5344CB8AC3E}">
        <p14:creationId xmlns:p14="http://schemas.microsoft.com/office/powerpoint/2010/main" val="2993101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92FE41-D8F8-47D0-939F-7536C0339C08}" type="datetimeFigureOut">
              <a:rPr lang="en-US" smtClean="0"/>
              <a:t>9/30/2016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538FB-B0ED-48C6-948D-377ACAA4035C}" type="slidenum">
              <a:rPr lang="en-US" smtClean="0"/>
              <a:t>‹#›</a:t>
            </a:fld>
            <a:endParaRPr lang="en-US"/>
          </a:p>
        </p:txBody>
      </p:sp>
    </p:spTree>
    <p:extLst>
      <p:ext uri="{BB962C8B-B14F-4D97-AF65-F5344CB8AC3E}">
        <p14:creationId xmlns:p14="http://schemas.microsoft.com/office/powerpoint/2010/main" val="364205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92FE41-D8F8-47D0-939F-7536C0339C08}" type="datetimeFigureOut">
              <a:rPr lang="en-US" smtClean="0"/>
              <a:t>9/30/2016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538FB-B0ED-48C6-948D-377ACAA4035C}" type="slidenum">
              <a:rPr lang="en-US" smtClean="0"/>
              <a:t>‹#›</a:t>
            </a:fld>
            <a:endParaRPr lang="en-US"/>
          </a:p>
        </p:txBody>
      </p:sp>
    </p:spTree>
    <p:extLst>
      <p:ext uri="{BB962C8B-B14F-4D97-AF65-F5344CB8AC3E}">
        <p14:creationId xmlns:p14="http://schemas.microsoft.com/office/powerpoint/2010/main" val="2282887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92FE41-D8F8-47D0-939F-7536C0339C08}" type="datetimeFigureOut">
              <a:rPr lang="en-US" smtClean="0"/>
              <a:t>9/30/2016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6538FB-B0ED-48C6-948D-377ACAA4035C}" type="slidenum">
              <a:rPr lang="en-US" smtClean="0"/>
              <a:t>‹#›</a:t>
            </a:fld>
            <a:endParaRPr lang="en-US"/>
          </a:p>
        </p:txBody>
      </p:sp>
    </p:spTree>
    <p:extLst>
      <p:ext uri="{BB962C8B-B14F-4D97-AF65-F5344CB8AC3E}">
        <p14:creationId xmlns:p14="http://schemas.microsoft.com/office/powerpoint/2010/main" val="387571810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520752" cy="3403600"/>
          </a:xfrm>
        </p:spPr>
        <p:txBody>
          <a:bodyPr/>
          <a:lstStyle/>
          <a:p>
            <a:r>
              <a:rPr lang="en-US" dirty="0">
                <a:solidFill>
                  <a:schemeClr val="accent5">
                    <a:lumMod val="75000"/>
                  </a:schemeClr>
                </a:solidFill>
              </a:rPr>
              <a:t>            </a:t>
            </a:r>
            <a:r>
              <a:rPr lang="en-US" sz="5400" dirty="0">
                <a:solidFill>
                  <a:schemeClr val="accent5">
                    <a:lumMod val="75000"/>
                  </a:schemeClr>
                </a:solidFill>
              </a:rPr>
              <a:t>TRAVEL DATA ANALYSIS</a:t>
            </a:r>
          </a:p>
        </p:txBody>
      </p:sp>
      <p:sp>
        <p:nvSpPr>
          <p:cNvPr id="3" name="Text Placeholder 2"/>
          <p:cNvSpPr>
            <a:spLocks noGrp="1"/>
          </p:cNvSpPr>
          <p:nvPr>
            <p:ph type="body" idx="1"/>
          </p:nvPr>
        </p:nvSpPr>
        <p:spPr>
          <a:xfrm>
            <a:off x="6997148" y="4108174"/>
            <a:ext cx="4717774" cy="1933188"/>
          </a:xfrm>
        </p:spPr>
        <p:txBody>
          <a:bodyPr/>
          <a:lstStyle/>
          <a:p>
            <a:r>
              <a:rPr lang="en-US" dirty="0"/>
              <a:t>BY:</a:t>
            </a:r>
          </a:p>
          <a:p>
            <a:r>
              <a:rPr lang="en-US" dirty="0"/>
              <a:t>PRAYAG SINGH(3331)</a:t>
            </a:r>
          </a:p>
          <a:p>
            <a:r>
              <a:rPr lang="en-US" dirty="0"/>
              <a:t>MANDEEP SINGH(3323)</a:t>
            </a:r>
          </a:p>
          <a:p>
            <a:r>
              <a:rPr lang="en-US" dirty="0"/>
              <a:t>PAWAN KUMAR(3329)</a:t>
            </a:r>
          </a:p>
        </p:txBody>
      </p:sp>
    </p:spTree>
    <p:extLst>
      <p:ext uri="{BB962C8B-B14F-4D97-AF65-F5344CB8AC3E}">
        <p14:creationId xmlns:p14="http://schemas.microsoft.com/office/powerpoint/2010/main" val="2280568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8177"/>
            <a:ext cx="11887201" cy="7114744"/>
          </a:xfrm>
          <a:prstGeom prst="rect">
            <a:avLst/>
          </a:prstGeom>
        </p:spPr>
      </p:pic>
    </p:spTree>
    <p:extLst>
      <p:ext uri="{BB962C8B-B14F-4D97-AF65-F5344CB8AC3E}">
        <p14:creationId xmlns:p14="http://schemas.microsoft.com/office/powerpoint/2010/main" val="3445410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126" y="2690191"/>
            <a:ext cx="8596668" cy="1320800"/>
          </a:xfrm>
        </p:spPr>
        <p:txBody>
          <a:bodyPr>
            <a:noAutofit/>
          </a:bodyPr>
          <a:lstStyle/>
          <a:p>
            <a:pPr algn="ctr"/>
            <a:r>
              <a:rPr lang="en-US" sz="8800" dirty="0"/>
              <a:t>THANK YOU</a:t>
            </a:r>
          </a:p>
        </p:txBody>
      </p:sp>
    </p:spTree>
    <p:extLst>
      <p:ext uri="{BB962C8B-B14F-4D97-AF65-F5344CB8AC3E}">
        <p14:creationId xmlns:p14="http://schemas.microsoft.com/office/powerpoint/2010/main" val="2809530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a:xfrm>
            <a:off x="677334" y="2358887"/>
            <a:ext cx="8596668" cy="4253948"/>
          </a:xfrm>
        </p:spPr>
        <p:txBody>
          <a:bodyPr/>
          <a:lstStyle/>
          <a:p>
            <a:r>
              <a:rPr lang="en-US" dirty="0"/>
              <a:t>Today travel providers have vast amount (petabytes) of data on every step that their customers take during their travel booking cycle. But the main challenge they face is converting this data into value for customers. The right solution can open up immense opportunities for all – the customers, the travel providers and the solution providers.</a:t>
            </a:r>
          </a:p>
          <a:p>
            <a:r>
              <a:rPr lang="en-US" dirty="0"/>
              <a:t>In this manuscript, we are trying to elaborate travel and tourism counts data to identify different places where the trend of visiting is increasing throughout the years. So that less focus would be on these places to overcome the less visiting trend. In order to do this, we have proposed a framework to analyze travel and tourism time series data that uses both data mining and traditional statistical techniques.</a:t>
            </a:r>
          </a:p>
        </p:txBody>
      </p:sp>
    </p:spTree>
    <p:extLst>
      <p:ext uri="{BB962C8B-B14F-4D97-AF65-F5344CB8AC3E}">
        <p14:creationId xmlns:p14="http://schemas.microsoft.com/office/powerpoint/2010/main" val="121856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DATA IS GENERATED?</a:t>
            </a:r>
          </a:p>
        </p:txBody>
      </p:sp>
      <p:sp>
        <p:nvSpPr>
          <p:cNvPr id="3" name="Content Placeholder 2"/>
          <p:cNvSpPr>
            <a:spLocks noGrp="1"/>
          </p:cNvSpPr>
          <p:nvPr>
            <p:ph idx="1"/>
          </p:nvPr>
        </p:nvSpPr>
        <p:spPr>
          <a:xfrm>
            <a:off x="677334" y="1930400"/>
            <a:ext cx="8596668" cy="4110962"/>
          </a:xfrm>
        </p:spPr>
        <p:txBody>
          <a:bodyPr/>
          <a:lstStyle/>
          <a:p>
            <a:pPr lvl="0"/>
            <a:r>
              <a:rPr lang="en-US" dirty="0"/>
              <a:t>Browsing through travel service provider‘s website, traversing through OTA sites, clicking on ads on social media sites like facebook, </a:t>
            </a:r>
            <a:r>
              <a:rPr lang="en-US" dirty="0" err="1"/>
              <a:t>pinterest</a:t>
            </a:r>
            <a:r>
              <a:rPr lang="en-US" dirty="0"/>
              <a:t>, using marketing promotions by travel service providers, using travel search sites, online searching and travel blogs and publications </a:t>
            </a:r>
          </a:p>
          <a:p>
            <a:r>
              <a:rPr lang="en-US" dirty="0"/>
              <a:t> Calling up the travel providers‘ call centers, browsing OTA sites, surfing websites of travel service providers, reading other travelers‘ experiences on social media sites and blogs, surfing through travel review sites such as TripAdvisor, seeing pictures and videos </a:t>
            </a:r>
          </a:p>
          <a:p>
            <a:endParaRPr lang="en-US" dirty="0"/>
          </a:p>
        </p:txBody>
      </p:sp>
    </p:spTree>
    <p:extLst>
      <p:ext uri="{BB962C8B-B14F-4D97-AF65-F5344CB8AC3E}">
        <p14:creationId xmlns:p14="http://schemas.microsoft.com/office/powerpoint/2010/main" val="844625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OUR SYSTEM</a:t>
            </a:r>
          </a:p>
        </p:txBody>
      </p:sp>
      <p:sp>
        <p:nvSpPr>
          <p:cNvPr id="3" name="Content Placeholder 2"/>
          <p:cNvSpPr>
            <a:spLocks noGrp="1"/>
          </p:cNvSpPr>
          <p:nvPr>
            <p:ph idx="1"/>
          </p:nvPr>
        </p:nvSpPr>
        <p:spPr/>
        <p:txBody>
          <a:bodyPr/>
          <a:lstStyle/>
          <a:p>
            <a:r>
              <a:rPr lang="en-US" dirty="0"/>
              <a:t>Our application finds out top 20 travelled destinations and least 20 travelled destinations from a large data set, and by using these results we can take appropriate measures for a city which is least travelled as well as maintaining the current reputation of top 20 travelled destinations.</a:t>
            </a:r>
          </a:p>
        </p:txBody>
      </p:sp>
    </p:spTree>
    <p:extLst>
      <p:ext uri="{BB962C8B-B14F-4D97-AF65-F5344CB8AC3E}">
        <p14:creationId xmlns:p14="http://schemas.microsoft.com/office/powerpoint/2010/main" val="271022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APPROACH</a:t>
            </a:r>
          </a:p>
        </p:txBody>
      </p:sp>
      <p:sp>
        <p:nvSpPr>
          <p:cNvPr id="3" name="Content Placeholder 2"/>
          <p:cNvSpPr>
            <a:spLocks noGrp="1"/>
          </p:cNvSpPr>
          <p:nvPr>
            <p:ph idx="1"/>
          </p:nvPr>
        </p:nvSpPr>
        <p:spPr/>
        <p:txBody>
          <a:bodyPr/>
          <a:lstStyle/>
          <a:p>
            <a:r>
              <a:rPr lang="en-US" sz="2800" u="sng" dirty="0">
                <a:solidFill>
                  <a:schemeClr val="accent5">
                    <a:lumMod val="75000"/>
                  </a:schemeClr>
                </a:solidFill>
              </a:rPr>
              <a:t>DATA MINING</a:t>
            </a:r>
            <a:r>
              <a:rPr lang="en-US" sz="2800" dirty="0">
                <a:solidFill>
                  <a:schemeClr val="accent5">
                    <a:lumMod val="75000"/>
                  </a:schemeClr>
                </a:solidFill>
              </a:rPr>
              <a:t>:</a:t>
            </a:r>
            <a:r>
              <a:rPr lang="en-US" dirty="0"/>
              <a:t> We will use dataset to optimize the frequency of the travelled destinations. This is achieved through R Studio.</a:t>
            </a:r>
          </a:p>
          <a:p>
            <a:pPr marL="0" indent="0">
              <a:buNone/>
            </a:pPr>
            <a:endParaRPr lang="en-US" dirty="0"/>
          </a:p>
          <a:p>
            <a:r>
              <a:rPr lang="en-US" sz="2800" u="sng" dirty="0">
                <a:solidFill>
                  <a:schemeClr val="accent5">
                    <a:lumMod val="75000"/>
                  </a:schemeClr>
                </a:solidFill>
              </a:rPr>
              <a:t>ANALYSIS</a:t>
            </a:r>
            <a:r>
              <a:rPr lang="en-US" sz="2800" dirty="0">
                <a:solidFill>
                  <a:schemeClr val="accent5">
                    <a:lumMod val="75000"/>
                  </a:schemeClr>
                </a:solidFill>
              </a:rPr>
              <a:t>: </a:t>
            </a:r>
            <a:r>
              <a:rPr lang="en-US" dirty="0"/>
              <a:t>Extract data using Pig tool and analyze it using R programming.</a:t>
            </a:r>
          </a:p>
        </p:txBody>
      </p:sp>
    </p:spTree>
    <p:extLst>
      <p:ext uri="{BB962C8B-B14F-4D97-AF65-F5344CB8AC3E}">
        <p14:creationId xmlns:p14="http://schemas.microsoft.com/office/powerpoint/2010/main" val="26824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VALUE GENERATED FROM DATA(BENEFITS)</a:t>
            </a:r>
          </a:p>
        </p:txBody>
      </p:sp>
      <p:sp>
        <p:nvSpPr>
          <p:cNvPr id="3" name="Content Placeholder 2"/>
          <p:cNvSpPr>
            <a:spLocks noGrp="1"/>
          </p:cNvSpPr>
          <p:nvPr>
            <p:ph idx="1"/>
          </p:nvPr>
        </p:nvSpPr>
        <p:spPr/>
        <p:txBody>
          <a:bodyPr/>
          <a:lstStyle/>
          <a:p>
            <a:r>
              <a:rPr lang="en-US" sz="2400" b="1" dirty="0">
                <a:solidFill>
                  <a:schemeClr val="accent5">
                    <a:lumMod val="75000"/>
                  </a:schemeClr>
                </a:solidFill>
              </a:rPr>
              <a:t>Past behaviors</a:t>
            </a:r>
            <a:r>
              <a:rPr lang="en-US" sz="2400" dirty="0">
                <a:solidFill>
                  <a:schemeClr val="accent5">
                    <a:lumMod val="75000"/>
                  </a:schemeClr>
                </a:solidFill>
              </a:rPr>
              <a:t>: </a:t>
            </a:r>
            <a:r>
              <a:rPr lang="en-US" dirty="0"/>
              <a:t>“We see that you like an aisle seat with extra leg space. Book a seat on our economy plus class which has extra leg space and also get 30% off on selection of aisle seat.” </a:t>
            </a:r>
          </a:p>
          <a:p>
            <a:r>
              <a:rPr lang="en-US" sz="2400" b="1" dirty="0">
                <a:solidFill>
                  <a:schemeClr val="accent5">
                    <a:lumMod val="75000"/>
                  </a:schemeClr>
                </a:solidFill>
              </a:rPr>
              <a:t>Identifying most valuable customers: </a:t>
            </a:r>
            <a:r>
              <a:rPr lang="en-US" dirty="0"/>
              <a:t>The major chunk of value from harnessing big data analytics can be derived by identifying the most profitable customers</a:t>
            </a:r>
            <a:r>
              <a:rPr lang="en-US"/>
              <a:t>. 												Marketing </a:t>
            </a:r>
            <a:r>
              <a:rPr lang="en-US" dirty="0"/>
              <a:t>efforts can be directed to capture their attention, the offers can be better suited to their needs, and efforts can be made to drive loyalty. This is more important keeping in mind the fact that cost of new acquisition is higher than the cost of retention. </a:t>
            </a:r>
          </a:p>
          <a:p>
            <a:r>
              <a:rPr lang="en-US" sz="2400" b="1" dirty="0">
                <a:solidFill>
                  <a:schemeClr val="accent5">
                    <a:lumMod val="75000"/>
                  </a:schemeClr>
                </a:solidFill>
              </a:rPr>
              <a:t>Targeted marketing</a:t>
            </a:r>
            <a:r>
              <a:rPr lang="en-US" sz="2400" dirty="0">
                <a:solidFill>
                  <a:schemeClr val="accent5">
                    <a:lumMod val="75000"/>
                  </a:schemeClr>
                </a:solidFill>
              </a:rPr>
              <a:t>.</a:t>
            </a:r>
          </a:p>
        </p:txBody>
      </p:sp>
    </p:spTree>
    <p:extLst>
      <p:ext uri="{BB962C8B-B14F-4D97-AF65-F5344CB8AC3E}">
        <p14:creationId xmlns:p14="http://schemas.microsoft.com/office/powerpoint/2010/main" val="410012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VALUE GENERATED FROM DATA(BENEFITS)</a:t>
            </a:r>
          </a:p>
        </p:txBody>
      </p:sp>
      <p:sp>
        <p:nvSpPr>
          <p:cNvPr id="3" name="Content Placeholder 2"/>
          <p:cNvSpPr>
            <a:spLocks noGrp="1"/>
          </p:cNvSpPr>
          <p:nvPr>
            <p:ph idx="1"/>
          </p:nvPr>
        </p:nvSpPr>
        <p:spPr/>
        <p:txBody>
          <a:bodyPr/>
          <a:lstStyle/>
          <a:p>
            <a:r>
              <a:rPr lang="en-US" dirty="0"/>
              <a:t>A link from the association to the hotel booking page with a discount code is standard, so you’ll know the names of people booking, why they’re staying with you, and that their interests involve a love of music and its performance.</a:t>
            </a:r>
          </a:p>
          <a:p>
            <a:r>
              <a:rPr lang="en-US" dirty="0"/>
              <a:t>Depending upon the transaction process you might know about the train, plane or automobile they took, their party size suggesting business or family intentions, and any upgrades they might have purchased.</a:t>
            </a:r>
          </a:p>
          <a:p>
            <a:r>
              <a:rPr lang="en-US" dirty="0"/>
              <a:t>While hotels have been an example, there are similar benefits for everyone in the travel industry. Trains, planes and automobiles can consider integrating themselves into an entire journey, not just the points of transportation they supply.</a:t>
            </a:r>
          </a:p>
        </p:txBody>
      </p:sp>
    </p:spTree>
    <p:extLst>
      <p:ext uri="{BB962C8B-B14F-4D97-AF65-F5344CB8AC3E}">
        <p14:creationId xmlns:p14="http://schemas.microsoft.com/office/powerpoint/2010/main" val="256217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4746"/>
            <a:ext cx="8596668" cy="1167618"/>
          </a:xfrm>
        </p:spPr>
        <p:txBody>
          <a:bodyPr/>
          <a:lstStyle/>
          <a:p>
            <a:pPr algn="ctr"/>
            <a:r>
              <a:rPr lang="en-US" dirty="0"/>
              <a:t>TOP 20 TRAVELLED DESTINATIONS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4642" y="927652"/>
            <a:ext cx="10389705" cy="5930348"/>
          </a:xfrm>
        </p:spPr>
      </p:pic>
    </p:spTree>
    <p:extLst>
      <p:ext uri="{BB962C8B-B14F-4D97-AF65-F5344CB8AC3E}">
        <p14:creationId xmlns:p14="http://schemas.microsoft.com/office/powerpoint/2010/main" val="449071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9" y="278296"/>
            <a:ext cx="11714921" cy="6467061"/>
          </a:xfrm>
          <a:prstGeom prst="rect">
            <a:avLst/>
          </a:prstGeom>
        </p:spPr>
      </p:pic>
    </p:spTree>
    <p:extLst>
      <p:ext uri="{BB962C8B-B14F-4D97-AF65-F5344CB8AC3E}">
        <p14:creationId xmlns:p14="http://schemas.microsoft.com/office/powerpoint/2010/main" val="25914931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369</TotalTime>
  <Words>493</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            TRAVEL DATA ANALYSIS</vt:lpstr>
      <vt:lpstr>INTRODUCTION</vt:lpstr>
      <vt:lpstr>HOW DATA IS GENERATED?</vt:lpstr>
      <vt:lpstr>OUR SYSTEM</vt:lpstr>
      <vt:lpstr>APPROACH</vt:lpstr>
      <vt:lpstr>VALUE GENERATED FROM DATA(BENEFITS)</vt:lpstr>
      <vt:lpstr>VALUE GENERATED FROM DATA(BENEFITS)</vt:lpstr>
      <vt:lpstr>TOP 20 TRAVELLED DESTINATIONS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DATA ANALYSIS</dc:title>
  <dc:creator>mandeep singh</dc:creator>
  <cp:lastModifiedBy>mandeep singh</cp:lastModifiedBy>
  <cp:revision>11</cp:revision>
  <dcterms:created xsi:type="dcterms:W3CDTF">2016-09-29T17:28:08Z</dcterms:created>
  <dcterms:modified xsi:type="dcterms:W3CDTF">2016-09-30T09:45:49Z</dcterms:modified>
</cp:coreProperties>
</file>