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0"/>
  </p:notesMasterIdLst>
  <p:handoutMasterIdLst>
    <p:handoutMasterId r:id="rId11"/>
  </p:handoutMasterIdLst>
  <p:sldIdLst>
    <p:sldId id="275" r:id="rId5"/>
    <p:sldId id="281" r:id="rId6"/>
    <p:sldId id="280" r:id="rId7"/>
    <p:sldId id="282" r:id="rId8"/>
    <p:sldId id="278" r:id="rId9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BF55-E07D-4715-BC73-C89256FC3983}" v="452" dt="2024-02-06T22:40:13.801"/>
    <p1510:client id="{32FB1C3D-321B-46DC-B616-633F64253302}" vWet="4" dt="2024-02-06T17:54:12.779"/>
    <p1510:client id="{37666B5D-5522-4A94-B42F-A0E37A088912}" v="279" dt="2024-02-06T22:41:41.741"/>
    <p1510:client id="{405C6ABC-1AEE-4BEC-8BBC-1EB6166EAA46}" v="687" dt="2024-02-06T22:42:38.347"/>
    <p1510:client id="{6EBA4B62-D314-414D-B3AB-D7738F9DB63A}" v="74" dt="2024-02-06T18:22:04.274"/>
    <p1510:client id="{7E73900A-1201-4622-BC53-EC4905AE8D4D}" v="17" dt="2024-02-06T22:35:04.825"/>
    <p1510:client id="{AE5EA4C8-A5FA-4EB8-8F59-02EFFBEE2CBE}" v="568" dt="2024-02-06T18:09:42.501"/>
    <p1510:client id="{D3174FC6-26AA-45CA-97AD-731AD3ED0DCA}" v="61" dt="2024-02-06T22:10:46.723"/>
    <p1510:client id="{FED2341A-7938-4537-82B7-DDB8DA7184C5}" v="1" dt="2024-02-06T22:01:21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88"/>
        <p:guide orient="horz" pos="2784"/>
        <p:guide orient="horz" pos="576"/>
        <p:guide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1B52-156F-074F-AD98-FEF287CD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BEF03-F9F8-EAEB-911B-72F60843A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47F48-C853-ADEC-BE10-22F288003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41F7-9A73-E52D-7E65-DC3ECB90E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19272"/>
            <a:ext cx="10058400" cy="445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3575303"/>
            <a:ext cx="2889504" cy="2883863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1B54BE4-E4FF-CB9D-4AA3-438520D04D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791" y="3575303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13E0E94-05A3-AF4B-2D4B-AD8A4E2F8F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2003" y="3554097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4476" y="3331758"/>
            <a:ext cx="3360592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710" y="3329078"/>
            <a:ext cx="3360592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0"/>
            <a:ext cx="2895600" cy="653143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0" y="0"/>
            <a:ext cx="3355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4713694"/>
            <a:ext cx="2889504" cy="177016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55C91-4C63-7435-25A3-BB5C8713D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82102"/>
            <a:ext cx="2894013" cy="166342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7622711-E5B3-A1BF-1F1D-7E5BD1EE6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6213" y="4521461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89036"/>
            <a:ext cx="2862734" cy="759499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2400" b="0" cap="none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29400" y="89036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add text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3507" y="4249722"/>
            <a:ext cx="2889504" cy="2883863"/>
          </a:xfrm>
        </p:spPr>
        <p:txBody>
          <a:bodyPr/>
          <a:lstStyle/>
          <a:p>
            <a:r>
              <a:rPr lang="en-US" sz="4800"/>
              <a:t>Schema Squad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4588" y="3827147"/>
            <a:ext cx="2898647" cy="4449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Team 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588" y="4533900"/>
            <a:ext cx="4284262" cy="2804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Arial"/>
              </a:rPr>
              <a:t>Kalaichitra</a:t>
            </a:r>
            <a:r>
              <a:rPr lang="en-US" sz="2000">
                <a:cs typeface="Arial"/>
              </a:rPr>
              <a:t> Rangasamy</a:t>
            </a:r>
            <a:endParaRPr lang="en-US" sz="2000"/>
          </a:p>
          <a:p>
            <a:r>
              <a:rPr lang="en-US" sz="2000">
                <a:cs typeface="Arial"/>
              </a:rPr>
              <a:t>Meenakshi Deshpande</a:t>
            </a:r>
            <a:endParaRPr lang="en-US" sz="2000"/>
          </a:p>
          <a:p>
            <a:r>
              <a:rPr lang="en-US" sz="2000">
                <a:cs typeface="Arial"/>
              </a:rPr>
              <a:t>Meenakshi Dhiman</a:t>
            </a:r>
          </a:p>
          <a:p>
            <a:r>
              <a:rPr lang="en-US" sz="2000">
                <a:cs typeface="Arial"/>
              </a:rPr>
              <a:t>Sharmila Jayachandran</a:t>
            </a:r>
          </a:p>
          <a:p>
            <a:r>
              <a:rPr lang="en-US" sz="2000"/>
              <a:t>Sudisha</a:t>
            </a:r>
          </a:p>
        </p:txBody>
      </p:sp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0" b="90"/>
          <a:stretch>
            <a:fillRect/>
          </a:stretch>
        </p:blipFill>
        <p:spPr>
          <a:xfrm>
            <a:off x="6451890" y="3915825"/>
            <a:ext cx="1422110" cy="14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">
            <a:extLst>
              <a:ext uri="{FF2B5EF4-FFF2-40B4-BE49-F238E27FC236}">
                <a16:creationId xmlns:a16="http://schemas.microsoft.com/office/drawing/2014/main" id="{846CDEAB-D921-5457-90FA-7B95FB92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" y="1528788"/>
            <a:ext cx="10055699" cy="6241868"/>
          </a:xfrm>
          <a:prstGeom prst="rect">
            <a:avLst/>
          </a:prstGeom>
        </p:spPr>
      </p:pic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1529514"/>
          </a:xfr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880" y="1717496"/>
            <a:ext cx="4725203" cy="4449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Execution Plan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098" y="2572294"/>
            <a:ext cx="9060459" cy="37294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latin typeface="Arial"/>
                <a:cs typeface="Arial"/>
              </a:rPr>
              <a:t>Divided the questions equally amongst ourselves.</a:t>
            </a:r>
            <a:endParaRPr lang="en-US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latin typeface="Arial"/>
                <a:cs typeface="Arial"/>
              </a:rPr>
              <a:t>Updated the status on shared spreadsheet for easy tracking and peer review.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latin typeface="Arial"/>
                <a:cs typeface="Arial"/>
              </a:rPr>
              <a:t>Shared the feedback after peer review and we worked on that.</a:t>
            </a:r>
            <a:endParaRPr lang="en-US" sz="2800">
              <a:latin typeface="Arial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latin typeface="Arial"/>
                <a:cs typeface="Arial"/>
              </a:rPr>
              <a:t>Queries attempted among 80 Queries – 78</a:t>
            </a:r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 dirty="0">
                <a:latin typeface="Arial"/>
                <a:cs typeface="Arial"/>
              </a:rPr>
              <a:t>Extra Queries - 7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00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8078207-1917-8037-448C-EF3BF54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7" y="1822"/>
            <a:ext cx="10076341" cy="7761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EADD1-A790-3B37-7734-BE408BE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90" y="394788"/>
            <a:ext cx="6173731" cy="376618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FUNCTIONS USED FOR 80 QUERIES</a:t>
            </a:r>
            <a:endParaRPr lang="en-US" b="1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D80E-2B46-821C-4690-CEE6FCA92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438" y="993000"/>
            <a:ext cx="8296486" cy="1955147"/>
          </a:xfrm>
        </p:spPr>
        <p:txBody>
          <a:bodyPr vert="horz" lIns="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400">
              <a:latin typeface="Arial"/>
              <a:ea typeface="MS Gothic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dirty="0">
                <a:latin typeface="Arial"/>
                <a:ea typeface="MS Gothic"/>
                <a:cs typeface="Arial"/>
              </a:rPr>
              <a:t>DISTINCT, LIKE, SUM, COUNT,WIDTH_BUCKET , CREATE FUNCTION,CREATE VIEW , CREATE TABLE,CREATE PROCEDURE , LENGTH, ROW_NUMBER(), TO_CHAR, EXTRACT , DATE_PART , CASE,WHEN , CONCAT , WHERE , FROM,GROUP BY , OVER() , SET ,LATERAL , ARRAY , ROUND , UNNEST , DENSE_RANK,RECURSIVE , UNNEST , UNION,WITH OR , JOIN , LEFT JOIN ,SELECT , || , MAX , MODE    </a:t>
            </a:r>
            <a:r>
              <a:rPr lang="en-US" sz="1600" dirty="0">
                <a:latin typeface="Arial"/>
                <a:ea typeface="MS Gothic"/>
                <a:cs typeface="Arial"/>
              </a:rPr>
              <a:t>            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Content Placeholder 46">
            <a:extLst>
              <a:ext uri="{FF2B5EF4-FFF2-40B4-BE49-F238E27FC236}">
                <a16:creationId xmlns:a16="http://schemas.microsoft.com/office/drawing/2014/main" id="{488A5DF6-8DDB-A823-4479-BE12307F781A}"/>
              </a:ext>
            </a:extLst>
          </p:cNvPr>
          <p:cNvSpPr txBox="1">
            <a:spLocks/>
          </p:cNvSpPr>
          <p:nvPr/>
        </p:nvSpPr>
        <p:spPr>
          <a:xfrm>
            <a:off x="2154155" y="3306075"/>
            <a:ext cx="5650821" cy="47306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Arial"/>
              </a:rPr>
              <a:t>FUNCTIONS FOR EXTRA QUERIES</a:t>
            </a:r>
          </a:p>
        </p:txBody>
      </p:sp>
      <p:sp>
        <p:nvSpPr>
          <p:cNvPr id="14" name="Text Placeholder 47">
            <a:extLst>
              <a:ext uri="{FF2B5EF4-FFF2-40B4-BE49-F238E27FC236}">
                <a16:creationId xmlns:a16="http://schemas.microsoft.com/office/drawing/2014/main" id="{07A588DD-CB6E-9A00-865E-06E4371452E1}"/>
              </a:ext>
            </a:extLst>
          </p:cNvPr>
          <p:cNvSpPr txBox="1">
            <a:spLocks/>
          </p:cNvSpPr>
          <p:nvPr/>
        </p:nvSpPr>
        <p:spPr>
          <a:xfrm>
            <a:off x="824644" y="3545570"/>
            <a:ext cx="8828972" cy="4141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700"/>
              </a:spcBef>
            </a:pPr>
            <a:endParaRPr lang="en-US" sz="1600">
              <a:solidFill>
                <a:schemeClr val="bg1"/>
              </a:solidFill>
              <a:latin typeface="Arial"/>
              <a:ea typeface="MS Gothic"/>
              <a:cs typeface="Arial"/>
            </a:endParaRP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JSON: for storing JSON (JavaScript Object Notation) data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ARRAY_LENGTH: function to return the length of an array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ARRAY_AGG: Aggregate function to aggregate values into an array.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REGEXP_LIKE: Regular expression match function to check if a string matches a regular expression pattern.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EXTRACT QUARTER: Function to extract the quarter component from a date or timestamp.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STRING_AGG: Aggregate function to concatenate strings into a single string with a specified delimiter.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FILTER: Clause used to filter rows based on a condition in aggregate functions.</a:t>
            </a:r>
          </a:p>
          <a:p>
            <a:pPr marL="285750" indent="-285750" algn="l">
              <a:lnSpc>
                <a:spcPct val="100000"/>
              </a:lnSpc>
              <a:spcBef>
                <a:spcPts val="700"/>
              </a:spcBef>
              <a:buFont typeface="Wingdings" panose="020B0604020202020204" pitchFamily="34" charset="0"/>
              <a:buChar char="Ø"/>
            </a:pPr>
            <a:r>
              <a:rPr lang="en-US" sz="1600">
                <a:solidFill>
                  <a:schemeClr val="bg1"/>
                </a:solidFill>
                <a:latin typeface="Arial"/>
                <a:ea typeface="MS Gothic"/>
                <a:cs typeface="Arial"/>
              </a:rPr>
              <a:t>JSONB: for storing JSON data in a binary format, providing additional indexing and storage capabilities compared to JSON.</a:t>
            </a: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600" b="1">
              <a:solidFill>
                <a:schemeClr val="bg1"/>
              </a:solidFill>
              <a:latin typeface="Arial"/>
              <a:ea typeface="MS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53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8078207-1917-8037-448C-EF3BF54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7" y="1822"/>
            <a:ext cx="10076341" cy="7761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EADD1-A790-3B37-7734-BE408BE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96" y="320765"/>
            <a:ext cx="6371197" cy="1042823"/>
          </a:xfrm>
        </p:spPr>
        <p:txBody>
          <a:bodyPr/>
          <a:lstStyle/>
          <a:p>
            <a:r>
              <a:rPr lang="en-US" sz="3200" b="1" dirty="0">
                <a:ea typeface="+mj-lt"/>
                <a:cs typeface="+mj-lt"/>
              </a:rPr>
              <a:t>Technical Challenges</a:t>
            </a:r>
            <a:endParaRPr lang="en-US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D80E-2B46-821C-4690-CEE6FCA92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95" y="1141046"/>
            <a:ext cx="8296486" cy="3484953"/>
          </a:xfrm>
        </p:spPr>
        <p:txBody>
          <a:bodyPr vert="horz" lIns="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>
                <a:latin typeface="MS Gothic"/>
                <a:ea typeface="MS Gothic"/>
                <a:cs typeface="Arial"/>
              </a:rPr>
              <a:t>              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80239-1757-AB66-4225-DD58A027E8E9}"/>
              </a:ext>
            </a:extLst>
          </p:cNvPr>
          <p:cNvSpPr txBox="1"/>
          <p:nvPr/>
        </p:nvSpPr>
        <p:spPr>
          <a:xfrm>
            <a:off x="1061037" y="838727"/>
            <a:ext cx="7759560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Understanding the database </a:t>
            </a:r>
            <a:endParaRPr lang="en-US" dirty="0"/>
          </a:p>
          <a:p>
            <a:endParaRPr lang="en-US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Creating materialized view – without altering the table itself the query needed continuous refinement to achieve the desired outcome.​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Terms related to Covid and analyzing the details took time​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Making possible assumptions based on the question and given database was challenging​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Creating recursive view on the given data set was quite challenging</a:t>
            </a:r>
          </a:p>
          <a:p>
            <a:endParaRPr lang="en-US" sz="1600" dirty="0">
              <a:solidFill>
                <a:srgbClr val="FFFFFF"/>
              </a:solidFill>
              <a:latin typeface="Century Gothic"/>
              <a:cs typeface="Arial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F68BAD6-C96F-6555-CF78-6E961DD46C42}"/>
              </a:ext>
            </a:extLst>
          </p:cNvPr>
          <p:cNvSpPr txBox="1">
            <a:spLocks/>
          </p:cNvSpPr>
          <p:nvPr/>
        </p:nvSpPr>
        <p:spPr>
          <a:xfrm>
            <a:off x="991625" y="4949215"/>
            <a:ext cx="8971509" cy="321955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dirty="0">
                <a:latin typeface="Arial"/>
                <a:cs typeface="Arial"/>
              </a:rPr>
              <a:t>Getting to know new functions</a:t>
            </a:r>
            <a:endParaRPr lang="en-US" sz="1800" dirty="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dirty="0">
                <a:latin typeface="Arial"/>
                <a:cs typeface="Arial"/>
              </a:rPr>
              <a:t>Trying new approaches and learning how to optimize</a:t>
            </a:r>
            <a:endParaRPr lang="en-US" sz="1800" dirty="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800" dirty="0">
                <a:latin typeface="Arial"/>
                <a:cs typeface="Arial"/>
              </a:rPr>
              <a:t>During reviews, we discussed others perspective or understanding of questions which helped in avoiding possible errors.</a:t>
            </a:r>
            <a:endParaRPr lang="en-US" sz="1800" dirty="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80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80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800">
              <a:latin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800"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D4BF6-F10A-AC6C-490F-4DB95494E5CF}"/>
              </a:ext>
            </a:extLst>
          </p:cNvPr>
          <p:cNvSpPr txBox="1"/>
          <p:nvPr/>
        </p:nvSpPr>
        <p:spPr>
          <a:xfrm>
            <a:off x="2930664" y="4217853"/>
            <a:ext cx="283817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17392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65D37-11E6-AB41-3A31-7CA671D5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10222356-CD7F-247F-E0AE-C0E6A7C45F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F8BB6E-888E-D9F1-1522-0CF99909E934}"/>
              </a:ext>
            </a:extLst>
          </p:cNvPr>
          <p:cNvSpPr/>
          <p:nvPr/>
        </p:nvSpPr>
        <p:spPr>
          <a:xfrm>
            <a:off x="1723709" y="3454604"/>
            <a:ext cx="6387707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>
                <a:ln/>
                <a:solidFill>
                  <a:schemeClr val="accent4"/>
                </a:solidFill>
              </a:rPr>
              <a:t>THANK YOU</a:t>
            </a:r>
            <a:endParaRPr lang="en-US" sz="8800" b="1" cap="none" spc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82252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Tech brochure_wac_SL_V2" id="{B5A66E0F-9F65-4C21-87AC-7650413A74D1}" vid="{E67EEF08-3FBB-4E94-A110-8B91E3BCA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07359-304B-49D0-B70C-16B1E5D7FA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DEF570-622C-457C-A082-118F5AB6A6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6673FB2-2387-40EB-9933-3FCF79E8CA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Application>Microsoft Office PowerPoint</Application>
  <PresentationFormat>Custom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</vt:lpstr>
      <vt:lpstr>Schema Squad</vt:lpstr>
      <vt:lpstr>PowerPoint Presentation</vt:lpstr>
      <vt:lpstr>FUNCTIONS USED FOR 80 QUERIES </vt:lpstr>
      <vt:lpstr>Technical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Squad</dc:title>
  <dc:creator>sudisha sudisha</dc:creator>
  <cp:revision>203</cp:revision>
  <dcterms:created xsi:type="dcterms:W3CDTF">2024-02-06T17:23:48Z</dcterms:created>
  <dcterms:modified xsi:type="dcterms:W3CDTF">2024-02-06T22:42:53Z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