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a147c107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22a147c1077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a147c1077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a147c1077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a147c1077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a147c1077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a147c1077_0_1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22a147c1077_0_12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a147c1077_0_1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a147c1077_0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a147c1077_0_1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a147c1077_0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a147c1077_0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a147c1077_0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a147c1077_0_1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a147c1077_0_1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a147c1077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a147c1077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a147c1077_0_1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a147c1077_0_1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1200"/>
              </a:spcBef>
              <a:spcAft>
                <a:spcPts val="0"/>
              </a:spcAft>
              <a:buClr>
                <a:schemeClr val="dk1"/>
              </a:buClr>
              <a:buSzPts val="2100"/>
              <a:buChar char="○"/>
              <a:defRPr sz="2100"/>
            </a:lvl2pPr>
            <a:lvl3pPr indent="-342900" lvl="2" marL="1371600" rtl="0" algn="l">
              <a:lnSpc>
                <a:spcPct val="90000"/>
              </a:lnSpc>
              <a:spcBef>
                <a:spcPts val="1200"/>
              </a:spcBef>
              <a:spcAft>
                <a:spcPts val="0"/>
              </a:spcAft>
              <a:buClr>
                <a:schemeClr val="dk1"/>
              </a:buClr>
              <a:buSzPts val="1800"/>
              <a:buChar char="■"/>
              <a:defRPr sz="1800"/>
            </a:lvl3pPr>
            <a:lvl4pPr indent="-323850" lvl="3" marL="1828800" rtl="0" algn="l">
              <a:lnSpc>
                <a:spcPct val="90000"/>
              </a:lnSpc>
              <a:spcBef>
                <a:spcPts val="1200"/>
              </a:spcBef>
              <a:spcAft>
                <a:spcPts val="0"/>
              </a:spcAft>
              <a:buClr>
                <a:schemeClr val="dk1"/>
              </a:buClr>
              <a:buSzPts val="1500"/>
              <a:buChar char="●"/>
              <a:defRPr sz="1500"/>
            </a:lvl4pPr>
            <a:lvl5pPr indent="-323850" lvl="4" marL="2286000" rtl="0" algn="l">
              <a:lnSpc>
                <a:spcPct val="90000"/>
              </a:lnSpc>
              <a:spcBef>
                <a:spcPts val="1200"/>
              </a:spcBef>
              <a:spcAft>
                <a:spcPts val="0"/>
              </a:spcAft>
              <a:buClr>
                <a:schemeClr val="dk1"/>
              </a:buClr>
              <a:buSzPts val="1500"/>
              <a:buChar char="○"/>
              <a:defRPr sz="1500"/>
            </a:lvl5pPr>
            <a:lvl6pPr indent="-323850" lvl="5" marL="2743200" rtl="0" algn="l">
              <a:lnSpc>
                <a:spcPct val="90000"/>
              </a:lnSpc>
              <a:spcBef>
                <a:spcPts val="1200"/>
              </a:spcBef>
              <a:spcAft>
                <a:spcPts val="0"/>
              </a:spcAft>
              <a:buClr>
                <a:schemeClr val="dk1"/>
              </a:buClr>
              <a:buSzPts val="1500"/>
              <a:buChar char="■"/>
              <a:defRPr sz="1500"/>
            </a:lvl6pPr>
            <a:lvl7pPr indent="-323850" lvl="6" marL="3200400" rtl="0" algn="l">
              <a:lnSpc>
                <a:spcPct val="90000"/>
              </a:lnSpc>
              <a:spcBef>
                <a:spcPts val="1200"/>
              </a:spcBef>
              <a:spcAft>
                <a:spcPts val="0"/>
              </a:spcAft>
              <a:buClr>
                <a:schemeClr val="dk1"/>
              </a:buClr>
              <a:buSzPts val="1500"/>
              <a:buChar char="●"/>
              <a:defRPr sz="1500"/>
            </a:lvl7pPr>
            <a:lvl8pPr indent="-323850" lvl="7" marL="3657600" rtl="0" algn="l">
              <a:lnSpc>
                <a:spcPct val="90000"/>
              </a:lnSpc>
              <a:spcBef>
                <a:spcPts val="1200"/>
              </a:spcBef>
              <a:spcAft>
                <a:spcPts val="0"/>
              </a:spcAft>
              <a:buClr>
                <a:schemeClr val="dk1"/>
              </a:buClr>
              <a:buSzPts val="1500"/>
              <a:buChar char="○"/>
              <a:defRPr sz="1500"/>
            </a:lvl8pPr>
            <a:lvl9pPr indent="-323850" lvl="8" marL="4114800" rtl="0" algn="l">
              <a:lnSpc>
                <a:spcPct val="90000"/>
              </a:lnSpc>
              <a:spcBef>
                <a:spcPts val="1200"/>
              </a:spcBef>
              <a:spcAft>
                <a:spcPts val="1200"/>
              </a:spcAft>
              <a:buClr>
                <a:schemeClr val="dk1"/>
              </a:buClr>
              <a:buSzPts val="1500"/>
              <a:buChar char="■"/>
              <a:defRPr sz="1500"/>
            </a:lvl9pPr>
          </a:lstStyle>
          <a:p/>
        </p:txBody>
      </p:sp>
      <p:sp>
        <p:nvSpPr>
          <p:cNvPr id="65" name="Google Shape;65;p1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1200"/>
              </a:spcBef>
              <a:spcAft>
                <a:spcPts val="0"/>
              </a:spcAft>
              <a:buClr>
                <a:schemeClr val="dk1"/>
              </a:buClr>
              <a:buSzPts val="1100"/>
              <a:buNone/>
              <a:defRPr sz="1100"/>
            </a:lvl2pPr>
            <a:lvl3pPr indent="-228600" lvl="2" marL="1371600" rtl="0" algn="l">
              <a:lnSpc>
                <a:spcPct val="90000"/>
              </a:lnSpc>
              <a:spcBef>
                <a:spcPts val="1200"/>
              </a:spcBef>
              <a:spcAft>
                <a:spcPts val="0"/>
              </a:spcAft>
              <a:buClr>
                <a:schemeClr val="dk1"/>
              </a:buClr>
              <a:buSzPts val="900"/>
              <a:buNone/>
              <a:defRPr sz="900"/>
            </a:lvl3pPr>
            <a:lvl4pPr indent="-228600" lvl="3" marL="1828800" rtl="0" algn="l">
              <a:lnSpc>
                <a:spcPct val="90000"/>
              </a:lnSpc>
              <a:spcBef>
                <a:spcPts val="1200"/>
              </a:spcBef>
              <a:spcAft>
                <a:spcPts val="0"/>
              </a:spcAft>
              <a:buClr>
                <a:schemeClr val="dk1"/>
              </a:buClr>
              <a:buSzPts val="800"/>
              <a:buNone/>
              <a:defRPr sz="800"/>
            </a:lvl4pPr>
            <a:lvl5pPr indent="-228600" lvl="4" marL="2286000" rtl="0" algn="l">
              <a:lnSpc>
                <a:spcPct val="90000"/>
              </a:lnSpc>
              <a:spcBef>
                <a:spcPts val="1200"/>
              </a:spcBef>
              <a:spcAft>
                <a:spcPts val="0"/>
              </a:spcAft>
              <a:buClr>
                <a:schemeClr val="dk1"/>
              </a:buClr>
              <a:buSzPts val="800"/>
              <a:buNone/>
              <a:defRPr sz="800"/>
            </a:lvl5pPr>
            <a:lvl6pPr indent="-228600" lvl="5" marL="2743200" rtl="0" algn="l">
              <a:lnSpc>
                <a:spcPct val="90000"/>
              </a:lnSpc>
              <a:spcBef>
                <a:spcPts val="1200"/>
              </a:spcBef>
              <a:spcAft>
                <a:spcPts val="0"/>
              </a:spcAft>
              <a:buClr>
                <a:schemeClr val="dk1"/>
              </a:buClr>
              <a:buSzPts val="800"/>
              <a:buNone/>
              <a:defRPr sz="800"/>
            </a:lvl6pPr>
            <a:lvl7pPr indent="-228600" lvl="6" marL="3200400" rtl="0" algn="l">
              <a:lnSpc>
                <a:spcPct val="90000"/>
              </a:lnSpc>
              <a:spcBef>
                <a:spcPts val="1200"/>
              </a:spcBef>
              <a:spcAft>
                <a:spcPts val="0"/>
              </a:spcAft>
              <a:buClr>
                <a:schemeClr val="dk1"/>
              </a:buClr>
              <a:buSzPts val="800"/>
              <a:buNone/>
              <a:defRPr sz="800"/>
            </a:lvl7pPr>
            <a:lvl8pPr indent="-228600" lvl="7" marL="3657600" rtl="0" algn="l">
              <a:lnSpc>
                <a:spcPct val="90000"/>
              </a:lnSpc>
              <a:spcBef>
                <a:spcPts val="1200"/>
              </a:spcBef>
              <a:spcAft>
                <a:spcPts val="0"/>
              </a:spcAft>
              <a:buClr>
                <a:schemeClr val="dk1"/>
              </a:buClr>
              <a:buSzPts val="800"/>
              <a:buNone/>
              <a:defRPr sz="800"/>
            </a:lvl8pPr>
            <a:lvl9pPr indent="-228600" lvl="8" marL="4114800" rtl="0" algn="l">
              <a:lnSpc>
                <a:spcPct val="90000"/>
              </a:lnSpc>
              <a:spcBef>
                <a:spcPts val="1200"/>
              </a:spcBef>
              <a:spcAft>
                <a:spcPts val="1200"/>
              </a:spcAft>
              <a:buClr>
                <a:schemeClr val="dk1"/>
              </a:buClr>
              <a:buSzPts val="800"/>
              <a:buNone/>
              <a:defRPr sz="800"/>
            </a:lvl9pPr>
          </a:lstStyle>
          <a:p/>
        </p:txBody>
      </p:sp>
      <p:sp>
        <p:nvSpPr>
          <p:cNvPr id="66" name="Google Shape;66;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7" name="Google Shape;67;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8" name="Google Shape;68;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ctrTitle"/>
          </p:nvPr>
        </p:nvSpPr>
        <p:spPr>
          <a:xfrm>
            <a:off x="727950" y="2227500"/>
            <a:ext cx="7688100" cy="6885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83333"/>
              <a:buFont typeface="Calibri"/>
              <a:buNone/>
            </a:pPr>
            <a:r>
              <a:rPr lang="en"/>
              <a:t>   </a:t>
            </a:r>
            <a:r>
              <a:rPr lang="en"/>
              <a:t>CRIME ANALYSIS ON SRICITY</a:t>
            </a:r>
            <a:endParaRPr/>
          </a:p>
        </p:txBody>
      </p:sp>
      <p:sp>
        <p:nvSpPr>
          <p:cNvPr id="74" name="Google Shape;74;p14"/>
          <p:cNvSpPr txBox="1"/>
          <p:nvPr>
            <p:ph idx="1" type="subTitle"/>
          </p:nvPr>
        </p:nvSpPr>
        <p:spPr>
          <a:xfrm>
            <a:off x="2137225" y="2850039"/>
            <a:ext cx="4870500" cy="792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2032550"/>
            <a:ext cx="8520600" cy="82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600"/>
              <a:t>A QUICK </a:t>
            </a:r>
            <a:r>
              <a:rPr lang="en" sz="4600"/>
              <a:t>DEMO</a:t>
            </a:r>
            <a:endParaRPr sz="4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80" name="Google Shape;80;p15"/>
          <p:cNvSpPr txBox="1"/>
          <p:nvPr>
            <p:ph idx="1" type="body"/>
          </p:nvPr>
        </p:nvSpPr>
        <p:spPr>
          <a:xfrm>
            <a:off x="311700" y="1803300"/>
            <a:ext cx="8520600" cy="30855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lang="en" sz="2100"/>
              <a:t>To</a:t>
            </a:r>
            <a:r>
              <a:rPr lang="en" sz="2100"/>
              <a:t> analyze crime patterns in </a:t>
            </a:r>
            <a:r>
              <a:rPr lang="en" sz="2100"/>
              <a:t>Sri City</a:t>
            </a:r>
            <a:r>
              <a:rPr lang="en" sz="2100"/>
              <a:t> using GIS technology</a:t>
            </a:r>
            <a:endParaRPr sz="2100"/>
          </a:p>
          <a:p>
            <a:pPr indent="-361950" lvl="0" marL="457200" rtl="0" algn="l">
              <a:spcBef>
                <a:spcPts val="0"/>
              </a:spcBef>
              <a:spcAft>
                <a:spcPts val="0"/>
              </a:spcAft>
              <a:buSzPts val="2100"/>
              <a:buAutoNum type="arabicPeriod"/>
            </a:pPr>
            <a:r>
              <a:rPr lang="en" sz="2100"/>
              <a:t>Aims to identify hotspots, trends, and patterns of crime in Sri City</a:t>
            </a:r>
            <a:endParaRPr sz="2100"/>
          </a:p>
          <a:p>
            <a:pPr indent="-361950" lvl="0" marL="457200" rtl="0" algn="l">
              <a:spcBef>
                <a:spcPts val="0"/>
              </a:spcBef>
              <a:spcAft>
                <a:spcPts val="0"/>
              </a:spcAft>
              <a:buSzPts val="2100"/>
              <a:buAutoNum type="arabicPeriod"/>
            </a:pPr>
            <a:r>
              <a:rPr lang="en" sz="2100"/>
              <a:t>Creation of maps and visualization of the data to help identify spatial patterns and trends</a:t>
            </a:r>
            <a:endParaRPr sz="2100"/>
          </a:p>
          <a:p>
            <a:pPr indent="-361950" lvl="0" marL="457200" rtl="0" algn="l">
              <a:spcBef>
                <a:spcPts val="0"/>
              </a:spcBef>
              <a:spcAft>
                <a:spcPts val="0"/>
              </a:spcAft>
              <a:buSzPts val="2100"/>
              <a:buAutoNum type="arabicPeriod"/>
            </a:pPr>
            <a:r>
              <a:rPr lang="en" sz="2100"/>
              <a:t>More police stations hospitals on high alert places</a:t>
            </a:r>
            <a:endParaRPr sz="2100"/>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a:t>objectives</a:t>
            </a:r>
            <a:endParaRPr/>
          </a:p>
        </p:txBody>
      </p:sp>
      <p:sp>
        <p:nvSpPr>
          <p:cNvPr id="86" name="Google Shape;86;p16"/>
          <p:cNvSpPr txBox="1"/>
          <p:nvPr>
            <p:ph idx="2" type="body"/>
          </p:nvPr>
        </p:nvSpPr>
        <p:spPr>
          <a:xfrm>
            <a:off x="629841" y="2097350"/>
            <a:ext cx="2949000" cy="2304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1200"/>
              </a:spcAft>
              <a:buClr>
                <a:schemeClr val="dk1"/>
              </a:buClr>
              <a:buSzPts val="1400"/>
              <a:buNone/>
            </a:pPr>
            <a:r>
              <a:rPr lang="en" sz="1700">
                <a:latin typeface="Comic Sans MS"/>
                <a:ea typeface="Comic Sans MS"/>
                <a:cs typeface="Comic Sans MS"/>
                <a:sym typeface="Comic Sans MS"/>
              </a:rPr>
              <a:t>T</a:t>
            </a:r>
            <a:r>
              <a:rPr lang="en" sz="1700">
                <a:latin typeface="Comic Sans MS"/>
                <a:ea typeface="Comic Sans MS"/>
                <a:cs typeface="Comic Sans MS"/>
                <a:sym typeface="Comic Sans MS"/>
              </a:rPr>
              <a:t>o create a model which will helpful to find shortest distance from place to place, and which area is preferable such that crimes are less, and finding places which has more crimes, and etc</a:t>
            </a:r>
            <a:endParaRPr sz="1500"/>
          </a:p>
        </p:txBody>
      </p:sp>
      <p:sp>
        <p:nvSpPr>
          <p:cNvPr id="87" name="Google Shape;87;p16"/>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p>
            <a:pPr indent="-25400" lvl="0" marL="177800" rtl="0" algn="l">
              <a:lnSpc>
                <a:spcPct val="90000"/>
              </a:lnSpc>
              <a:spcBef>
                <a:spcPts val="0"/>
              </a:spcBef>
              <a:spcAft>
                <a:spcPts val="1200"/>
              </a:spcAft>
              <a:buClr>
                <a:schemeClr val="dk1"/>
              </a:buClr>
              <a:buSzPts val="2400"/>
              <a:buNone/>
            </a:pPr>
            <a:r>
              <a:t/>
            </a:r>
            <a:endParaRPr/>
          </a:p>
        </p:txBody>
      </p:sp>
      <p:pic>
        <p:nvPicPr>
          <p:cNvPr id="88" name="Google Shape;88;p16"/>
          <p:cNvPicPr preferRelativeResize="0"/>
          <p:nvPr/>
        </p:nvPicPr>
        <p:blipFill rotWithShape="1">
          <a:blip r:embed="rId3">
            <a:alphaModFix/>
          </a:blip>
          <a:srcRect b="0" l="0" r="0" t="0"/>
          <a:stretch/>
        </p:blipFill>
        <p:spPr>
          <a:xfrm>
            <a:off x="3887391" y="810643"/>
            <a:ext cx="4298634" cy="3236120"/>
          </a:xfrm>
          <a:prstGeom prst="rect">
            <a:avLst/>
          </a:prstGeom>
          <a:noFill/>
          <a:ln>
            <a:noFill/>
          </a:ln>
        </p:spPr>
      </p:pic>
      <p:pic>
        <p:nvPicPr>
          <p:cNvPr id="89" name="Google Shape;89;p16"/>
          <p:cNvPicPr preferRelativeResize="0"/>
          <p:nvPr/>
        </p:nvPicPr>
        <p:blipFill>
          <a:blip r:embed="rId4">
            <a:alphaModFix/>
          </a:blip>
          <a:stretch>
            <a:fillRect/>
          </a:stretch>
        </p:blipFill>
        <p:spPr>
          <a:xfrm>
            <a:off x="3887402" y="712575"/>
            <a:ext cx="4835024" cy="3711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629841" y="342900"/>
            <a:ext cx="2949000" cy="1200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4000"/>
              <a:t>Raster layers:</a:t>
            </a:r>
            <a:endParaRPr sz="4000"/>
          </a:p>
        </p:txBody>
      </p:sp>
      <p:sp>
        <p:nvSpPr>
          <p:cNvPr id="95" name="Google Shape;95;p17"/>
          <p:cNvSpPr txBox="1"/>
          <p:nvPr>
            <p:ph idx="2" type="body"/>
          </p:nvPr>
        </p:nvSpPr>
        <p:spPr>
          <a:xfrm>
            <a:off x="629853" y="1543050"/>
            <a:ext cx="3791400" cy="2858700"/>
          </a:xfrm>
          <a:prstGeom prst="rect">
            <a:avLst/>
          </a:prstGeom>
        </p:spPr>
        <p:txBody>
          <a:bodyPr anchorCtr="0" anchor="t" bIns="34275" lIns="68575" spcFirstLastPara="1" rIns="68575" wrap="square" tIns="34275">
            <a:normAutofit/>
          </a:bodyPr>
          <a:lstStyle/>
          <a:p>
            <a:pPr indent="-349250" lvl="0" marL="457200" rtl="0" algn="l">
              <a:spcBef>
                <a:spcPts val="800"/>
              </a:spcBef>
              <a:spcAft>
                <a:spcPts val="0"/>
              </a:spcAft>
              <a:buSzPts val="1900"/>
              <a:buAutoNum type="arabicPeriod"/>
            </a:pPr>
            <a:r>
              <a:rPr lang="en" sz="1900"/>
              <a:t>Base map </a:t>
            </a:r>
            <a:endParaRPr sz="1900"/>
          </a:p>
          <a:p>
            <a:pPr indent="0" lvl="0" marL="457200" rtl="0" algn="l">
              <a:spcBef>
                <a:spcPts val="1200"/>
              </a:spcBef>
              <a:spcAft>
                <a:spcPts val="0"/>
              </a:spcAft>
              <a:buNone/>
            </a:pPr>
            <a:r>
              <a:t/>
            </a:r>
            <a:endParaRPr sz="1900"/>
          </a:p>
          <a:p>
            <a:pPr indent="-349250" lvl="0" marL="457200" rtl="0" algn="l">
              <a:spcBef>
                <a:spcPts val="1200"/>
              </a:spcBef>
              <a:spcAft>
                <a:spcPts val="0"/>
              </a:spcAft>
              <a:buSzPts val="1900"/>
              <a:buAutoNum type="arabicPeriod"/>
            </a:pPr>
            <a:r>
              <a:rPr lang="en" sz="1900"/>
              <a:t>Heat map representing crime density </a:t>
            </a:r>
            <a:r>
              <a:rPr lang="en" sz="1900"/>
              <a:t>across</a:t>
            </a:r>
            <a:r>
              <a:rPr lang="en" sz="1900"/>
              <a:t> the area.</a:t>
            </a:r>
            <a:endParaRPr sz="1900"/>
          </a:p>
        </p:txBody>
      </p:sp>
      <p:sp>
        <p:nvSpPr>
          <p:cNvPr id="96" name="Google Shape;96;p17"/>
          <p:cNvSpPr txBox="1"/>
          <p:nvPr>
            <p:ph type="title"/>
          </p:nvPr>
        </p:nvSpPr>
        <p:spPr>
          <a:xfrm>
            <a:off x="4665441" y="342900"/>
            <a:ext cx="2949000" cy="1200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4200"/>
              <a:t>Vector layers</a:t>
            </a:r>
            <a:r>
              <a:rPr lang="en" sz="4200"/>
              <a:t>:</a:t>
            </a:r>
            <a:endParaRPr sz="4200"/>
          </a:p>
        </p:txBody>
      </p:sp>
      <p:sp>
        <p:nvSpPr>
          <p:cNvPr id="97" name="Google Shape;97;p17"/>
          <p:cNvSpPr txBox="1"/>
          <p:nvPr>
            <p:ph idx="2" type="body"/>
          </p:nvPr>
        </p:nvSpPr>
        <p:spPr>
          <a:xfrm>
            <a:off x="4665453" y="1543050"/>
            <a:ext cx="4040100" cy="2858700"/>
          </a:xfrm>
          <a:prstGeom prst="rect">
            <a:avLst/>
          </a:prstGeom>
        </p:spPr>
        <p:txBody>
          <a:bodyPr anchorCtr="0" anchor="t" bIns="34275" lIns="68575" spcFirstLastPara="1" rIns="68575" wrap="square" tIns="34275">
            <a:normAutofit/>
          </a:bodyPr>
          <a:lstStyle/>
          <a:p>
            <a:pPr indent="-355600" lvl="0" marL="457200" rtl="0" algn="l">
              <a:spcBef>
                <a:spcPts val="800"/>
              </a:spcBef>
              <a:spcAft>
                <a:spcPts val="0"/>
              </a:spcAft>
              <a:buSzPts val="2000"/>
              <a:buAutoNum type="arabicPeriod"/>
            </a:pPr>
            <a:r>
              <a:rPr lang="en" sz="2000"/>
              <a:t>Road layer</a:t>
            </a:r>
            <a:endParaRPr sz="2000"/>
          </a:p>
          <a:p>
            <a:pPr indent="-355600" lvl="0" marL="457200" rtl="0" algn="l">
              <a:spcBef>
                <a:spcPts val="0"/>
              </a:spcBef>
              <a:spcAft>
                <a:spcPts val="0"/>
              </a:spcAft>
              <a:buSzPts val="2000"/>
              <a:buAutoNum type="arabicPeriod"/>
            </a:pPr>
            <a:r>
              <a:rPr lang="en" sz="2000"/>
              <a:t>Temple layer</a:t>
            </a:r>
            <a:endParaRPr sz="2000"/>
          </a:p>
          <a:p>
            <a:pPr indent="-355600" lvl="0" marL="457200" rtl="0" algn="l">
              <a:spcBef>
                <a:spcPts val="0"/>
              </a:spcBef>
              <a:spcAft>
                <a:spcPts val="0"/>
              </a:spcAft>
              <a:buSzPts val="2000"/>
              <a:buAutoNum type="arabicPeriod"/>
            </a:pPr>
            <a:r>
              <a:rPr lang="en" sz="2000"/>
              <a:t>School and university layer</a:t>
            </a:r>
            <a:endParaRPr sz="2000"/>
          </a:p>
          <a:p>
            <a:pPr indent="-355600" lvl="0" marL="457200" rtl="0" algn="l">
              <a:spcBef>
                <a:spcPts val="0"/>
              </a:spcBef>
              <a:spcAft>
                <a:spcPts val="0"/>
              </a:spcAft>
              <a:buSzPts val="2000"/>
              <a:buAutoNum type="arabicPeriod"/>
            </a:pPr>
            <a:r>
              <a:rPr lang="en" sz="2000"/>
              <a:t>Hospital layer</a:t>
            </a:r>
            <a:endParaRPr sz="2000"/>
          </a:p>
          <a:p>
            <a:pPr indent="-355600" lvl="0" marL="457200" rtl="0" algn="l">
              <a:spcBef>
                <a:spcPts val="0"/>
              </a:spcBef>
              <a:spcAft>
                <a:spcPts val="0"/>
              </a:spcAft>
              <a:buSzPts val="2000"/>
              <a:buAutoNum type="arabicPeriod"/>
            </a:pPr>
            <a:r>
              <a:rPr lang="en" sz="2000"/>
              <a:t>Crime data point layer</a:t>
            </a:r>
            <a:endParaRPr sz="2000"/>
          </a:p>
          <a:p>
            <a:pPr indent="-355600" lvl="0" marL="457200" rtl="0" algn="l">
              <a:spcBef>
                <a:spcPts val="0"/>
              </a:spcBef>
              <a:spcAft>
                <a:spcPts val="0"/>
              </a:spcAft>
              <a:buSzPts val="2000"/>
              <a:buAutoNum type="arabicPeriod"/>
            </a:pPr>
            <a:r>
              <a:rPr lang="en" sz="2000"/>
              <a:t>Houses</a:t>
            </a:r>
            <a:endParaRPr sz="2000"/>
          </a:p>
          <a:p>
            <a:pPr indent="-355600" lvl="0" marL="457200" rtl="0" algn="l">
              <a:spcBef>
                <a:spcPts val="0"/>
              </a:spcBef>
              <a:spcAft>
                <a:spcPts val="0"/>
              </a:spcAft>
              <a:buSzPts val="2000"/>
              <a:buAutoNum type="arabicPeriod"/>
            </a:pPr>
            <a:r>
              <a:rPr lang="en" sz="2000"/>
              <a:t>Police stations</a:t>
            </a:r>
            <a:endParaRPr sz="2000"/>
          </a:p>
          <a:p>
            <a:pPr indent="-355600" lvl="0" marL="457200" rtl="0" algn="l">
              <a:spcBef>
                <a:spcPts val="0"/>
              </a:spcBef>
              <a:spcAft>
                <a:spcPts val="0"/>
              </a:spcAft>
              <a:buSzPts val="2000"/>
              <a:buAutoNum type="arabicPeriod"/>
            </a:pPr>
            <a:r>
              <a:rPr lang="en" sz="2000"/>
              <a:t>industries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Crime Dataset</a:t>
            </a:r>
            <a:endParaRPr/>
          </a:p>
        </p:txBody>
      </p:sp>
      <p:sp>
        <p:nvSpPr>
          <p:cNvPr id="103" name="Google Shape;103;p18"/>
          <p:cNvSpPr txBox="1"/>
          <p:nvPr>
            <p:ph idx="1" type="body"/>
          </p:nvPr>
        </p:nvSpPr>
        <p:spPr>
          <a:xfrm>
            <a:off x="311700" y="1228675"/>
            <a:ext cx="3416100" cy="33402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t/>
            </a:r>
            <a:endParaRPr sz="1700">
              <a:latin typeface="Comic Sans MS"/>
              <a:ea typeface="Comic Sans MS"/>
              <a:cs typeface="Comic Sans MS"/>
              <a:sym typeface="Comic Sans MS"/>
            </a:endParaRPr>
          </a:p>
          <a:p>
            <a:pPr indent="-336550" lvl="0" marL="457200" rtl="0" algn="l">
              <a:lnSpc>
                <a:spcPct val="90000"/>
              </a:lnSpc>
              <a:spcBef>
                <a:spcPts val="0"/>
              </a:spcBef>
              <a:spcAft>
                <a:spcPts val="0"/>
              </a:spcAft>
              <a:buSzPts val="1700"/>
              <a:buFont typeface="Comic Sans MS"/>
              <a:buAutoNum type="arabicPeriod"/>
            </a:pPr>
            <a:r>
              <a:rPr lang="en" sz="1700">
                <a:latin typeface="Comic Sans MS"/>
                <a:ea typeface="Comic Sans MS"/>
                <a:cs typeface="Comic Sans MS"/>
                <a:sym typeface="Comic Sans MS"/>
              </a:rPr>
              <a:t>Id (inbuilt)</a:t>
            </a:r>
            <a:endParaRPr sz="1700">
              <a:latin typeface="Comic Sans MS"/>
              <a:ea typeface="Comic Sans MS"/>
              <a:cs typeface="Comic Sans MS"/>
              <a:sym typeface="Comic Sans MS"/>
            </a:endParaRPr>
          </a:p>
          <a:p>
            <a:pPr indent="-336550" lvl="0" marL="457200" rtl="0" algn="l">
              <a:lnSpc>
                <a:spcPct val="90000"/>
              </a:lnSpc>
              <a:spcBef>
                <a:spcPts val="0"/>
              </a:spcBef>
              <a:spcAft>
                <a:spcPts val="0"/>
              </a:spcAft>
              <a:buSzPts val="1700"/>
              <a:buFont typeface="Comic Sans MS"/>
              <a:buAutoNum type="arabicPeriod"/>
            </a:pPr>
            <a:r>
              <a:rPr lang="en" sz="1700">
                <a:latin typeface="Comic Sans MS"/>
                <a:ea typeface="Comic Sans MS"/>
                <a:cs typeface="Comic Sans MS"/>
                <a:sym typeface="Comic Sans MS"/>
              </a:rPr>
              <a:t>Date (date of crime)</a:t>
            </a:r>
            <a:endParaRPr sz="1700">
              <a:latin typeface="Comic Sans MS"/>
              <a:ea typeface="Comic Sans MS"/>
              <a:cs typeface="Comic Sans MS"/>
              <a:sym typeface="Comic Sans MS"/>
            </a:endParaRPr>
          </a:p>
          <a:p>
            <a:pPr indent="-336550" lvl="0" marL="457200" rtl="0" algn="l">
              <a:lnSpc>
                <a:spcPct val="90000"/>
              </a:lnSpc>
              <a:spcBef>
                <a:spcPts val="0"/>
              </a:spcBef>
              <a:spcAft>
                <a:spcPts val="0"/>
              </a:spcAft>
              <a:buSzPts val="1700"/>
              <a:buFont typeface="Comic Sans MS"/>
              <a:buAutoNum type="arabicPeriod"/>
            </a:pPr>
            <a:r>
              <a:rPr lang="en" sz="1700">
                <a:latin typeface="Comic Sans MS"/>
                <a:ea typeface="Comic Sans MS"/>
                <a:cs typeface="Comic Sans MS"/>
                <a:sym typeface="Comic Sans MS"/>
              </a:rPr>
              <a:t>Location (like which layer crime has happened (University, Industries, temples, schools, police stations, houses)</a:t>
            </a:r>
            <a:endParaRPr sz="1700">
              <a:latin typeface="Comic Sans MS"/>
              <a:ea typeface="Comic Sans MS"/>
              <a:cs typeface="Comic Sans MS"/>
              <a:sym typeface="Comic Sans MS"/>
            </a:endParaRPr>
          </a:p>
          <a:p>
            <a:pPr indent="-336550" lvl="0" marL="457200" rtl="0" algn="l">
              <a:lnSpc>
                <a:spcPct val="90000"/>
              </a:lnSpc>
              <a:spcBef>
                <a:spcPts val="0"/>
              </a:spcBef>
              <a:spcAft>
                <a:spcPts val="0"/>
              </a:spcAft>
              <a:buSzPts val="1700"/>
              <a:buFont typeface="Comic Sans MS"/>
              <a:buAutoNum type="arabicPeriod"/>
            </a:pPr>
            <a:r>
              <a:rPr lang="en" sz="1700">
                <a:latin typeface="Comic Sans MS"/>
                <a:ea typeface="Comic Sans MS"/>
                <a:cs typeface="Comic Sans MS"/>
                <a:sym typeface="Comic Sans MS"/>
              </a:rPr>
              <a:t>Arrest (yes or no)</a:t>
            </a:r>
            <a:endParaRPr sz="1700">
              <a:latin typeface="Comic Sans MS"/>
              <a:ea typeface="Comic Sans MS"/>
              <a:cs typeface="Comic Sans MS"/>
              <a:sym typeface="Comic Sans MS"/>
            </a:endParaRPr>
          </a:p>
          <a:p>
            <a:pPr indent="-336550" lvl="0" marL="457200" rtl="0" algn="l">
              <a:lnSpc>
                <a:spcPct val="90000"/>
              </a:lnSpc>
              <a:spcBef>
                <a:spcPts val="0"/>
              </a:spcBef>
              <a:spcAft>
                <a:spcPts val="0"/>
              </a:spcAft>
              <a:buSzPts val="1700"/>
              <a:buFont typeface="Comic Sans MS"/>
              <a:buAutoNum type="arabicPeriod"/>
            </a:pPr>
            <a:r>
              <a:rPr lang="en" sz="1700">
                <a:latin typeface="Comic Sans MS"/>
                <a:ea typeface="Comic Sans MS"/>
                <a:cs typeface="Comic Sans MS"/>
                <a:sym typeface="Comic Sans MS"/>
              </a:rPr>
              <a:t>Type (drug use, robbery, money laundry, assaults, etc)</a:t>
            </a:r>
            <a:endParaRPr sz="1700">
              <a:latin typeface="Comic Sans MS"/>
              <a:ea typeface="Comic Sans MS"/>
              <a:cs typeface="Comic Sans MS"/>
              <a:sym typeface="Comic Sans MS"/>
            </a:endParaRPr>
          </a:p>
          <a:p>
            <a:pPr indent="-336550" lvl="0" marL="457200" rtl="0" algn="l">
              <a:lnSpc>
                <a:spcPct val="90000"/>
              </a:lnSpc>
              <a:spcBef>
                <a:spcPts val="0"/>
              </a:spcBef>
              <a:spcAft>
                <a:spcPts val="0"/>
              </a:spcAft>
              <a:buSzPts val="1700"/>
              <a:buFont typeface="Comic Sans MS"/>
              <a:buAutoNum type="arabicPeriod"/>
            </a:pPr>
            <a:r>
              <a:rPr lang="en" sz="1700">
                <a:latin typeface="Comic Sans MS"/>
                <a:ea typeface="Comic Sans MS"/>
                <a:cs typeface="Comic Sans MS"/>
                <a:sym typeface="Comic Sans MS"/>
              </a:rPr>
              <a:t>X,Y coordinates</a:t>
            </a:r>
            <a:endParaRPr sz="1700">
              <a:latin typeface="Comic Sans MS"/>
              <a:ea typeface="Comic Sans MS"/>
              <a:cs typeface="Comic Sans MS"/>
              <a:sym typeface="Comic Sans MS"/>
            </a:endParaRPr>
          </a:p>
        </p:txBody>
      </p:sp>
      <p:pic>
        <p:nvPicPr>
          <p:cNvPr id="104" name="Google Shape;104;p18"/>
          <p:cNvPicPr preferRelativeResize="0"/>
          <p:nvPr/>
        </p:nvPicPr>
        <p:blipFill>
          <a:blip r:embed="rId3">
            <a:alphaModFix/>
          </a:blip>
          <a:stretch>
            <a:fillRect/>
          </a:stretch>
        </p:blipFill>
        <p:spPr>
          <a:xfrm>
            <a:off x="4183100" y="292850"/>
            <a:ext cx="4532899" cy="4637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10" name="Google Shape;110;p19"/>
          <p:cNvSpPr txBox="1"/>
          <p:nvPr>
            <p:ph idx="1" type="body"/>
          </p:nvPr>
        </p:nvSpPr>
        <p:spPr>
          <a:xfrm>
            <a:off x="311700" y="1228675"/>
            <a:ext cx="8520600" cy="3725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AutoNum type="arabicPeriod"/>
            </a:pPr>
            <a:r>
              <a:rPr lang="en" sz="2300"/>
              <a:t>Discretizing</a:t>
            </a:r>
            <a:r>
              <a:rPr lang="en" sz="2300"/>
              <a:t> the layers from google earth </a:t>
            </a:r>
            <a:endParaRPr sz="2300"/>
          </a:p>
          <a:p>
            <a:pPr indent="-374650" lvl="0" marL="457200" rtl="0" algn="l">
              <a:spcBef>
                <a:spcPts val="0"/>
              </a:spcBef>
              <a:spcAft>
                <a:spcPts val="0"/>
              </a:spcAft>
              <a:buSzPts val="2300"/>
              <a:buAutoNum type="arabicPeriod"/>
            </a:pPr>
            <a:r>
              <a:rPr lang="en" sz="2300"/>
              <a:t>Creating dummy dataset.</a:t>
            </a:r>
            <a:endParaRPr sz="2300"/>
          </a:p>
          <a:p>
            <a:pPr indent="-374650" lvl="0" marL="457200" rtl="0" algn="l">
              <a:spcBef>
                <a:spcPts val="0"/>
              </a:spcBef>
              <a:spcAft>
                <a:spcPts val="0"/>
              </a:spcAft>
              <a:buSzPts val="2300"/>
              <a:buAutoNum type="arabicPeriod"/>
            </a:pPr>
            <a:r>
              <a:rPr lang="en" sz="2300"/>
              <a:t>Using gis software for analysing the data</a:t>
            </a:r>
            <a:endParaRPr sz="2300"/>
          </a:p>
          <a:p>
            <a:pPr indent="-374650" lvl="0" marL="457200" rtl="0" algn="l">
              <a:spcBef>
                <a:spcPts val="0"/>
              </a:spcBef>
              <a:spcAft>
                <a:spcPts val="0"/>
              </a:spcAft>
              <a:buSzPts val="2300"/>
              <a:buAutoNum type="arabicPeriod"/>
            </a:pPr>
            <a:r>
              <a:rPr lang="en" sz="2300"/>
              <a:t>I</a:t>
            </a:r>
            <a:r>
              <a:rPr lang="en" sz="2300"/>
              <a:t>dentify areas with high crime density, including hotspots, trends, and patterns. </a:t>
            </a:r>
            <a:endParaRPr sz="2300"/>
          </a:p>
          <a:p>
            <a:pPr indent="-374650" lvl="0" marL="457200" rtl="0" algn="l">
              <a:spcBef>
                <a:spcPts val="0"/>
              </a:spcBef>
              <a:spcAft>
                <a:spcPts val="0"/>
              </a:spcAft>
              <a:buSzPts val="2300"/>
              <a:buAutoNum type="arabicPeriod"/>
            </a:pPr>
            <a:r>
              <a:rPr lang="en" sz="2300"/>
              <a:t>Interpret the results and draw conclusions about the crime situation in the </a:t>
            </a:r>
            <a:r>
              <a:rPr lang="en" sz="2300"/>
              <a:t>Sri City</a:t>
            </a:r>
            <a:r>
              <a:rPr lang="en" sz="2300"/>
              <a:t> area.</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Analysis:</a:t>
            </a:r>
            <a:endParaRPr/>
          </a:p>
        </p:txBody>
      </p:sp>
      <p:sp>
        <p:nvSpPr>
          <p:cNvPr id="116" name="Google Shape;116;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Crime should not happen near schools and universities.</a:t>
            </a:r>
            <a:endParaRPr sz="2000"/>
          </a:p>
          <a:p>
            <a:pPr indent="-355600" lvl="0" marL="457200" rtl="0" algn="l">
              <a:spcBef>
                <a:spcPts val="0"/>
              </a:spcBef>
              <a:spcAft>
                <a:spcPts val="0"/>
              </a:spcAft>
              <a:buSzPts val="2000"/>
              <a:buAutoNum type="arabicPeriod"/>
            </a:pPr>
            <a:r>
              <a:rPr lang="en" sz="2000"/>
              <a:t>The places where crime is likely to happen are hotspots.</a:t>
            </a:r>
            <a:endParaRPr sz="2000"/>
          </a:p>
          <a:p>
            <a:pPr indent="-355600" lvl="0" marL="457200" rtl="0" algn="l">
              <a:spcBef>
                <a:spcPts val="0"/>
              </a:spcBef>
              <a:spcAft>
                <a:spcPts val="0"/>
              </a:spcAft>
              <a:buSzPts val="2000"/>
              <a:buAutoNum type="arabicPeriod"/>
            </a:pPr>
            <a:r>
              <a:rPr lang="en" sz="2000"/>
              <a:t>Police stations should be located near high alert areas.</a:t>
            </a:r>
            <a:endParaRPr sz="2000"/>
          </a:p>
          <a:p>
            <a:pPr indent="-355600" lvl="0" marL="457200" rtl="0" algn="l">
              <a:spcBef>
                <a:spcPts val="0"/>
              </a:spcBef>
              <a:spcAft>
                <a:spcPts val="0"/>
              </a:spcAft>
              <a:buSzPts val="2000"/>
              <a:buAutoNum type="arabicPeriod"/>
            </a:pPr>
            <a:r>
              <a:rPr lang="en" sz="2000"/>
              <a:t>Hospitals should be located close to high alert areas.</a:t>
            </a:r>
            <a:endParaRPr sz="2000"/>
          </a:p>
          <a:p>
            <a:pPr indent="-355600" lvl="0" marL="457200" rtl="0" algn="l">
              <a:spcBef>
                <a:spcPts val="0"/>
              </a:spcBef>
              <a:spcAft>
                <a:spcPts val="0"/>
              </a:spcAft>
              <a:buSzPts val="2000"/>
              <a:buAutoNum type="arabicPeriod"/>
            </a:pPr>
            <a:r>
              <a:rPr lang="en" sz="2000"/>
              <a:t>Houses should not be located in high alert areas.</a:t>
            </a:r>
            <a:endParaRPr sz="2000"/>
          </a:p>
          <a:p>
            <a:pPr indent="-355600" lvl="0" marL="457200" rtl="0" algn="l">
              <a:spcBef>
                <a:spcPts val="0"/>
              </a:spcBef>
              <a:spcAft>
                <a:spcPts val="0"/>
              </a:spcAft>
              <a:buSzPts val="2000"/>
              <a:buAutoNum type="arabicPeriod"/>
            </a:pPr>
            <a:r>
              <a:rPr lang="en" sz="2000"/>
              <a:t>Roads must be connected to high crime areas and the nearest hospitals for better transportation of victims.</a:t>
            </a:r>
            <a:endParaRPr sz="2000"/>
          </a:p>
          <a:p>
            <a:pPr indent="-355600" lvl="0" marL="457200" rtl="0" algn="l">
              <a:spcBef>
                <a:spcPts val="0"/>
              </a:spcBef>
              <a:spcAft>
                <a:spcPts val="0"/>
              </a:spcAft>
              <a:buSzPts val="2000"/>
              <a:buAutoNum type="arabicPeriod"/>
            </a:pPr>
            <a:r>
              <a:rPr lang="en" sz="2000"/>
              <a:t>School zones must be protected at all costs, which includes a 1km radius from schools.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analysis</a:t>
            </a:r>
            <a:endParaRPr/>
          </a:p>
        </p:txBody>
      </p:sp>
      <p:sp>
        <p:nvSpPr>
          <p:cNvPr id="122" name="Google Shape;122;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Calculating the distance between the nearest hospitals.</a:t>
            </a:r>
            <a:endParaRPr/>
          </a:p>
          <a:p>
            <a:pPr indent="-342900" lvl="0" marL="457200" rtl="0" algn="l">
              <a:spcBef>
                <a:spcPts val="0"/>
              </a:spcBef>
              <a:spcAft>
                <a:spcPts val="0"/>
              </a:spcAft>
              <a:buSzPts val="1800"/>
              <a:buAutoNum type="arabicPeriod"/>
            </a:pPr>
            <a:r>
              <a:rPr lang="en"/>
              <a:t>Evacuating houses located in high crime areas.</a:t>
            </a:r>
            <a:endParaRPr/>
          </a:p>
          <a:p>
            <a:pPr indent="-342900" lvl="0" marL="457200" rtl="0" algn="l">
              <a:spcBef>
                <a:spcPts val="0"/>
              </a:spcBef>
              <a:spcAft>
                <a:spcPts val="0"/>
              </a:spcAft>
              <a:buSzPts val="1800"/>
              <a:buAutoNum type="arabicPeriod"/>
            </a:pPr>
            <a:r>
              <a:rPr lang="en"/>
              <a:t>Creating contours or clusters as a raster form for visualizing high and low crime areas.</a:t>
            </a:r>
            <a:endParaRPr/>
          </a:p>
          <a:p>
            <a:pPr indent="-342900" lvl="0" marL="457200" rtl="0" algn="l">
              <a:spcBef>
                <a:spcPts val="0"/>
              </a:spcBef>
              <a:spcAft>
                <a:spcPts val="0"/>
              </a:spcAft>
              <a:buSzPts val="1800"/>
              <a:buAutoNum type="arabicPeriod"/>
            </a:pPr>
            <a:r>
              <a:rPr lang="en"/>
              <a:t>Finding the shortest distance between the crime spot and hospitals for traveling in case of an emergency.</a:t>
            </a:r>
            <a:endParaRPr/>
          </a:p>
          <a:p>
            <a:pPr indent="-342900" lvl="0" marL="457200" rtl="0" algn="l">
              <a:spcBef>
                <a:spcPts val="0"/>
              </a:spcBef>
              <a:spcAft>
                <a:spcPts val="0"/>
              </a:spcAft>
              <a:buSzPts val="1800"/>
              <a:buAutoNum type="arabicPeriod"/>
            </a:pPr>
            <a:r>
              <a:rPr lang="en"/>
              <a:t>Finding fastest route on road to get to hospital</a:t>
            </a:r>
            <a:endParaRPr/>
          </a:p>
          <a:p>
            <a:pPr indent="-342900" lvl="0" marL="457200" rtl="0" algn="l">
              <a:spcBef>
                <a:spcPts val="0"/>
              </a:spcBef>
              <a:spcAft>
                <a:spcPts val="0"/>
              </a:spcAft>
              <a:buSzPts val="1800"/>
              <a:buAutoNum type="arabicPeriod"/>
            </a:pPr>
            <a:r>
              <a:rPr lang="en"/>
              <a:t>Shortest path and fastest paths</a:t>
            </a:r>
            <a:endParaRPr/>
          </a:p>
          <a:p>
            <a:pPr indent="-342900" lvl="0" marL="457200" rtl="0" algn="l">
              <a:spcBef>
                <a:spcPts val="0"/>
              </a:spcBef>
              <a:spcAft>
                <a:spcPts val="0"/>
              </a:spcAft>
              <a:buSzPts val="1800"/>
              <a:buAutoNum type="arabicPeriod"/>
            </a:pPr>
            <a:r>
              <a:rPr lang="en"/>
              <a:t>Analysing crimes on school buffers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so far</a:t>
            </a:r>
            <a:endParaRPr/>
          </a:p>
        </p:txBody>
      </p:sp>
      <p:sp>
        <p:nvSpPr>
          <p:cNvPr id="128" name="Google Shape;128;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Interpolated road as </a:t>
            </a:r>
            <a:r>
              <a:rPr lang="en"/>
              <a:t>discrete</a:t>
            </a:r>
            <a:r>
              <a:rPr lang="en"/>
              <a:t> point layer for better analysis</a:t>
            </a:r>
            <a:endParaRPr/>
          </a:p>
          <a:p>
            <a:pPr indent="-342900" lvl="0" marL="457200" rtl="0" algn="l">
              <a:spcBef>
                <a:spcPts val="0"/>
              </a:spcBef>
              <a:spcAft>
                <a:spcPts val="0"/>
              </a:spcAft>
              <a:buSzPts val="1800"/>
              <a:buAutoNum type="arabicPeriod"/>
            </a:pPr>
            <a:r>
              <a:rPr lang="en"/>
              <a:t>Dividing crime data to sub layers based on their crime type</a:t>
            </a:r>
            <a:endParaRPr/>
          </a:p>
          <a:p>
            <a:pPr indent="-342900" lvl="0" marL="457200" rtl="0" algn="l">
              <a:spcBef>
                <a:spcPts val="0"/>
              </a:spcBef>
              <a:spcAft>
                <a:spcPts val="0"/>
              </a:spcAft>
              <a:buSzPts val="1800"/>
              <a:buAutoNum type="arabicPeriod"/>
            </a:pPr>
            <a:r>
              <a:rPr lang="en"/>
              <a:t>Calculating </a:t>
            </a:r>
            <a:r>
              <a:rPr lang="en"/>
              <a:t>centroids</a:t>
            </a:r>
            <a:r>
              <a:rPr lang="en"/>
              <a:t> of polygon layers (houses ,industries etc) </a:t>
            </a:r>
            <a:endParaRPr/>
          </a:p>
          <a:p>
            <a:pPr indent="-342900" lvl="0" marL="457200" rtl="0" algn="l">
              <a:spcBef>
                <a:spcPts val="0"/>
              </a:spcBef>
              <a:spcAft>
                <a:spcPts val="0"/>
              </a:spcAft>
              <a:buSzPts val="1800"/>
              <a:buAutoNum type="arabicPeriod"/>
            </a:pPr>
            <a:r>
              <a:rPr lang="en"/>
              <a:t>Finding shortest path from </a:t>
            </a:r>
            <a:r>
              <a:rPr lang="en"/>
              <a:t>centroid</a:t>
            </a:r>
            <a:r>
              <a:rPr lang="en"/>
              <a:t> to road layer</a:t>
            </a:r>
            <a:endParaRPr/>
          </a:p>
          <a:p>
            <a:pPr indent="-342900" lvl="0" marL="457200" rtl="0" algn="l">
              <a:spcBef>
                <a:spcPts val="0"/>
              </a:spcBef>
              <a:spcAft>
                <a:spcPts val="0"/>
              </a:spcAft>
              <a:buSzPts val="1800"/>
              <a:buAutoNum type="arabicPeriod"/>
            </a:pPr>
            <a:r>
              <a:rPr lang="en"/>
              <a:t>Keeping track of closest point of shortest path(location of point)</a:t>
            </a:r>
            <a:endParaRPr/>
          </a:p>
          <a:p>
            <a:pPr indent="-342900" lvl="0" marL="457200" rtl="0" algn="l">
              <a:spcBef>
                <a:spcPts val="0"/>
              </a:spcBef>
              <a:spcAft>
                <a:spcPts val="0"/>
              </a:spcAft>
              <a:buSzPts val="1800"/>
              <a:buAutoNum type="arabicPeriod"/>
            </a:pPr>
            <a:r>
              <a:rPr lang="en"/>
              <a:t>Buffering the school and universities</a:t>
            </a:r>
            <a:endParaRPr/>
          </a:p>
          <a:p>
            <a:pPr indent="-342900" lvl="0" marL="457200" rtl="0" algn="l">
              <a:spcBef>
                <a:spcPts val="0"/>
              </a:spcBef>
              <a:spcAft>
                <a:spcPts val="0"/>
              </a:spcAft>
              <a:buSzPts val="1800"/>
              <a:buAutoNum type="arabicPeriod"/>
            </a:pPr>
            <a:r>
              <a:rPr lang="en"/>
              <a:t>Finding</a:t>
            </a:r>
            <a:r>
              <a:rPr lang="en"/>
              <a:t> intersection of buffer zones and crime data so 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