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2" r:id="rId4"/>
  </p:sldMasterIdLst>
  <p:sldIdLst>
    <p:sldId id="256" r:id="rId5"/>
    <p:sldId id="275" r:id="rId6"/>
    <p:sldId id="276" r:id="rId7"/>
    <p:sldId id="258" r:id="rId8"/>
    <p:sldId id="277" r:id="rId9"/>
    <p:sldId id="278" r:id="rId10"/>
    <p:sldId id="279" r:id="rId11"/>
    <p:sldId id="281" r:id="rId12"/>
    <p:sldId id="282"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41" autoAdjust="0"/>
  </p:normalViewPr>
  <p:slideViewPr>
    <p:cSldViewPr snapToGrid="0" snapToObjects="1">
      <p:cViewPr>
        <p:scale>
          <a:sx n="66" d="100"/>
          <a:sy n="66" d="100"/>
        </p:scale>
        <p:origin x="90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853E-4727-41A4-BF51-1D9D05E5D4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75529B-6143-4745-B2D8-975902A75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8F0D43-8CBC-4E7E-B059-EA66A5279A09}"/>
              </a:ext>
            </a:extLst>
          </p:cNvPr>
          <p:cNvSpPr>
            <a:spLocks noGrp="1"/>
          </p:cNvSpPr>
          <p:nvPr>
            <p:ph type="dt" sz="half" idx="10"/>
          </p:nvPr>
        </p:nvSpPr>
        <p:spPr/>
        <p:txBody>
          <a:bodyPr/>
          <a:lstStyle/>
          <a:p>
            <a:fld id="{87DE6118-2437-4B30-8E3C-4D2BE6020583}" type="datetimeFigureOut">
              <a:rPr lang="en-US" smtClean="0"/>
              <a:pPr/>
              <a:t>1/28/2020</a:t>
            </a:fld>
            <a:endParaRPr lang="en-US" dirty="0"/>
          </a:p>
        </p:txBody>
      </p:sp>
      <p:sp>
        <p:nvSpPr>
          <p:cNvPr id="5" name="Footer Placeholder 4">
            <a:extLst>
              <a:ext uri="{FF2B5EF4-FFF2-40B4-BE49-F238E27FC236}">
                <a16:creationId xmlns:a16="http://schemas.microsoft.com/office/drawing/2014/main" id="{8998FB8F-DBF0-43A2-962F-8BE0EA69E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D5B0E2-A3F1-4D52-91D6-28A6A14FB54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7919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F9FD-640A-4510-9DC4-EC3B2A57F6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182F3B-6F27-4B88-BB75-2EC221A19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73194-BEA7-4C70-856A-9E974078FB71}"/>
              </a:ext>
            </a:extLst>
          </p:cNvPr>
          <p:cNvSpPr>
            <a:spLocks noGrp="1"/>
          </p:cNvSpPr>
          <p:nvPr>
            <p:ph type="dt" sz="half" idx="10"/>
          </p:nvPr>
        </p:nvSpPr>
        <p:spPr/>
        <p:txBody>
          <a:bodyPr/>
          <a:lstStyle/>
          <a:p>
            <a:fld id="{87DE6118-2437-4B30-8E3C-4D2BE6020583}" type="datetimeFigureOut">
              <a:rPr lang="en-US" smtClean="0"/>
              <a:t>1/28/2020</a:t>
            </a:fld>
            <a:endParaRPr lang="en-US" dirty="0"/>
          </a:p>
        </p:txBody>
      </p:sp>
      <p:sp>
        <p:nvSpPr>
          <p:cNvPr id="5" name="Footer Placeholder 4">
            <a:extLst>
              <a:ext uri="{FF2B5EF4-FFF2-40B4-BE49-F238E27FC236}">
                <a16:creationId xmlns:a16="http://schemas.microsoft.com/office/drawing/2014/main" id="{1728436E-90C3-4F2D-95C1-5C67F517A4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88DFCF-BABF-487D-A6A6-2E83746BE9DA}"/>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4196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C8D25-103F-4D3D-8BEE-1585EA809F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C5D195-AB0A-4F6D-8F8F-2B56AF65C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D9518-38DB-48AB-860A-D39B7E7F4BCE}"/>
              </a:ext>
            </a:extLst>
          </p:cNvPr>
          <p:cNvSpPr>
            <a:spLocks noGrp="1"/>
          </p:cNvSpPr>
          <p:nvPr>
            <p:ph type="dt" sz="half" idx="10"/>
          </p:nvPr>
        </p:nvSpPr>
        <p:spPr/>
        <p:txBody>
          <a:bodyPr/>
          <a:lstStyle/>
          <a:p>
            <a:fld id="{87DE6118-2437-4B30-8E3C-4D2BE6020583}" type="datetimeFigureOut">
              <a:rPr lang="en-US" smtClean="0"/>
              <a:t>1/28/2020</a:t>
            </a:fld>
            <a:endParaRPr lang="en-US" dirty="0"/>
          </a:p>
        </p:txBody>
      </p:sp>
      <p:sp>
        <p:nvSpPr>
          <p:cNvPr id="5" name="Footer Placeholder 4">
            <a:extLst>
              <a:ext uri="{FF2B5EF4-FFF2-40B4-BE49-F238E27FC236}">
                <a16:creationId xmlns:a16="http://schemas.microsoft.com/office/drawing/2014/main" id="{4440BED4-49D8-4009-983D-F09BA7D81B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A8B680-D7D8-415B-8A0E-34C9FE95684A}"/>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5990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31BF-CBF6-4066-80FE-C9AE1B3AC1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CCE469-A553-4C2C-961B-9AC6E49F0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3D47E7-7F3E-467F-A158-8F7AA86AAAA0}"/>
              </a:ext>
            </a:extLst>
          </p:cNvPr>
          <p:cNvSpPr>
            <a:spLocks noGrp="1"/>
          </p:cNvSpPr>
          <p:nvPr>
            <p:ph type="dt" sz="half" idx="10"/>
          </p:nvPr>
        </p:nvSpPr>
        <p:spPr/>
        <p:txBody>
          <a:bodyPr/>
          <a:lstStyle/>
          <a:p>
            <a:fld id="{87DE6118-2437-4B30-8E3C-4D2BE6020583}" type="datetimeFigureOut">
              <a:rPr lang="en-US" smtClean="0"/>
              <a:t>1/28/2020</a:t>
            </a:fld>
            <a:endParaRPr lang="en-US" dirty="0"/>
          </a:p>
        </p:txBody>
      </p:sp>
      <p:sp>
        <p:nvSpPr>
          <p:cNvPr id="5" name="Footer Placeholder 4">
            <a:extLst>
              <a:ext uri="{FF2B5EF4-FFF2-40B4-BE49-F238E27FC236}">
                <a16:creationId xmlns:a16="http://schemas.microsoft.com/office/drawing/2014/main" id="{A8A7DF7A-29A9-4CBD-B5D9-0CE15D4386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0BC2DE-0AD8-4414-B7F2-61B62929F63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894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24E7-E803-41B0-8F4B-EB015EC80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D70793-259F-48FC-9105-418C19A8B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2830E-ECDB-4121-B7CE-F87C56C0A591}"/>
              </a:ext>
            </a:extLst>
          </p:cNvPr>
          <p:cNvSpPr>
            <a:spLocks noGrp="1"/>
          </p:cNvSpPr>
          <p:nvPr>
            <p:ph type="dt" sz="half" idx="10"/>
          </p:nvPr>
        </p:nvSpPr>
        <p:spPr/>
        <p:txBody>
          <a:bodyPr/>
          <a:lstStyle/>
          <a:p>
            <a:fld id="{87DE6118-2437-4B30-8E3C-4D2BE6020583}" type="datetimeFigureOut">
              <a:rPr lang="en-US" smtClean="0"/>
              <a:pPr/>
              <a:t>1/28/2020</a:t>
            </a:fld>
            <a:endParaRPr lang="en-US" dirty="0"/>
          </a:p>
        </p:txBody>
      </p:sp>
      <p:sp>
        <p:nvSpPr>
          <p:cNvPr id="5" name="Footer Placeholder 4">
            <a:extLst>
              <a:ext uri="{FF2B5EF4-FFF2-40B4-BE49-F238E27FC236}">
                <a16:creationId xmlns:a16="http://schemas.microsoft.com/office/drawing/2014/main" id="{64726912-9ABA-4F57-AA85-8F661A96F4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3230C7-09BF-42E1-B3FF-AA0670ECA652}"/>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2200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208E-47F3-4137-9E1E-8AEC21AEAB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FF75F2-D2B4-4F5A-AB4C-68F293C96C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62E66F-7AAB-4561-A35A-B65DAE57E6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46D866-0143-4964-B94D-A3BDA01CEEFB}"/>
              </a:ext>
            </a:extLst>
          </p:cNvPr>
          <p:cNvSpPr>
            <a:spLocks noGrp="1"/>
          </p:cNvSpPr>
          <p:nvPr>
            <p:ph type="dt" sz="half" idx="10"/>
          </p:nvPr>
        </p:nvSpPr>
        <p:spPr/>
        <p:txBody>
          <a:bodyPr/>
          <a:lstStyle/>
          <a:p>
            <a:fld id="{87DE6118-2437-4B30-8E3C-4D2BE6020583}" type="datetimeFigureOut">
              <a:rPr lang="en-US" smtClean="0"/>
              <a:t>1/28/2020</a:t>
            </a:fld>
            <a:endParaRPr lang="en-US" dirty="0"/>
          </a:p>
        </p:txBody>
      </p:sp>
      <p:sp>
        <p:nvSpPr>
          <p:cNvPr id="6" name="Footer Placeholder 5">
            <a:extLst>
              <a:ext uri="{FF2B5EF4-FFF2-40B4-BE49-F238E27FC236}">
                <a16:creationId xmlns:a16="http://schemas.microsoft.com/office/drawing/2014/main" id="{C693AE4A-4456-4C3B-8F30-78A2863D61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1F0F67-3BA3-4BEA-B994-ABA2B8E5D4A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85356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AF73-5696-4B9A-907D-83C5159302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9E90F1-5624-47FD-98E0-AEF620EC64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44ABD6-E261-474D-804E-80510F976B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304A99-BDEE-44D1-8015-7C3B87354C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57FBA-23FB-4572-B507-0E3E0D32D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7ABA70-5413-4149-8FD7-26A6705B092C}"/>
              </a:ext>
            </a:extLst>
          </p:cNvPr>
          <p:cNvSpPr>
            <a:spLocks noGrp="1"/>
          </p:cNvSpPr>
          <p:nvPr>
            <p:ph type="dt" sz="half" idx="10"/>
          </p:nvPr>
        </p:nvSpPr>
        <p:spPr/>
        <p:txBody>
          <a:bodyPr/>
          <a:lstStyle/>
          <a:p>
            <a:fld id="{87DE6118-2437-4B30-8E3C-4D2BE6020583}" type="datetimeFigureOut">
              <a:rPr lang="en-US" smtClean="0"/>
              <a:t>1/28/2020</a:t>
            </a:fld>
            <a:endParaRPr lang="en-US" dirty="0"/>
          </a:p>
        </p:txBody>
      </p:sp>
      <p:sp>
        <p:nvSpPr>
          <p:cNvPr id="8" name="Footer Placeholder 7">
            <a:extLst>
              <a:ext uri="{FF2B5EF4-FFF2-40B4-BE49-F238E27FC236}">
                <a16:creationId xmlns:a16="http://schemas.microsoft.com/office/drawing/2014/main" id="{8BAC71FD-FA1D-417E-81FA-E2B8074D433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9635586-D860-4FE0-B03D-2B53882320BA}"/>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0476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C3C0-673B-46A0-8884-BC87713042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2490A7-13D8-42AE-B2D8-46876E22FFE0}"/>
              </a:ext>
            </a:extLst>
          </p:cNvPr>
          <p:cNvSpPr>
            <a:spLocks noGrp="1"/>
          </p:cNvSpPr>
          <p:nvPr>
            <p:ph type="dt" sz="half" idx="10"/>
          </p:nvPr>
        </p:nvSpPr>
        <p:spPr/>
        <p:txBody>
          <a:bodyPr/>
          <a:lstStyle/>
          <a:p>
            <a:fld id="{87DE6118-2437-4B30-8E3C-4D2BE6020583}" type="datetimeFigureOut">
              <a:rPr lang="en-US" smtClean="0"/>
              <a:t>1/28/2020</a:t>
            </a:fld>
            <a:endParaRPr lang="en-US" dirty="0"/>
          </a:p>
        </p:txBody>
      </p:sp>
      <p:sp>
        <p:nvSpPr>
          <p:cNvPr id="4" name="Footer Placeholder 3">
            <a:extLst>
              <a:ext uri="{FF2B5EF4-FFF2-40B4-BE49-F238E27FC236}">
                <a16:creationId xmlns:a16="http://schemas.microsoft.com/office/drawing/2014/main" id="{6EE94F0A-3900-4C71-81BE-7DC523E79CE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1F7DE12-B273-4FAC-8F0F-6422DA3606F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5946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54108-A484-4F54-B8F3-82127498F1F8}"/>
              </a:ext>
            </a:extLst>
          </p:cNvPr>
          <p:cNvSpPr>
            <a:spLocks noGrp="1"/>
          </p:cNvSpPr>
          <p:nvPr>
            <p:ph type="dt" sz="half" idx="10"/>
          </p:nvPr>
        </p:nvSpPr>
        <p:spPr/>
        <p:txBody>
          <a:bodyPr/>
          <a:lstStyle/>
          <a:p>
            <a:fld id="{87DE6118-2437-4B30-8E3C-4D2BE6020583}" type="datetimeFigureOut">
              <a:rPr lang="en-US" smtClean="0"/>
              <a:t>1/28/2020</a:t>
            </a:fld>
            <a:endParaRPr lang="en-US" dirty="0"/>
          </a:p>
        </p:txBody>
      </p:sp>
      <p:sp>
        <p:nvSpPr>
          <p:cNvPr id="3" name="Footer Placeholder 2">
            <a:extLst>
              <a:ext uri="{FF2B5EF4-FFF2-40B4-BE49-F238E27FC236}">
                <a16:creationId xmlns:a16="http://schemas.microsoft.com/office/drawing/2014/main" id="{F211786C-BB9F-4D0B-8FCC-E39F1D7853B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3352934-9DAC-42D3-B711-090161E904D6}"/>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0342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6C94-BA30-4460-B358-2A8537518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39A7BF-FE02-401D-A402-C8AFDC491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FC9BD9-AAF4-4E25-989A-B080DC810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DCF8F-E1C7-4809-B53C-6EAB5F543039}"/>
              </a:ext>
            </a:extLst>
          </p:cNvPr>
          <p:cNvSpPr>
            <a:spLocks noGrp="1"/>
          </p:cNvSpPr>
          <p:nvPr>
            <p:ph type="dt" sz="half" idx="10"/>
          </p:nvPr>
        </p:nvSpPr>
        <p:spPr/>
        <p:txBody>
          <a:bodyPr/>
          <a:lstStyle/>
          <a:p>
            <a:fld id="{87DE6118-2437-4B30-8E3C-4D2BE6020583}" type="datetimeFigureOut">
              <a:rPr lang="en-US" smtClean="0"/>
              <a:pPr/>
              <a:t>1/28/2020</a:t>
            </a:fld>
            <a:endParaRPr lang="en-US" dirty="0"/>
          </a:p>
        </p:txBody>
      </p:sp>
      <p:sp>
        <p:nvSpPr>
          <p:cNvPr id="6" name="Footer Placeholder 5">
            <a:extLst>
              <a:ext uri="{FF2B5EF4-FFF2-40B4-BE49-F238E27FC236}">
                <a16:creationId xmlns:a16="http://schemas.microsoft.com/office/drawing/2014/main" id="{37B6ABAE-102D-49D4-869F-A67FC07CA5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7821F7-C81F-474C-9FD3-86E16B134615}"/>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8362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17D1-5878-460F-AAA0-942A12EF7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2C1E6D-4F5C-4905-A520-EC4441F394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44633B-8FCE-4D85-BE56-E2AFAEEA9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A8FCC-F778-47FB-86AC-7CBE0F459C0B}"/>
              </a:ext>
            </a:extLst>
          </p:cNvPr>
          <p:cNvSpPr>
            <a:spLocks noGrp="1"/>
          </p:cNvSpPr>
          <p:nvPr>
            <p:ph type="dt" sz="half" idx="10"/>
          </p:nvPr>
        </p:nvSpPr>
        <p:spPr/>
        <p:txBody>
          <a:bodyPr/>
          <a:lstStyle/>
          <a:p>
            <a:fld id="{87DE6118-2437-4B30-8E3C-4D2BE6020583}" type="datetimeFigureOut">
              <a:rPr lang="en-US" smtClean="0"/>
              <a:pPr/>
              <a:t>1/28/2020</a:t>
            </a:fld>
            <a:endParaRPr lang="en-US" dirty="0"/>
          </a:p>
        </p:txBody>
      </p:sp>
      <p:sp>
        <p:nvSpPr>
          <p:cNvPr id="6" name="Footer Placeholder 5">
            <a:extLst>
              <a:ext uri="{FF2B5EF4-FFF2-40B4-BE49-F238E27FC236}">
                <a16:creationId xmlns:a16="http://schemas.microsoft.com/office/drawing/2014/main" id="{6CD7866C-75DE-4726-B80C-DCA685EEA9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4D689F-2DB4-438A-97D6-DECEC2A25D7C}"/>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0400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ACDCBE-D341-4854-A87F-2F8F24213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D799BD-216A-4B1E-81F4-1388F1B49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6E0DF6-5A47-4E09-B0ED-2902AB299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1/28/2020</a:t>
            </a:fld>
            <a:endParaRPr lang="en-US" dirty="0"/>
          </a:p>
        </p:txBody>
      </p:sp>
      <p:sp>
        <p:nvSpPr>
          <p:cNvPr id="5" name="Footer Placeholder 4">
            <a:extLst>
              <a:ext uri="{FF2B5EF4-FFF2-40B4-BE49-F238E27FC236}">
                <a16:creationId xmlns:a16="http://schemas.microsoft.com/office/drawing/2014/main" id="{D709CD49-69FC-478F-BB7D-5D61BFF10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0D3AAE5-FAE5-461C-82BC-9950AE5A6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4340188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538159" y="170144"/>
            <a:ext cx="7197726" cy="2421464"/>
          </a:xfrm>
        </p:spPr>
        <p:txBody>
          <a:bodyPr>
            <a:normAutofit/>
          </a:bodyPr>
          <a:lstStyle/>
          <a:p>
            <a:pPr algn="l"/>
            <a:r>
              <a:rPr lang="en-US" b="1" dirty="0"/>
              <a:t>Chennai Attractions Recommender System</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4705089" y="5427315"/>
            <a:ext cx="7197726" cy="1405467"/>
          </a:xfrm>
        </p:spPr>
        <p:txBody>
          <a:bodyPr>
            <a:normAutofit/>
          </a:bodyPr>
          <a:lstStyle/>
          <a:p>
            <a:pPr algn="r"/>
            <a:r>
              <a:rPr lang="en-US" dirty="0">
                <a:solidFill>
                  <a:schemeClr val="tx1">
                    <a:lumMod val="65000"/>
                    <a:lumOff val="35000"/>
                  </a:schemeClr>
                </a:solidFill>
              </a:rPr>
              <a:t>By</a:t>
            </a:r>
          </a:p>
          <a:p>
            <a:pPr algn="r"/>
            <a:r>
              <a:rPr lang="en-US" dirty="0">
                <a:solidFill>
                  <a:schemeClr val="tx1">
                    <a:lumMod val="65000"/>
                    <a:lumOff val="35000"/>
                  </a:schemeClr>
                </a:solidFill>
              </a:rPr>
              <a:t>Dhinakar Babu</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866" y="270282"/>
            <a:ext cx="3012949" cy="3012949"/>
          </a:xfrm>
          <a:prstGeom prst="rect">
            <a:avLst/>
          </a:prstGeom>
        </p:spPr>
      </p:pic>
      <p:sp>
        <p:nvSpPr>
          <p:cNvPr id="7" name="Title 1">
            <a:extLst>
              <a:ext uri="{FF2B5EF4-FFF2-40B4-BE49-F238E27FC236}">
                <a16:creationId xmlns:a16="http://schemas.microsoft.com/office/drawing/2014/main" id="{A6DCD6D7-C639-43E2-841E-10525644F6DC}"/>
              </a:ext>
            </a:extLst>
          </p:cNvPr>
          <p:cNvSpPr txBox="1">
            <a:spLocks/>
          </p:cNvSpPr>
          <p:nvPr/>
        </p:nvSpPr>
        <p:spPr>
          <a:xfrm>
            <a:off x="1710060" y="2554818"/>
            <a:ext cx="8348340" cy="20834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IBM- Applied Data Science Capstone project</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2061028" y="875695"/>
            <a:ext cx="7197726" cy="2421464"/>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899DD-BAC1-43FB-A800-CF7A5CDA68DD}"/>
              </a:ext>
            </a:extLst>
          </p:cNvPr>
          <p:cNvSpPr>
            <a:spLocks noGrp="1"/>
          </p:cNvSpPr>
          <p:nvPr>
            <p:ph idx="1"/>
          </p:nvPr>
        </p:nvSpPr>
        <p:spPr/>
        <p:txBody>
          <a:bodyPr>
            <a:normAutofit fontScale="70000" lnSpcReduction="20000"/>
          </a:bodyPr>
          <a:lstStyle/>
          <a:p>
            <a:pPr marL="0" indent="0">
              <a:lnSpc>
                <a:spcPct val="120000"/>
              </a:lnSpc>
              <a:buNone/>
            </a:pPr>
            <a:r>
              <a:rPr lang="en-GB" dirty="0"/>
              <a:t>Chennai, on the Bay of Bengal in eastern India, is the capital of the state of Tamil Nadu. The city is home to Fort St. George, built in 1644 and now a museum showcasing the city’s roots as a British military garrison and East India Company trading outpost, when it was called Madras. Religious sites include </a:t>
            </a:r>
            <a:r>
              <a:rPr lang="en-GB" dirty="0" err="1"/>
              <a:t>Kapaleeshwarar</a:t>
            </a:r>
            <a:r>
              <a:rPr lang="en-GB" dirty="0"/>
              <a:t> Temple, adorned with carved and painted gods, and St. Mary’s, a 17th-century Anglican church. </a:t>
            </a:r>
          </a:p>
          <a:p>
            <a:pPr marL="0" indent="0">
              <a:lnSpc>
                <a:spcPct val="120000"/>
              </a:lnSpc>
              <a:buNone/>
            </a:pPr>
            <a:r>
              <a:rPr lang="en-GB" dirty="0"/>
              <a:t>For tourists or new comers it is difficult to get to know about the nearby attractions. The diversity of the places available is reflective of the social and economic diversity of Chennai. Temples, Malls, Shopping sites are all very popular in the city. Chennai can also be called a Tourist favourites because of its vast variety of attractions and with a touch of Tamil Nadu’s uniqueness and tradition.</a:t>
            </a:r>
          </a:p>
          <a:p>
            <a:pPr marL="0" indent="0">
              <a:lnSpc>
                <a:spcPct val="120000"/>
              </a:lnSpc>
              <a:buNone/>
            </a:pPr>
            <a:r>
              <a:rPr lang="en-GB" dirty="0"/>
              <a:t>We have to build recommender system which recommends tourist travel locations based on his nearby venues. Recommended engine is built on an observation that tourist always try to explore places which are nearby first. We will be using location data to get best spots in </a:t>
            </a:r>
            <a:r>
              <a:rPr lang="en-GB" dirty="0" err="1"/>
              <a:t>neighborhood</a:t>
            </a:r>
            <a:r>
              <a:rPr lang="en-GB" dirty="0"/>
              <a:t>. For getting location data we will use Foursquare API.</a:t>
            </a:r>
            <a:endParaRPr lang="en-IN" dirty="0"/>
          </a:p>
        </p:txBody>
      </p:sp>
      <p:sp>
        <p:nvSpPr>
          <p:cNvPr id="4" name="Title 1">
            <a:extLst>
              <a:ext uri="{FF2B5EF4-FFF2-40B4-BE49-F238E27FC236}">
                <a16:creationId xmlns:a16="http://schemas.microsoft.com/office/drawing/2014/main" id="{2A2F12BE-5ACE-4216-95AB-18DB1ECFC44C}"/>
              </a:ext>
            </a:extLst>
          </p:cNvPr>
          <p:cNvSpPr>
            <a:spLocks noGrp="1"/>
          </p:cNvSpPr>
          <p:nvPr>
            <p:ph type="title"/>
          </p:nvPr>
        </p:nvSpPr>
        <p:spPr>
          <a:xfrm>
            <a:off x="838200" y="365125"/>
            <a:ext cx="10515600" cy="1325563"/>
          </a:xfrm>
        </p:spPr>
        <p:txBody>
          <a:bodyPr>
            <a:normAutofit/>
          </a:bodyPr>
          <a:lstStyle/>
          <a:p>
            <a:r>
              <a:rPr lang="en-US" sz="6000" b="1" dirty="0"/>
              <a:t>Introduction</a:t>
            </a:r>
            <a:endParaRPr lang="ru-RU" sz="6000" b="1" dirty="0"/>
          </a:p>
        </p:txBody>
      </p:sp>
    </p:spTree>
    <p:extLst>
      <p:ext uri="{BB962C8B-B14F-4D97-AF65-F5344CB8AC3E}">
        <p14:creationId xmlns:p14="http://schemas.microsoft.com/office/powerpoint/2010/main" val="196041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CA1E-1631-416F-85DE-6ED9BAC96968}"/>
              </a:ext>
            </a:extLst>
          </p:cNvPr>
          <p:cNvSpPr>
            <a:spLocks noGrp="1"/>
          </p:cNvSpPr>
          <p:nvPr>
            <p:ph type="title"/>
          </p:nvPr>
        </p:nvSpPr>
        <p:spPr/>
        <p:txBody>
          <a:bodyPr/>
          <a:lstStyle/>
          <a:p>
            <a:r>
              <a:rPr lang="en-US" sz="6000" b="1" dirty="0">
                <a:solidFill>
                  <a:prstClr val="black"/>
                </a:solidFill>
              </a:rPr>
              <a:t>Problem Statement</a:t>
            </a:r>
            <a:endParaRPr lang="en-IN" dirty="0"/>
          </a:p>
        </p:txBody>
      </p:sp>
      <p:sp>
        <p:nvSpPr>
          <p:cNvPr id="3" name="Content Placeholder 2">
            <a:extLst>
              <a:ext uri="{FF2B5EF4-FFF2-40B4-BE49-F238E27FC236}">
                <a16:creationId xmlns:a16="http://schemas.microsoft.com/office/drawing/2014/main" id="{71C955E1-517A-4FE3-BAE2-9879521E2D1E}"/>
              </a:ext>
            </a:extLst>
          </p:cNvPr>
          <p:cNvSpPr>
            <a:spLocks noGrp="1"/>
          </p:cNvSpPr>
          <p:nvPr>
            <p:ph idx="1"/>
          </p:nvPr>
        </p:nvSpPr>
        <p:spPr/>
        <p:txBody>
          <a:bodyPr/>
          <a:lstStyle/>
          <a:p>
            <a:r>
              <a:rPr lang="en-GB" dirty="0"/>
              <a:t>Recommending nearby attractions to the users based on their preference and tastes, we would help customers to find their </a:t>
            </a:r>
            <a:r>
              <a:rPr lang="en-GB" dirty="0" err="1"/>
              <a:t>mst</a:t>
            </a:r>
            <a:r>
              <a:rPr lang="en-GB" dirty="0"/>
              <a:t> related attractions in the nearby areas. This helps the </a:t>
            </a:r>
            <a:r>
              <a:rPr lang="en-GB" dirty="0" err="1"/>
              <a:t>prblem</a:t>
            </a:r>
            <a:r>
              <a:rPr lang="en-GB" dirty="0"/>
              <a:t> of finding and exploring inappropriate places</a:t>
            </a:r>
            <a:endParaRPr lang="en-IN" dirty="0"/>
          </a:p>
        </p:txBody>
      </p:sp>
    </p:spTree>
    <p:extLst>
      <p:ext uri="{BB962C8B-B14F-4D97-AF65-F5344CB8AC3E}">
        <p14:creationId xmlns:p14="http://schemas.microsoft.com/office/powerpoint/2010/main" val="360072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838200" y="369358"/>
            <a:ext cx="6143423" cy="1456267"/>
          </a:xfrm>
        </p:spPr>
        <p:txBody>
          <a:bodyPr>
            <a:normAutofit/>
          </a:bodyPr>
          <a:lstStyle/>
          <a:p>
            <a:r>
              <a:rPr lang="en-IN" sz="6000" b="1" dirty="0">
                <a:solidFill>
                  <a:prstClr val="black"/>
                </a:solidFill>
              </a:rPr>
              <a:t>Business Questions</a:t>
            </a:r>
            <a:endParaRPr lang="ru-RU" sz="6000" b="1" dirty="0">
              <a:solidFill>
                <a:prstClr val="black"/>
              </a:solidFill>
            </a:endParaRPr>
          </a:p>
        </p:txBody>
      </p:sp>
      <p:sp>
        <p:nvSpPr>
          <p:cNvPr id="6" name="Content Placeholder 5">
            <a:extLst>
              <a:ext uri="{FF2B5EF4-FFF2-40B4-BE49-F238E27FC236}">
                <a16:creationId xmlns:a16="http://schemas.microsoft.com/office/drawing/2014/main" id="{82588BC9-0136-4B45-A694-12A6DDBED058}"/>
              </a:ext>
            </a:extLst>
          </p:cNvPr>
          <p:cNvSpPr>
            <a:spLocks noGrp="1"/>
          </p:cNvSpPr>
          <p:nvPr>
            <p:ph idx="1"/>
          </p:nvPr>
        </p:nvSpPr>
        <p:spPr/>
        <p:txBody>
          <a:bodyPr/>
          <a:lstStyle/>
          <a:p>
            <a:r>
              <a:rPr lang="en-GB" dirty="0"/>
              <a:t>How many types of attractions are available ? </a:t>
            </a:r>
          </a:p>
          <a:p>
            <a:r>
              <a:rPr lang="en-GB" dirty="0"/>
              <a:t>Which is the most nearest to me with good rating ? </a:t>
            </a:r>
          </a:p>
          <a:p>
            <a:r>
              <a:rPr lang="en-GB" dirty="0"/>
              <a:t>How many "similar" places are available near by me ?</a:t>
            </a:r>
          </a:p>
          <a:p>
            <a:r>
              <a:rPr lang="en-GB" dirty="0"/>
              <a:t>What types of places are present in a particular area ? </a:t>
            </a:r>
          </a:p>
          <a:p>
            <a:r>
              <a:rPr lang="en-GB" dirty="0"/>
              <a:t>Where are the similar places present based on a preference to particular food ?</a:t>
            </a:r>
          </a:p>
          <a:p>
            <a:r>
              <a:rPr lang="en-GB" dirty="0"/>
              <a:t>How do different places rank with respect to my preferences ?</a:t>
            </a:r>
            <a:endParaRPr lang="en-IN" dirty="0"/>
          </a:p>
        </p:txBody>
      </p:sp>
    </p:spTree>
    <p:extLst>
      <p:ext uri="{BB962C8B-B14F-4D97-AF65-F5344CB8AC3E}">
        <p14:creationId xmlns:p14="http://schemas.microsoft.com/office/powerpoint/2010/main" val="291382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2AAB-EFEC-43A5-8BE0-2F744AE86C89}"/>
              </a:ext>
            </a:extLst>
          </p:cNvPr>
          <p:cNvSpPr>
            <a:spLocks noGrp="1"/>
          </p:cNvSpPr>
          <p:nvPr>
            <p:ph type="title"/>
          </p:nvPr>
        </p:nvSpPr>
        <p:spPr/>
        <p:txBody>
          <a:bodyPr/>
          <a:lstStyle/>
          <a:p>
            <a:r>
              <a:rPr lang="en-IN" sz="6000" b="1" dirty="0">
                <a:solidFill>
                  <a:prstClr val="black"/>
                </a:solidFill>
              </a:rPr>
              <a:t>Data</a:t>
            </a:r>
          </a:p>
        </p:txBody>
      </p:sp>
      <p:sp>
        <p:nvSpPr>
          <p:cNvPr id="3" name="Content Placeholder 2">
            <a:extLst>
              <a:ext uri="{FF2B5EF4-FFF2-40B4-BE49-F238E27FC236}">
                <a16:creationId xmlns:a16="http://schemas.microsoft.com/office/drawing/2014/main" id="{9D93CA0A-056C-44C3-863C-B18B05F3A638}"/>
              </a:ext>
            </a:extLst>
          </p:cNvPr>
          <p:cNvSpPr>
            <a:spLocks noGrp="1"/>
          </p:cNvSpPr>
          <p:nvPr>
            <p:ph idx="1"/>
          </p:nvPr>
        </p:nvSpPr>
        <p:spPr/>
        <p:txBody>
          <a:bodyPr numCol="2">
            <a:normAutofit/>
          </a:bodyPr>
          <a:lstStyle/>
          <a:p>
            <a:pPr marL="0" indent="0">
              <a:buNone/>
            </a:pPr>
            <a:r>
              <a:rPr lang="en-GB" sz="1800" dirty="0"/>
              <a:t>Geographical coordinates(latitude and longitude) to find our where exactly it is located. To access location of a attractions, its Latitude and Longitude is to be known so that we can point at its coordinates and create a map displaying all the attractions with its labels respectively. </a:t>
            </a:r>
          </a:p>
          <a:p>
            <a:pPr marL="0" indent="0">
              <a:buNone/>
            </a:pPr>
            <a:r>
              <a:rPr lang="en-GB" sz="2000" dirty="0"/>
              <a:t>• </a:t>
            </a:r>
            <a:r>
              <a:rPr lang="en-GB" sz="1800" dirty="0"/>
              <a:t>Taken the longitudes and latitudes from the google map and prepared the dataset. The data set contains Place with its Latitudes and Longitudes. </a:t>
            </a:r>
          </a:p>
          <a:p>
            <a:pPr marL="0" indent="0">
              <a:buNone/>
            </a:pPr>
            <a:r>
              <a:rPr lang="en-GB" sz="1800" dirty="0"/>
              <a:t>• To access location, it’s Latitude and Longitude is to be known so that we 	can point at its coordinates and create a map displaying all the restaurants 	with its labels respectively</a:t>
            </a:r>
            <a:r>
              <a:rPr lang="en-GB" sz="2000" dirty="0"/>
              <a:t>.</a:t>
            </a:r>
          </a:p>
          <a:p>
            <a:pPr marL="457200" lvl="1" indent="0">
              <a:buNone/>
            </a:pPr>
            <a:r>
              <a:rPr lang="en-GB" sz="2000" dirty="0"/>
              <a:t> </a:t>
            </a:r>
            <a:endParaRPr lang="en-IN" sz="2000" dirty="0"/>
          </a:p>
        </p:txBody>
      </p:sp>
      <p:pic>
        <p:nvPicPr>
          <p:cNvPr id="4" name="Content Placeholder 5">
            <a:extLst>
              <a:ext uri="{FF2B5EF4-FFF2-40B4-BE49-F238E27FC236}">
                <a16:creationId xmlns:a16="http://schemas.microsoft.com/office/drawing/2014/main" id="{F7320824-4262-4BFE-BE8E-EA9A225D8751}"/>
              </a:ext>
            </a:extLst>
          </p:cNvPr>
          <p:cNvPicPr>
            <a:picLocks noChangeAspect="1"/>
          </p:cNvPicPr>
          <p:nvPr/>
        </p:nvPicPr>
        <p:blipFill>
          <a:blip r:embed="rId2"/>
          <a:stretch>
            <a:fillRect/>
          </a:stretch>
        </p:blipFill>
        <p:spPr>
          <a:xfrm>
            <a:off x="6383412" y="1825625"/>
            <a:ext cx="5349037" cy="3464408"/>
          </a:xfrm>
          <a:prstGeom prst="rect">
            <a:avLst/>
          </a:prstGeom>
        </p:spPr>
      </p:pic>
    </p:spTree>
    <p:extLst>
      <p:ext uri="{BB962C8B-B14F-4D97-AF65-F5344CB8AC3E}">
        <p14:creationId xmlns:p14="http://schemas.microsoft.com/office/powerpoint/2010/main" val="236035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90B2-3EA4-4F7A-99C4-F82CA35850F7}"/>
              </a:ext>
            </a:extLst>
          </p:cNvPr>
          <p:cNvSpPr>
            <a:spLocks noGrp="1"/>
          </p:cNvSpPr>
          <p:nvPr>
            <p:ph type="title"/>
          </p:nvPr>
        </p:nvSpPr>
        <p:spPr/>
        <p:txBody>
          <a:bodyPr/>
          <a:lstStyle/>
          <a:p>
            <a:r>
              <a:rPr lang="en-GB" sz="6000" b="1" dirty="0">
                <a:solidFill>
                  <a:prstClr val="black"/>
                </a:solidFill>
              </a:rPr>
              <a:t>Methodology</a:t>
            </a:r>
            <a:endParaRPr lang="en-IN" sz="6000" b="1" dirty="0">
              <a:solidFill>
                <a:prstClr val="black"/>
              </a:solidFill>
            </a:endParaRPr>
          </a:p>
        </p:txBody>
      </p:sp>
      <p:sp>
        <p:nvSpPr>
          <p:cNvPr id="3" name="Content Placeholder 2">
            <a:extLst>
              <a:ext uri="{FF2B5EF4-FFF2-40B4-BE49-F238E27FC236}">
                <a16:creationId xmlns:a16="http://schemas.microsoft.com/office/drawing/2014/main" id="{A101E683-F885-44E9-B395-C5CF48D1152D}"/>
              </a:ext>
            </a:extLst>
          </p:cNvPr>
          <p:cNvSpPr>
            <a:spLocks noGrp="1"/>
          </p:cNvSpPr>
          <p:nvPr>
            <p:ph idx="1"/>
          </p:nvPr>
        </p:nvSpPr>
        <p:spPr/>
        <p:txBody>
          <a:bodyPr numCol="2"/>
          <a:lstStyle/>
          <a:p>
            <a:r>
              <a:rPr lang="en-GB" sz="1800" dirty="0"/>
              <a:t>Done Data </a:t>
            </a:r>
            <a:r>
              <a:rPr lang="en-GB" sz="1800" dirty="0" err="1"/>
              <a:t>preprocessing</a:t>
            </a:r>
            <a:r>
              <a:rPr lang="en-GB" sz="1800" dirty="0"/>
              <a:t> to get clear data 	         and one- hot encoded the data to model the data. </a:t>
            </a:r>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r>
              <a:rPr lang="en-GB" sz="1800" dirty="0"/>
              <a:t>Also while producing graph for number of cluster, I produced a graph to explore all the values for </a:t>
            </a:r>
            <a:r>
              <a:rPr lang="en-GB" sz="1800" dirty="0" err="1"/>
              <a:t>n_clusters</a:t>
            </a:r>
            <a:r>
              <a:rPr lang="en-GB" sz="1800" dirty="0"/>
              <a:t> and then finding the best by exploring the elbow graph.</a:t>
            </a:r>
          </a:p>
          <a:p>
            <a:endParaRPr lang="en-GB" sz="1800" dirty="0"/>
          </a:p>
          <a:p>
            <a:endParaRPr lang="en-GB" sz="1800" dirty="0"/>
          </a:p>
          <a:p>
            <a:endParaRPr lang="en-GB" sz="1800" dirty="0"/>
          </a:p>
          <a:p>
            <a:endParaRPr lang="en-IN" sz="1800" dirty="0"/>
          </a:p>
        </p:txBody>
      </p:sp>
      <p:pic>
        <p:nvPicPr>
          <p:cNvPr id="4" name="Picture 3">
            <a:extLst>
              <a:ext uri="{FF2B5EF4-FFF2-40B4-BE49-F238E27FC236}">
                <a16:creationId xmlns:a16="http://schemas.microsoft.com/office/drawing/2014/main" id="{F61AEC9D-D660-4BD7-A203-B1902792BE70}"/>
              </a:ext>
            </a:extLst>
          </p:cNvPr>
          <p:cNvPicPr>
            <a:picLocks noChangeAspect="1"/>
          </p:cNvPicPr>
          <p:nvPr/>
        </p:nvPicPr>
        <p:blipFill>
          <a:blip r:embed="rId2"/>
          <a:stretch>
            <a:fillRect/>
          </a:stretch>
        </p:blipFill>
        <p:spPr>
          <a:xfrm>
            <a:off x="1539745" y="3240475"/>
            <a:ext cx="3602098" cy="2885772"/>
          </a:xfrm>
          <a:prstGeom prst="rect">
            <a:avLst/>
          </a:prstGeom>
        </p:spPr>
      </p:pic>
      <p:pic>
        <p:nvPicPr>
          <p:cNvPr id="5" name="Picture 4">
            <a:extLst>
              <a:ext uri="{FF2B5EF4-FFF2-40B4-BE49-F238E27FC236}">
                <a16:creationId xmlns:a16="http://schemas.microsoft.com/office/drawing/2014/main" id="{D45FEBF1-D41E-4BF8-9D22-A1BE6B457060}"/>
              </a:ext>
            </a:extLst>
          </p:cNvPr>
          <p:cNvPicPr>
            <a:picLocks noChangeAspect="1"/>
          </p:cNvPicPr>
          <p:nvPr/>
        </p:nvPicPr>
        <p:blipFill>
          <a:blip r:embed="rId3"/>
          <a:stretch>
            <a:fillRect/>
          </a:stretch>
        </p:blipFill>
        <p:spPr>
          <a:xfrm>
            <a:off x="6096000" y="3240474"/>
            <a:ext cx="4412974" cy="3113113"/>
          </a:xfrm>
          <a:prstGeom prst="rect">
            <a:avLst/>
          </a:prstGeom>
        </p:spPr>
      </p:pic>
    </p:spTree>
    <p:extLst>
      <p:ext uri="{BB962C8B-B14F-4D97-AF65-F5344CB8AC3E}">
        <p14:creationId xmlns:p14="http://schemas.microsoft.com/office/powerpoint/2010/main" val="181556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1CC3-98CF-4190-902E-677FF0A2B202}"/>
              </a:ext>
            </a:extLst>
          </p:cNvPr>
          <p:cNvSpPr>
            <a:spLocks noGrp="1"/>
          </p:cNvSpPr>
          <p:nvPr>
            <p:ph type="title"/>
          </p:nvPr>
        </p:nvSpPr>
        <p:spPr/>
        <p:txBody>
          <a:bodyPr/>
          <a:lstStyle/>
          <a:p>
            <a:r>
              <a:rPr lang="en-IN" sz="6000" b="1" dirty="0">
                <a:solidFill>
                  <a:prstClr val="black"/>
                </a:solidFill>
              </a:rPr>
              <a:t>Result</a:t>
            </a:r>
          </a:p>
        </p:txBody>
      </p:sp>
      <p:pic>
        <p:nvPicPr>
          <p:cNvPr id="4" name="Content Placeholder 3">
            <a:extLst>
              <a:ext uri="{FF2B5EF4-FFF2-40B4-BE49-F238E27FC236}">
                <a16:creationId xmlns:a16="http://schemas.microsoft.com/office/drawing/2014/main" id="{911A0FAE-B7E9-40D0-AAD5-444700AEB996}"/>
              </a:ext>
            </a:extLst>
          </p:cNvPr>
          <p:cNvPicPr>
            <a:picLocks noGrp="1" noChangeAspect="1"/>
          </p:cNvPicPr>
          <p:nvPr>
            <p:ph idx="1"/>
          </p:nvPr>
        </p:nvPicPr>
        <p:blipFill>
          <a:blip r:embed="rId2"/>
          <a:stretch>
            <a:fillRect/>
          </a:stretch>
        </p:blipFill>
        <p:spPr>
          <a:xfrm>
            <a:off x="2256803" y="2143298"/>
            <a:ext cx="6353175" cy="3000375"/>
          </a:xfrm>
          <a:prstGeom prst="rect">
            <a:avLst/>
          </a:prstGeom>
          <a:solidFill>
            <a:srgbClr val="FFFFFF">
              <a:shade val="85000"/>
            </a:srgbClr>
          </a:solidFill>
          <a:ln w="1905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5583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78EE-63D2-4845-A08B-1CB2CC5735D8}"/>
              </a:ext>
            </a:extLst>
          </p:cNvPr>
          <p:cNvSpPr>
            <a:spLocks noGrp="1"/>
          </p:cNvSpPr>
          <p:nvPr>
            <p:ph type="title"/>
          </p:nvPr>
        </p:nvSpPr>
        <p:spPr/>
        <p:txBody>
          <a:bodyPr/>
          <a:lstStyle/>
          <a:p>
            <a:r>
              <a:rPr lang="en-IN" sz="6000" b="1" dirty="0">
                <a:solidFill>
                  <a:prstClr val="black"/>
                </a:solidFill>
              </a:rPr>
              <a:t>Map Clusters</a:t>
            </a:r>
          </a:p>
        </p:txBody>
      </p:sp>
      <p:pic>
        <p:nvPicPr>
          <p:cNvPr id="4" name="Content Placeholder 3">
            <a:extLst>
              <a:ext uri="{FF2B5EF4-FFF2-40B4-BE49-F238E27FC236}">
                <a16:creationId xmlns:a16="http://schemas.microsoft.com/office/drawing/2014/main" id="{291CE9CE-F057-4CD6-9D55-3A305823E720}"/>
              </a:ext>
            </a:extLst>
          </p:cNvPr>
          <p:cNvPicPr>
            <a:picLocks noGrp="1" noChangeAspect="1"/>
          </p:cNvPicPr>
          <p:nvPr>
            <p:ph idx="1"/>
          </p:nvPr>
        </p:nvPicPr>
        <p:blipFill>
          <a:blip r:embed="rId2"/>
          <a:stretch>
            <a:fillRect/>
          </a:stretch>
        </p:blipFill>
        <p:spPr>
          <a:xfrm>
            <a:off x="2881312" y="2029619"/>
            <a:ext cx="6429375" cy="3943350"/>
          </a:xfrm>
          <a:prstGeom prst="rect">
            <a:avLst/>
          </a:prstGeom>
        </p:spPr>
      </p:pic>
    </p:spTree>
    <p:extLst>
      <p:ext uri="{BB962C8B-B14F-4D97-AF65-F5344CB8AC3E}">
        <p14:creationId xmlns:p14="http://schemas.microsoft.com/office/powerpoint/2010/main" val="28176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DF88-2084-43AD-9CA0-B873ECA1BE80}"/>
              </a:ext>
            </a:extLst>
          </p:cNvPr>
          <p:cNvSpPr>
            <a:spLocks noGrp="1"/>
          </p:cNvSpPr>
          <p:nvPr>
            <p:ph type="title"/>
          </p:nvPr>
        </p:nvSpPr>
        <p:spPr/>
        <p:txBody>
          <a:bodyPr/>
          <a:lstStyle/>
          <a:p>
            <a:r>
              <a:rPr lang="en-IN" sz="6000" b="1" dirty="0">
                <a:solidFill>
                  <a:prstClr val="black"/>
                </a:solidFill>
              </a:rPr>
              <a:t>Conclusion</a:t>
            </a:r>
          </a:p>
        </p:txBody>
      </p:sp>
      <p:sp>
        <p:nvSpPr>
          <p:cNvPr id="3" name="Content Placeholder 2">
            <a:extLst>
              <a:ext uri="{FF2B5EF4-FFF2-40B4-BE49-F238E27FC236}">
                <a16:creationId xmlns:a16="http://schemas.microsoft.com/office/drawing/2014/main" id="{92D0A39F-C674-461F-9549-65F861DF3D00}"/>
              </a:ext>
            </a:extLst>
          </p:cNvPr>
          <p:cNvSpPr>
            <a:spLocks noGrp="1"/>
          </p:cNvSpPr>
          <p:nvPr>
            <p:ph idx="1"/>
          </p:nvPr>
        </p:nvSpPr>
        <p:spPr/>
        <p:txBody>
          <a:bodyPr/>
          <a:lstStyle/>
          <a:p>
            <a:pPr marL="0" indent="0">
              <a:buNone/>
            </a:pPr>
            <a:r>
              <a:rPr lang="en-GB" dirty="0"/>
              <a:t>The recommender system is a system that makes use of Foursquare API to determine nearby venues. It is a powerful data driven model whose efficiency may decrease with more data but accuracy will </a:t>
            </a:r>
            <a:r>
              <a:rPr lang="en-GB" dirty="0" err="1"/>
              <a:t>increase.Thus</a:t>
            </a:r>
            <a:r>
              <a:rPr lang="en-GB" dirty="0"/>
              <a:t> we have developed the Chennai based Attraction recommendation System using </a:t>
            </a:r>
            <a:r>
              <a:rPr lang="en-GB" dirty="0" err="1"/>
              <a:t>FourSquare</a:t>
            </a:r>
            <a:r>
              <a:rPr lang="en-GB" dirty="0"/>
              <a:t> API. </a:t>
            </a:r>
            <a:endParaRPr lang="en-IN" dirty="0"/>
          </a:p>
        </p:txBody>
      </p:sp>
    </p:spTree>
    <p:extLst>
      <p:ext uri="{BB962C8B-B14F-4D97-AF65-F5344CB8AC3E}">
        <p14:creationId xmlns:p14="http://schemas.microsoft.com/office/powerpoint/2010/main" val="2999191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0F1DF1E-36E3-406C-8CF7-DB13BB647087}">
  <ds:schemaRefs>
    <ds:schemaRef ds:uri="http://schemas.microsoft.com/sharepoint/v3/contenttype/forms"/>
  </ds:schemaRefs>
</ds:datastoreItem>
</file>

<file path=customXml/itemProps2.xml><?xml version="1.0" encoding="utf-8"?>
<ds:datastoreItem xmlns:ds="http://schemas.openxmlformats.org/officeDocument/2006/customXml" ds:itemID="{9310845B-7F19-4A9A-BEE4-BEF0501E1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5274BF-C111-4B7A-8D90-F7666D37C13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566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Chennai Attractions Recommender System</vt:lpstr>
      <vt:lpstr>Introduction</vt:lpstr>
      <vt:lpstr>Problem Statement</vt:lpstr>
      <vt:lpstr>Business Questions</vt:lpstr>
      <vt:lpstr>Data</vt:lpstr>
      <vt:lpstr>Methodology</vt:lpstr>
      <vt:lpstr>Result</vt:lpstr>
      <vt:lpstr>Map Clusters</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2019-02-05T19:54:25Z</dcterms:created>
  <dcterms:modified xsi:type="dcterms:W3CDTF">2020-01-28T04:43:33Z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