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7" autoAdjust="0"/>
    <p:restoredTop sz="86358" autoAdjust="0"/>
  </p:normalViewPr>
  <p:slideViewPr>
    <p:cSldViewPr snapToGrid="0">
      <p:cViewPr>
        <p:scale>
          <a:sx n="150" d="100"/>
          <a:sy n="150" d="100"/>
        </p:scale>
        <p:origin x="-684" y="-17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10B07-7C63-45ED-B383-C2246B253952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94FCC-5BD4-478B-823B-DEDA1CEBEB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94FCC-5BD4-478B-823B-DEDA1CEBEB9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61B8-E915-42DA-B414-001098971303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5E6-0760-4DDA-A6A6-FE54198D3E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7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61B8-E915-42DA-B414-001098971303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5E6-0760-4DDA-A6A6-FE54198D3E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1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61B8-E915-42DA-B414-001098971303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5E6-0760-4DDA-A6A6-FE54198D3E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6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61B8-E915-42DA-B414-001098971303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5E6-0760-4DDA-A6A6-FE54198D3E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5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61B8-E915-42DA-B414-001098971303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5E6-0760-4DDA-A6A6-FE54198D3E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2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61B8-E915-42DA-B414-001098971303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5E6-0760-4DDA-A6A6-FE54198D3E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61B8-E915-42DA-B414-001098971303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5E6-0760-4DDA-A6A6-FE54198D3E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1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61B8-E915-42DA-B414-001098971303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5E6-0760-4DDA-A6A6-FE54198D3E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0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61B8-E915-42DA-B414-001098971303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5E6-0760-4DDA-A6A6-FE54198D3E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2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61B8-E915-42DA-B414-001098971303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5E6-0760-4DDA-A6A6-FE54198D3E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5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61B8-E915-42DA-B414-001098971303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5E6-0760-4DDA-A6A6-FE54198D3E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5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D61B8-E915-42DA-B414-001098971303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495E6-0760-4DDA-A6A6-FE54198D3E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5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hyperlink" Target="mailto:nirmalkumar.m04@infosys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jpe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60221" y="665592"/>
            <a:ext cx="3726180" cy="267858"/>
          </a:xfrm>
          <a:prstGeom prst="rect">
            <a:avLst/>
          </a:prstGeom>
          <a:solidFill>
            <a:srgbClr val="4C88C4"/>
          </a:solidFill>
          <a:ln w="6480" cap="sq">
            <a:solidFill>
              <a:srgbClr val="4C88C4"/>
            </a:solidFill>
            <a:miter lim="800000"/>
            <a:headEnd/>
            <a:tailEnd/>
          </a:ln>
        </p:spPr>
        <p:txBody>
          <a:bodyPr lIns="90000" tIns="554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93000"/>
              </a:lnSpc>
              <a:spcBef>
                <a:spcPts val="900"/>
              </a:spcBef>
              <a:buSzPct val="100000"/>
            </a:pPr>
            <a:r>
              <a:rPr lang="en-US" altLang="en-US" sz="1100" b="1" dirty="0"/>
              <a:t>     Professional Summary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758389" y="665719"/>
            <a:ext cx="3728011" cy="6171326"/>
          </a:xfrm>
          <a:prstGeom prst="rect">
            <a:avLst/>
          </a:prstGeom>
          <a:noFill/>
          <a:ln w="6480" cap="sq">
            <a:solidFill>
              <a:srgbClr val="4C88C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779269" y="4113222"/>
            <a:ext cx="3707131" cy="273050"/>
          </a:xfrm>
          <a:prstGeom prst="rect">
            <a:avLst/>
          </a:prstGeom>
          <a:solidFill>
            <a:srgbClr val="4C88C4"/>
          </a:solidFill>
          <a:ln w="6480" cap="sq">
            <a:solidFill>
              <a:srgbClr val="4C88C4"/>
            </a:solidFill>
            <a:miter lim="800000"/>
            <a:headEnd/>
            <a:tailEnd/>
          </a:ln>
        </p:spPr>
        <p:txBody>
          <a:bodyPr lIns="90000" tIns="554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93000"/>
              </a:lnSpc>
              <a:spcBef>
                <a:spcPts val="900"/>
              </a:spcBef>
              <a:buSzPct val="100000"/>
            </a:pPr>
            <a:r>
              <a:rPr lang="en-US" altLang="en-US" sz="1100" b="1" dirty="0"/>
              <a:t>Educational Qualification &amp; External Certifications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775461" y="927084"/>
            <a:ext cx="3756660" cy="580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171450" lvl="0" indent="-171450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altLang="en-US" sz="900" kern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Total 13 years of experience including 9 years in the Financial services domain</a:t>
            </a:r>
          </a:p>
          <a:p>
            <a:pPr marL="171450" indent="-171450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altLang="en-US" sz="900" kern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8 years of experience working in ABN AMRO in different capacity like Developer, Senior Developer, Solution Engineer, Azure Architect in different domains/programs like BCDB, Financial Risk, Match, Apollo.</a:t>
            </a:r>
          </a:p>
          <a:p>
            <a:pPr marL="171450" lvl="0" indent="-171450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altLang="en-US" sz="900" kern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Extensive experience in modernizing and re-architecting application migration to Cloud platforms.</a:t>
            </a:r>
          </a:p>
          <a:p>
            <a:pPr marL="171450" lvl="0" indent="-171450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altLang="en-US" sz="900" kern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Experience in building hybrid platforms for customers.</a:t>
            </a:r>
          </a:p>
          <a:p>
            <a:pPr marL="171450" lvl="0" indent="-171450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altLang="en-US" sz="900" kern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Experience in creating end-to-end solution architectures &amp; designs for public cloud (both Azure &amp; AWS) for complex applications across multiple domains including aspects such as cloud connectivity &amp; networking, governance, security and enterprise IT integration.</a:t>
            </a:r>
          </a:p>
          <a:p>
            <a:pPr marL="171450" indent="-171450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altLang="en-US" sz="900" kern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Experience with Agile methods and principles such as DevOps, Scrum, SAFe, Continuous Integration and Continuous Development and associated tooling.</a:t>
            </a:r>
          </a:p>
          <a:p>
            <a:pPr marL="171450" lvl="0" indent="-171450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altLang="en-US" sz="900" kern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Built a collaborative and transparent culture of continuous improvement, within the team and across domains, while mentoring junior team members.</a:t>
            </a:r>
          </a:p>
          <a:p>
            <a:pPr marL="171450" lvl="0" indent="-171450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altLang="en-US" sz="900" kern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Extensive experience in application development using open-stack technologies.</a:t>
            </a:r>
          </a:p>
          <a:p>
            <a:pPr marL="171450" lvl="0" indent="-171450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endParaRPr lang="en-GB" altLang="en-US" sz="900" kern="0" dirty="0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  <a:p>
            <a:pPr marL="171450" lvl="0" indent="-171450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endParaRPr lang="en-GB" altLang="en-US" sz="900" kern="0" dirty="0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524500" y="647700"/>
            <a:ext cx="4808219" cy="6191250"/>
          </a:xfrm>
          <a:prstGeom prst="rect">
            <a:avLst/>
          </a:prstGeom>
          <a:noFill/>
          <a:ln w="6480" cap="sq">
            <a:solidFill>
              <a:srgbClr val="4C88C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608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93000"/>
              </a:lnSpc>
              <a:buSzPct val="100000"/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3000"/>
              </a:lnSpc>
              <a:buSzPct val="100000"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99360" y="-37260"/>
            <a:ext cx="2186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Masud Hasan </a:t>
            </a:r>
          </a:p>
          <a:p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Azure Cloud Architect</a:t>
            </a:r>
          </a:p>
          <a:p>
            <a:r>
              <a:rPr lang="en-US" sz="1000" b="1" dirty="0">
                <a:solidFill>
                  <a:schemeClr val="accent3">
                    <a:lumMod val="50000"/>
                  </a:schemeClr>
                </a:solidFill>
                <a:hlinkClick r:id="rId3"/>
              </a:rPr>
              <a:t>masud.hasan@nl.abnamro.com</a:t>
            </a:r>
          </a:p>
          <a:p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+ 31 683208393</a:t>
            </a:r>
          </a:p>
          <a:p>
            <a:endParaRPr lang="en-US" sz="1000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1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532120" y="657959"/>
            <a:ext cx="4792979" cy="271681"/>
          </a:xfrm>
          <a:prstGeom prst="rect">
            <a:avLst/>
          </a:prstGeom>
          <a:solidFill>
            <a:srgbClr val="4C88C4"/>
          </a:solidFill>
          <a:ln w="6480" cap="sq">
            <a:solidFill>
              <a:srgbClr val="4C88C4"/>
            </a:solidFill>
            <a:miter lim="800000"/>
            <a:headEnd/>
            <a:tailEnd/>
          </a:ln>
        </p:spPr>
        <p:txBody>
          <a:bodyPr lIns="90000" tIns="554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93000"/>
              </a:lnSpc>
              <a:spcBef>
                <a:spcPts val="900"/>
              </a:spcBef>
              <a:buSzPct val="100000"/>
            </a:pPr>
            <a:r>
              <a:rPr lang="en-US" altLang="en-US" sz="1100" b="1" dirty="0"/>
              <a:t>Key Area Of Expertise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92558" y="4113222"/>
            <a:ext cx="3703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de-DE" altLang="en-US" sz="900" kern="0" dirty="0">
              <a:cs typeface="Arial" pitchFamily="34" charset="0"/>
            </a:endParaRP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de-DE" altLang="en-US" sz="900" kern="0" dirty="0">
              <a:cs typeface="Arial" pitchFamily="34" charset="0"/>
            </a:endParaRP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de-DE" altLang="en-US" sz="900" kern="0" dirty="0">
                <a:cs typeface="Arial" pitchFamily="34" charset="0"/>
              </a:rPr>
              <a:t>B.Tech  in Computer Science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de-DE" altLang="en-US" sz="900" kern="0" dirty="0">
              <a:cs typeface="Arial" pitchFamily="34" charset="0"/>
            </a:endParaRP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de-DE" altLang="en-US" sz="900" kern="0" dirty="0">
              <a:cs typeface="Arial" pitchFamily="34" charset="0"/>
            </a:endParaRP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de-DE" altLang="en-US" sz="900" kern="0" dirty="0">
              <a:cs typeface="Arial" pitchFamily="34" charset="0"/>
            </a:endParaRP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de-DE" altLang="en-US" sz="900" kern="0" dirty="0">
              <a:cs typeface="Arial" pitchFamily="34" charset="0"/>
            </a:endParaRP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de-DE" altLang="en-US" sz="900" kern="0" dirty="0"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E9E164-A876-4BEF-BC73-8E0395CC9936}"/>
              </a:ext>
            </a:extLst>
          </p:cNvPr>
          <p:cNvSpPr txBox="1"/>
          <p:nvPr/>
        </p:nvSpPr>
        <p:spPr>
          <a:xfrm>
            <a:off x="5577839" y="946668"/>
            <a:ext cx="4754879" cy="1122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3000"/>
              </a:lnSpc>
              <a:buSzPct val="100000"/>
            </a:pPr>
            <a:endParaRPr lang="en-US" altLang="en-US" sz="900" b="1" kern="0" dirty="0">
              <a:cs typeface="Arial" pitchFamily="34" charset="0"/>
            </a:endParaRPr>
          </a:p>
          <a:p>
            <a:pPr>
              <a:lnSpc>
                <a:spcPct val="93000"/>
              </a:lnSpc>
              <a:buSzPct val="100000"/>
            </a:pPr>
            <a:r>
              <a:rPr lang="en-US" altLang="en-US" sz="900" b="1" kern="0" dirty="0">
                <a:cs typeface="Arial" pitchFamily="34" charset="0"/>
              </a:rPr>
              <a:t>Programming skills: </a:t>
            </a:r>
            <a:r>
              <a:rPr lang="en-US" altLang="en-US" sz="900" kern="0" dirty="0">
                <a:cs typeface="Arial" pitchFamily="34" charset="0"/>
              </a:rPr>
              <a:t>Java , JavaScript</a:t>
            </a:r>
          </a:p>
          <a:p>
            <a:pPr>
              <a:lnSpc>
                <a:spcPct val="93000"/>
              </a:lnSpc>
              <a:buSzPct val="100000"/>
            </a:pPr>
            <a:r>
              <a:rPr lang="en-US" altLang="en-US" sz="900" b="1" kern="0" dirty="0">
                <a:cs typeface="Arial" pitchFamily="34" charset="0"/>
              </a:rPr>
              <a:t>Design Skills: </a:t>
            </a:r>
            <a:r>
              <a:rPr lang="en-US" altLang="en-US" sz="900" kern="0" dirty="0">
                <a:cs typeface="Arial" pitchFamily="34" charset="0"/>
              </a:rPr>
              <a:t>Cloud Well Architected Framework, Cloud Adoption Framework, Design Patterns for cloud, Microservices, Application Frameworks &amp; Design patterns</a:t>
            </a:r>
          </a:p>
          <a:p>
            <a:pPr>
              <a:lnSpc>
                <a:spcPct val="93000"/>
              </a:lnSpc>
              <a:buSzPct val="100000"/>
            </a:pPr>
            <a:r>
              <a:rPr lang="en-US" altLang="en-US" sz="900" b="1" kern="0" dirty="0">
                <a:cs typeface="Arial" pitchFamily="34" charset="0"/>
              </a:rPr>
              <a:t>Tools: </a:t>
            </a:r>
            <a:r>
              <a:rPr lang="en-US" altLang="en-US" sz="900" kern="0" dirty="0">
                <a:cs typeface="Arial" pitchFamily="34" charset="0"/>
              </a:rPr>
              <a:t>Select Architect, Drawio , Archimate , CICD Tooling, Azure Devops, IAC Tool (Ansible , Terraform) </a:t>
            </a:r>
          </a:p>
          <a:p>
            <a:pPr>
              <a:lnSpc>
                <a:spcPct val="93000"/>
              </a:lnSpc>
              <a:buSzPct val="100000"/>
            </a:pPr>
            <a:r>
              <a:rPr lang="en-US" altLang="en-US" sz="900" b="1" kern="0" dirty="0">
                <a:cs typeface="Arial" pitchFamily="34" charset="0"/>
              </a:rPr>
              <a:t>Database : </a:t>
            </a:r>
            <a:r>
              <a:rPr lang="en-US" altLang="en-US" sz="900" kern="0" dirty="0">
                <a:cs typeface="Arial" pitchFamily="34" charset="0"/>
              </a:rPr>
              <a:t>Oracle, DB2 , MS SQL , MongoDB</a:t>
            </a:r>
          </a:p>
          <a:p>
            <a:pPr>
              <a:lnSpc>
                <a:spcPct val="93000"/>
              </a:lnSpc>
              <a:buSzPct val="100000"/>
            </a:pPr>
            <a:r>
              <a:rPr lang="en-US" altLang="en-US" sz="900" b="1" kern="0" dirty="0">
                <a:cs typeface="Arial" pitchFamily="34" charset="0"/>
              </a:rPr>
              <a:t>Public Cloud</a:t>
            </a:r>
            <a:r>
              <a:rPr lang="de-DE" altLang="en-US" sz="900" b="1" kern="0" dirty="0">
                <a:cs typeface="Arial" pitchFamily="34" charset="0"/>
              </a:rPr>
              <a:t> </a:t>
            </a:r>
            <a:r>
              <a:rPr lang="de-DE" altLang="en-US" sz="900" kern="0" dirty="0">
                <a:cs typeface="Arial" pitchFamily="34" charset="0"/>
              </a:rPr>
              <a:t>: Azure , AWS</a:t>
            </a: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5541601" y="2151798"/>
            <a:ext cx="4781637" cy="238125"/>
          </a:xfrm>
          <a:prstGeom prst="rect">
            <a:avLst/>
          </a:prstGeom>
          <a:solidFill>
            <a:srgbClr val="4C88C4"/>
          </a:solidFill>
          <a:ln w="6480" cap="sq">
            <a:solidFill>
              <a:srgbClr val="4C88C4"/>
            </a:solidFill>
            <a:miter lim="800000"/>
            <a:headEnd/>
            <a:tailEnd/>
          </a:ln>
        </p:spPr>
        <p:txBody>
          <a:bodyPr lIns="90000" tIns="554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93000"/>
              </a:lnSpc>
              <a:spcBef>
                <a:spcPts val="900"/>
              </a:spcBef>
              <a:buSzPct val="100000"/>
            </a:pPr>
            <a:r>
              <a:rPr lang="en-US" altLang="en-US" sz="1100" b="1" dirty="0"/>
              <a:t>Recent Experience Summary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541600" y="1963082"/>
            <a:ext cx="4762500" cy="4300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3000"/>
              </a:lnSpc>
              <a:buSzPct val="100000"/>
            </a:pPr>
            <a:endParaRPr lang="en-US" altLang="en-US" sz="900" b="1" kern="0" dirty="0">
              <a:solidFill>
                <a:prstClr val="black"/>
              </a:solidFill>
              <a:cs typeface="Arial" pitchFamily="34" charset="0"/>
            </a:endParaRPr>
          </a:p>
          <a:p>
            <a:pPr algn="just">
              <a:lnSpc>
                <a:spcPct val="93000"/>
              </a:lnSpc>
              <a:buSzPct val="100000"/>
            </a:pPr>
            <a:endParaRPr lang="en-US" altLang="en-US" sz="900" b="1" kern="0" dirty="0">
              <a:solidFill>
                <a:prstClr val="black"/>
              </a:solidFill>
              <a:cs typeface="Arial" pitchFamily="34" charset="0"/>
            </a:endParaRPr>
          </a:p>
          <a:p>
            <a:pPr algn="just">
              <a:lnSpc>
                <a:spcPct val="93000"/>
              </a:lnSpc>
              <a:buSzPct val="100000"/>
            </a:pPr>
            <a:endParaRPr lang="en-US" altLang="en-US" sz="1000" b="1" u="sng" kern="0" dirty="0">
              <a:solidFill>
                <a:prstClr val="black"/>
              </a:solidFill>
              <a:cs typeface="Arial" pitchFamily="34" charset="0"/>
            </a:endParaRPr>
          </a:p>
          <a:p>
            <a:pPr algn="just">
              <a:lnSpc>
                <a:spcPct val="93000"/>
              </a:lnSpc>
              <a:buSzPct val="100000"/>
            </a:pPr>
            <a:r>
              <a:rPr lang="en-US" altLang="en-US" sz="1000" b="1" u="sng" kern="0" dirty="0">
                <a:solidFill>
                  <a:prstClr val="black"/>
                </a:solidFill>
                <a:cs typeface="Arial" pitchFamily="34" charset="0"/>
              </a:rPr>
              <a:t>Client: </a:t>
            </a:r>
            <a:r>
              <a:rPr lang="en-US" altLang="en-US" sz="1000" u="sng" kern="0" dirty="0">
                <a:solidFill>
                  <a:prstClr val="black"/>
                </a:solidFill>
                <a:cs typeface="Arial" pitchFamily="34" charset="0"/>
              </a:rPr>
              <a:t>ABN AMRO </a:t>
            </a:r>
            <a:r>
              <a:rPr lang="en-US" altLang="en-US" sz="1000" b="1" u="sng" kern="0" dirty="0">
                <a:solidFill>
                  <a:prstClr val="black"/>
                </a:solidFill>
                <a:cs typeface="Arial" pitchFamily="34" charset="0"/>
              </a:rPr>
              <a:t>Role: </a:t>
            </a:r>
            <a:r>
              <a:rPr lang="en-US" altLang="en-US" sz="1000" u="sng" kern="0" dirty="0">
                <a:solidFill>
                  <a:prstClr val="black"/>
                </a:solidFill>
                <a:cs typeface="Arial" pitchFamily="34" charset="0"/>
              </a:rPr>
              <a:t>Azure Cloud Archictect </a:t>
            </a:r>
            <a:r>
              <a:rPr lang="en-US" altLang="en-US" sz="1000" b="1" u="sng" kern="0" dirty="0">
                <a:solidFill>
                  <a:prstClr val="black"/>
                </a:solidFill>
                <a:cs typeface="Arial" pitchFamily="34" charset="0"/>
              </a:rPr>
              <a:t>Project : </a:t>
            </a:r>
            <a:r>
              <a:rPr lang="en-US" altLang="en-US" sz="1000" u="sng" kern="0" dirty="0">
                <a:solidFill>
                  <a:prstClr val="black"/>
                </a:solidFill>
                <a:cs typeface="Arial" pitchFamily="34" charset="0"/>
              </a:rPr>
              <a:t>Apollo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900" kern="0" dirty="0">
                <a:cs typeface="Arial" pitchFamily="34" charset="0"/>
              </a:rPr>
              <a:t>Working in Apollo program for last 2 years.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900" kern="0" dirty="0">
                <a:cs typeface="Arial" pitchFamily="34" charset="0"/>
              </a:rPr>
              <a:t>Part of the lead architect circle in apollo.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900" kern="0" dirty="0">
                <a:cs typeface="Arial" pitchFamily="34" charset="0"/>
              </a:rPr>
              <a:t>Closely working with AAHG and ABF to make them aware of the standards and helping them in their migration journey.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900" kern="0" dirty="0">
                <a:cs typeface="Arial" pitchFamily="34" charset="0"/>
              </a:rPr>
              <a:t>Supported ECM domain having target solutions using App Services , AKS , MongoDB , Cosmos DB, Azure SQL PaaS , APIM , VMs, ADF, Power BI etc.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900" kern="0" dirty="0">
                <a:cs typeface="Arial" pitchFamily="34" charset="0"/>
              </a:rPr>
              <a:t> Supported Complex Tibco BW applications to Tibco BW Container Edition on AKS (IDV ,MCD ) and Containers on Azure App Service (NFR applications).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900" kern="0" dirty="0">
                <a:cs typeface="Arial" pitchFamily="34" charset="0"/>
              </a:rPr>
              <a:t>Supported the Credit Risk domain on their cloud migration.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altLang="en-US" sz="900" kern="0" dirty="0">
                <a:cs typeface="Arial" pitchFamily="34" charset="0"/>
              </a:rPr>
              <a:t>Worked closely with different teams like FDA/CADM/CISO/FSCP/FSCP Cost/Microsoft.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altLang="en-US" sz="900" kern="0" dirty="0">
                <a:cs typeface="Arial" pitchFamily="34" charset="0"/>
              </a:rPr>
              <a:t>Worked</a:t>
            </a:r>
            <a:r>
              <a:rPr lang="en-US" altLang="en-US" sz="900" kern="0" dirty="0">
                <a:cs typeface="Arial" pitchFamily="34" charset="0"/>
              </a:rPr>
              <a:t> closely with FSCP (CET, Stratus/CGT, P-NET,C-NET, PET) , CISO (NPA Counter , I &amp; A), Risk and others.</a:t>
            </a:r>
          </a:p>
          <a:p>
            <a:pPr algn="just">
              <a:lnSpc>
                <a:spcPct val="93000"/>
              </a:lnSpc>
              <a:buSzPct val="100000"/>
            </a:pPr>
            <a:endParaRPr lang="en-US" altLang="en-US" sz="1000" b="1" u="sng" kern="0" dirty="0">
              <a:solidFill>
                <a:prstClr val="black"/>
              </a:solidFill>
              <a:cs typeface="Arial" pitchFamily="34" charset="0"/>
            </a:endParaRPr>
          </a:p>
          <a:p>
            <a:pPr algn="just">
              <a:lnSpc>
                <a:spcPct val="93000"/>
              </a:lnSpc>
              <a:buSzPct val="100000"/>
            </a:pPr>
            <a:r>
              <a:rPr lang="en-US" altLang="en-US" sz="1000" b="1" u="sng" kern="0" dirty="0">
                <a:solidFill>
                  <a:prstClr val="black"/>
                </a:solidFill>
                <a:cs typeface="Arial" pitchFamily="34" charset="0"/>
              </a:rPr>
              <a:t>Client: </a:t>
            </a:r>
            <a:r>
              <a:rPr lang="en-US" altLang="en-US" sz="1000" u="sng" kern="0" dirty="0">
                <a:solidFill>
                  <a:prstClr val="black"/>
                </a:solidFill>
                <a:cs typeface="Arial" pitchFamily="34" charset="0"/>
              </a:rPr>
              <a:t>ABN AMRO  </a:t>
            </a:r>
            <a:r>
              <a:rPr lang="en-US" altLang="en-US" sz="1000" b="1" u="sng" kern="0" dirty="0">
                <a:solidFill>
                  <a:prstClr val="black"/>
                </a:solidFill>
                <a:cs typeface="Arial" pitchFamily="34" charset="0"/>
              </a:rPr>
              <a:t>Role</a:t>
            </a:r>
            <a:r>
              <a:rPr lang="en-US" altLang="en-US" sz="1000" u="sng" kern="0" dirty="0">
                <a:solidFill>
                  <a:prstClr val="black"/>
                </a:solidFill>
                <a:cs typeface="Arial" pitchFamily="34" charset="0"/>
              </a:rPr>
              <a:t>:  Solution Designer / Developer</a:t>
            </a:r>
            <a:r>
              <a:rPr lang="en-US" altLang="en-US" sz="1000" b="1" u="sng" kern="0" dirty="0">
                <a:solidFill>
                  <a:prstClr val="black"/>
                </a:solidFill>
                <a:cs typeface="Arial" pitchFamily="34" charset="0"/>
              </a:rPr>
              <a:t>, Project :</a:t>
            </a:r>
            <a:r>
              <a:rPr lang="en-US" altLang="en-US" sz="1000" u="sng" kern="0" dirty="0">
                <a:solidFill>
                  <a:prstClr val="black"/>
                </a:solidFill>
                <a:cs typeface="Arial" pitchFamily="34" charset="0"/>
              </a:rPr>
              <a:t>IFRS, SMILE, BCDB 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900" dirty="0"/>
              <a:t>Involved as Senior Developer in IFRS program with financial risk domain.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900" dirty="0"/>
              <a:t>Supported IFRS program as solution Designer / Senior Developer to develop a streaming platform top of Kafka called SMILE.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900" dirty="0"/>
              <a:t> Worked as Developer in multiple green field projects (BCDB Redesign, MCR, JLR) in BCDB domain.</a:t>
            </a:r>
          </a:p>
          <a:p>
            <a:pPr algn="just">
              <a:lnSpc>
                <a:spcPct val="93000"/>
              </a:lnSpc>
              <a:buSzPct val="100000"/>
            </a:pPr>
            <a:endParaRPr lang="en-US" altLang="en-US" sz="1000" b="1" u="sng" kern="0" dirty="0">
              <a:solidFill>
                <a:prstClr val="black"/>
              </a:solidFill>
              <a:cs typeface="Arial" pitchFamily="34" charset="0"/>
            </a:endParaRPr>
          </a:p>
          <a:p>
            <a:pPr algn="just">
              <a:lnSpc>
                <a:spcPct val="93000"/>
              </a:lnSpc>
              <a:buSzPct val="100000"/>
            </a:pPr>
            <a:r>
              <a:rPr lang="en-US" altLang="en-US" sz="1000" b="1" u="sng" kern="0" dirty="0">
                <a:solidFill>
                  <a:prstClr val="black"/>
                </a:solidFill>
                <a:cs typeface="Arial" pitchFamily="34" charset="0"/>
              </a:rPr>
              <a:t>Client: </a:t>
            </a:r>
            <a:r>
              <a:rPr lang="en-US" altLang="en-US" sz="1000" u="sng" kern="0" dirty="0">
                <a:solidFill>
                  <a:prstClr val="black"/>
                </a:solidFill>
                <a:cs typeface="Arial" pitchFamily="34" charset="0"/>
              </a:rPr>
              <a:t>Adidas</a:t>
            </a:r>
            <a:r>
              <a:rPr lang="en-US" altLang="en-US" sz="1000" b="1" u="sng" kern="0" dirty="0">
                <a:solidFill>
                  <a:prstClr val="black"/>
                </a:solidFill>
                <a:cs typeface="Arial" pitchFamily="34" charset="0"/>
              </a:rPr>
              <a:t>  Role</a:t>
            </a:r>
            <a:r>
              <a:rPr lang="en-US" altLang="en-US" sz="1000" u="sng" kern="0" dirty="0">
                <a:solidFill>
                  <a:prstClr val="black"/>
                </a:solidFill>
                <a:cs typeface="Arial" pitchFamily="34" charset="0"/>
              </a:rPr>
              <a:t>:  </a:t>
            </a:r>
            <a:r>
              <a:rPr lang="nl-NL" sz="1000" u="sng" dirty="0"/>
              <a:t>Junior Architect / Senior Developer</a:t>
            </a:r>
            <a:r>
              <a:rPr lang="en-US" altLang="en-US" sz="1000" b="1" u="sng" kern="0" dirty="0">
                <a:solidFill>
                  <a:prstClr val="black"/>
                </a:solidFill>
                <a:cs typeface="Arial" pitchFamily="34" charset="0"/>
              </a:rPr>
              <a:t>, Project : </a:t>
            </a:r>
            <a:r>
              <a:rPr lang="en-US" altLang="en-US" sz="1000" u="sng" kern="0" dirty="0">
                <a:solidFill>
                  <a:prstClr val="black"/>
                </a:solidFill>
                <a:cs typeface="Arial" pitchFamily="34" charset="0"/>
              </a:rPr>
              <a:t>Ecom Project 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900" kern="0" dirty="0">
                <a:solidFill>
                  <a:prstClr val="black"/>
                </a:solidFill>
                <a:cs typeface="Arial" pitchFamily="34" charset="0"/>
              </a:rPr>
              <a:t>Supported the client as Junior architect / Senior Developer in developing streaming application for real time digital advertising in paid media channels like Facebook / Google in 70 countries in Ecommerce Domain.</a:t>
            </a:r>
          </a:p>
          <a:p>
            <a:pPr algn="just">
              <a:lnSpc>
                <a:spcPct val="93000"/>
              </a:lnSpc>
              <a:buSzPct val="100000"/>
            </a:pPr>
            <a:endParaRPr lang="en-US" altLang="en-US" sz="900" b="1" u="sng" kern="0" dirty="0">
              <a:solidFill>
                <a:prstClr val="black"/>
              </a:solidFill>
              <a:cs typeface="Arial" pitchFamily="34" charset="0"/>
            </a:endParaRPr>
          </a:p>
          <a:p>
            <a:pPr algn="just">
              <a:lnSpc>
                <a:spcPct val="93000"/>
              </a:lnSpc>
              <a:buSzPct val="100000"/>
            </a:pPr>
            <a:r>
              <a:rPr lang="en-US" altLang="en-US" sz="900" b="1" u="sng" kern="0" dirty="0">
                <a:solidFill>
                  <a:prstClr val="black"/>
                </a:solidFill>
                <a:cs typeface="Arial" pitchFamily="34" charset="0"/>
              </a:rPr>
              <a:t>Client: </a:t>
            </a:r>
            <a:r>
              <a:rPr lang="en-US" altLang="en-US" sz="900" u="sng" kern="0" dirty="0">
                <a:solidFill>
                  <a:prstClr val="black"/>
                </a:solidFill>
                <a:cs typeface="Arial" pitchFamily="34" charset="0"/>
              </a:rPr>
              <a:t>Ing Bank</a:t>
            </a:r>
            <a:r>
              <a:rPr lang="en-US" altLang="en-US" sz="900" b="1" u="sng" kern="0" dirty="0">
                <a:solidFill>
                  <a:prstClr val="black"/>
                </a:solidFill>
                <a:cs typeface="Arial" pitchFamily="34" charset="0"/>
              </a:rPr>
              <a:t>  Role</a:t>
            </a:r>
            <a:r>
              <a:rPr lang="en-US" altLang="en-US" sz="900" u="sng" kern="0" dirty="0">
                <a:solidFill>
                  <a:prstClr val="black"/>
                </a:solidFill>
                <a:cs typeface="Arial" pitchFamily="34" charset="0"/>
              </a:rPr>
              <a:t>:  </a:t>
            </a:r>
            <a:r>
              <a:rPr lang="nl-NL" altLang="en-US" sz="900" u="sng" kern="0" dirty="0">
                <a:solidFill>
                  <a:prstClr val="black"/>
                </a:solidFill>
                <a:cs typeface="Arial" pitchFamily="34" charset="0"/>
              </a:rPr>
              <a:t>DevOps Engineer</a:t>
            </a:r>
            <a:r>
              <a:rPr lang="en-US" altLang="en-US" sz="900" b="1" u="sng" kern="0" dirty="0">
                <a:solidFill>
                  <a:prstClr val="black"/>
                </a:solidFill>
                <a:cs typeface="Arial" pitchFamily="34" charset="0"/>
              </a:rPr>
              <a:t>, Project : </a:t>
            </a:r>
            <a:r>
              <a:rPr lang="en-US" altLang="en-US" sz="900" u="sng" kern="0" dirty="0">
                <a:solidFill>
                  <a:prstClr val="black"/>
                </a:solidFill>
                <a:cs typeface="Arial" pitchFamily="34" charset="0"/>
              </a:rPr>
              <a:t>Pricing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900" kern="0" dirty="0">
                <a:solidFill>
                  <a:prstClr val="black"/>
                </a:solidFill>
                <a:cs typeface="Arial" pitchFamily="34" charset="0"/>
              </a:rPr>
              <a:t> DevOps engineer in interest rate calculation project for business lenders. </a:t>
            </a:r>
          </a:p>
        </p:txBody>
      </p:sp>
      <p:pic>
        <p:nvPicPr>
          <p:cNvPr id="9" name="Picture 8" descr="A person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2A0D9975-D2F0-E840-36B1-8FFFFD5B2F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4" y="0"/>
            <a:ext cx="806767" cy="665590"/>
          </a:xfrm>
          <a:prstGeom prst="rect">
            <a:avLst/>
          </a:prstGeom>
        </p:spPr>
      </p:pic>
      <p:pic>
        <p:nvPicPr>
          <p:cNvPr id="51" name="Picture 50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DD328C14-4553-0555-13EB-001A615314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00" y="4722473"/>
            <a:ext cx="719704" cy="719704"/>
          </a:xfrm>
          <a:prstGeom prst="rect">
            <a:avLst/>
          </a:prstGeom>
        </p:spPr>
      </p:pic>
      <p:pic>
        <p:nvPicPr>
          <p:cNvPr id="54" name="Picture 53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24A68AD0-42A6-E019-CB72-D6B5A9DED1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596" y="4720451"/>
            <a:ext cx="719704" cy="719704"/>
          </a:xfrm>
          <a:prstGeom prst="rect">
            <a:avLst/>
          </a:prstGeom>
        </p:spPr>
      </p:pic>
      <p:pic>
        <p:nvPicPr>
          <p:cNvPr id="56" name="Picture 55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E72C9039-81FE-6904-B324-4A406338222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046" y="4720451"/>
            <a:ext cx="719704" cy="719704"/>
          </a:xfrm>
          <a:prstGeom prst="rect">
            <a:avLst/>
          </a:prstGeom>
        </p:spPr>
      </p:pic>
      <p:pic>
        <p:nvPicPr>
          <p:cNvPr id="58" name="Picture 57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4528028F-0B6B-B7DE-9AA8-3A43CCF4EEF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50" y="4720450"/>
            <a:ext cx="719704" cy="719705"/>
          </a:xfrm>
          <a:prstGeom prst="rect">
            <a:avLst/>
          </a:prstGeom>
        </p:spPr>
      </p:pic>
      <p:pic>
        <p:nvPicPr>
          <p:cNvPr id="60" name="Picture 59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B584B178-93CB-2298-4B76-F90082C85C0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4720449"/>
            <a:ext cx="719704" cy="719704"/>
          </a:xfrm>
          <a:prstGeom prst="rect">
            <a:avLst/>
          </a:prstGeom>
        </p:spPr>
      </p:pic>
      <p:pic>
        <p:nvPicPr>
          <p:cNvPr id="62" name="Picture 61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A3428ABA-4507-4E3D-92D2-6A2AFA4ACB6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00" y="5480990"/>
            <a:ext cx="719704" cy="719704"/>
          </a:xfrm>
          <a:prstGeom prst="rect">
            <a:avLst/>
          </a:prstGeom>
        </p:spPr>
      </p:pic>
      <p:pic>
        <p:nvPicPr>
          <p:cNvPr id="1024" name="Picture 1023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C4C8A6D0-F7C3-D26D-EC27-E633AC744C0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33" y="5468964"/>
            <a:ext cx="719704" cy="719704"/>
          </a:xfrm>
          <a:prstGeom prst="rect">
            <a:avLst/>
          </a:prstGeom>
        </p:spPr>
      </p:pic>
      <p:pic>
        <p:nvPicPr>
          <p:cNvPr id="1026" name="Picture 1025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14630988-436B-2E1C-AA40-FE5592C7CDF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66" y="5456938"/>
            <a:ext cx="719704" cy="719704"/>
          </a:xfrm>
          <a:prstGeom prst="rect">
            <a:avLst/>
          </a:prstGeom>
        </p:spPr>
      </p:pic>
      <p:pic>
        <p:nvPicPr>
          <p:cNvPr id="1028" name="Picture 1027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86E23CCF-2C94-7AE4-8477-8596F43A0DD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00" y="5456936"/>
            <a:ext cx="719704" cy="719704"/>
          </a:xfrm>
          <a:prstGeom prst="rect">
            <a:avLst/>
          </a:prstGeom>
        </p:spPr>
      </p:pic>
      <p:pic>
        <p:nvPicPr>
          <p:cNvPr id="1030" name="Picture 1029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3597D2C-7A68-3702-DCC1-C6025D23F5A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953" y="5462614"/>
            <a:ext cx="719704" cy="719704"/>
          </a:xfrm>
          <a:prstGeom prst="rect">
            <a:avLst/>
          </a:prstGeom>
        </p:spPr>
      </p:pic>
      <p:pic>
        <p:nvPicPr>
          <p:cNvPr id="1032" name="Picture 1031" descr="A blue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CFB57EBF-373D-6D3E-0F22-DD1E6BA150B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501" y="6225262"/>
            <a:ext cx="806767" cy="594638"/>
          </a:xfrm>
          <a:prstGeom prst="rect">
            <a:avLst/>
          </a:prstGeom>
        </p:spPr>
      </p:pic>
      <p:pic>
        <p:nvPicPr>
          <p:cNvPr id="1034" name="Picture 1033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525B9476-3FD7-70EF-3C10-84F441F159C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33" y="6231612"/>
            <a:ext cx="745103" cy="573683"/>
          </a:xfrm>
          <a:prstGeom prst="rect">
            <a:avLst/>
          </a:prstGeom>
        </p:spPr>
      </p:pic>
      <p:pic>
        <p:nvPicPr>
          <p:cNvPr id="1036" name="Picture 1035" descr="A picture containing text, sign, businesscard&#10;&#10;Description automatically generated">
            <a:extLst>
              <a:ext uri="{FF2B5EF4-FFF2-40B4-BE49-F238E27FC236}">
                <a16:creationId xmlns:a16="http://schemas.microsoft.com/office/drawing/2014/main" id="{D1C434DB-46E9-4EF8-6336-D9629C9554D9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435" y="6207057"/>
            <a:ext cx="807235" cy="622791"/>
          </a:xfrm>
          <a:prstGeom prst="rect">
            <a:avLst/>
          </a:prstGeom>
        </p:spPr>
      </p:pic>
      <p:pic>
        <p:nvPicPr>
          <p:cNvPr id="1038" name="Picture 103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0926D520-ABB0-B6FE-5E39-BB8C9ADB62B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671" y="6212734"/>
            <a:ext cx="734630" cy="62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56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DFDDCFDA6E5F4A876F052C0D55A05A" ma:contentTypeVersion="0" ma:contentTypeDescription="Create a new document." ma:contentTypeScope="" ma:versionID="b6f7e01a498b309e13d0ec4a6a968cf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49C943-1EBF-42A5-91E7-EBB6D7AB16C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461D151-59E8-46B7-810A-877A6C5BB1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6CFA79-E3FA-466A-B935-B88B2B7B5E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Microsoft Office PowerPoint</Application>
  <PresentationFormat>Widescreen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Windows 10 SOEv1.3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Sowmya  Yerraguntla</dc:creator>
  <cp:lastModifiedBy>Masud Hasan</cp:lastModifiedBy>
  <cp:revision>253</cp:revision>
  <dcterms:created xsi:type="dcterms:W3CDTF">2018-04-19T07:14:16Z</dcterms:created>
  <dcterms:modified xsi:type="dcterms:W3CDTF">2023-03-07T17:06:14Z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0x0101005BDFDDCFDA6E5F4A876F052C0D55A05A</vt:lpwstr>
  </property>
  <property fmtid="{D5CDD505-2E9C-101B-9397-08002B2CF9AE}" pid="3" name="MSIP_Label_a0819fa7-4367-4500-ba88-dd630d977609_Enabled">
    <vt:lpwstr>true</vt:lpwstr>
  </property>
  <property fmtid="{D5CDD505-2E9C-101B-9397-08002B2CF9AE}" pid="4" name="MSIP_Label_a0819fa7-4367-4500-ba88-dd630d977609_SetDate">
    <vt:lpwstr>2023-01-16T07:47:02Z</vt:lpwstr>
  </property>
  <property fmtid="{D5CDD505-2E9C-101B-9397-08002B2CF9AE}" pid="5" name="MSIP_Label_a0819fa7-4367-4500-ba88-dd630d977609_Method">
    <vt:lpwstr>Standard</vt:lpwstr>
  </property>
  <property fmtid="{D5CDD505-2E9C-101B-9397-08002B2CF9AE}" pid="6" name="MSIP_Label_a0819fa7-4367-4500-ba88-dd630d977609_Name">
    <vt:lpwstr>a0819fa7-4367-4500-ba88-dd630d977609</vt:lpwstr>
  </property>
  <property fmtid="{D5CDD505-2E9C-101B-9397-08002B2CF9AE}" pid="7" name="MSIP_Label_a0819fa7-4367-4500-ba88-dd630d977609_SiteId">
    <vt:lpwstr>63ce7d59-2f3e-42cd-a8cc-be764cff5eb6</vt:lpwstr>
  </property>
  <property fmtid="{D5CDD505-2E9C-101B-9397-08002B2CF9AE}" pid="8" name="MSIP_Label_a0819fa7-4367-4500-ba88-dd630d977609_ActionId">
    <vt:lpwstr>2482cc13-8dd0-4cce-9986-cbab0f9be1eb</vt:lpwstr>
  </property>
  <property fmtid="{D5CDD505-2E9C-101B-9397-08002B2CF9AE}" pid="9" name="MSIP_Label_a0819fa7-4367-4500-ba88-dd630d977609_ContentBits">
    <vt:lpwstr>0</vt:lpwstr>
  </property>
  <property fmtid="{D5CDD505-2E9C-101B-9397-08002B2CF9AE}" pid="10" name="MSIP_Label_42ffcf47-be15-40bf-818d-0da39af9f75a_Enabled">
    <vt:lpwstr>true</vt:lpwstr>
  </property>
  <property fmtid="{D5CDD505-2E9C-101B-9397-08002B2CF9AE}" pid="11" name="MSIP_Label_42ffcf47-be15-40bf-818d-0da39af9f75a_SetDate">
    <vt:lpwstr>2023-03-06T21:21:59Z</vt:lpwstr>
  </property>
  <property fmtid="{D5CDD505-2E9C-101B-9397-08002B2CF9AE}" pid="12" name="MSIP_Label_42ffcf47-be15-40bf-818d-0da39af9f75a_Method">
    <vt:lpwstr>Privileged</vt:lpwstr>
  </property>
  <property fmtid="{D5CDD505-2E9C-101B-9397-08002B2CF9AE}" pid="13" name="MSIP_Label_42ffcf47-be15-40bf-818d-0da39af9f75a_Name">
    <vt:lpwstr>42ffcf47-be15-40bf-818d-0da39af9f75a</vt:lpwstr>
  </property>
  <property fmtid="{D5CDD505-2E9C-101B-9397-08002B2CF9AE}" pid="14" name="MSIP_Label_42ffcf47-be15-40bf-818d-0da39af9f75a_SiteId">
    <vt:lpwstr>3a15904d-3fd9-4256-a753-beb05cdf0c6d</vt:lpwstr>
  </property>
  <property fmtid="{D5CDD505-2E9C-101B-9397-08002B2CF9AE}" pid="15" name="MSIP_Label_42ffcf47-be15-40bf-818d-0da39af9f75a_ActionId">
    <vt:lpwstr>fb25f166-3a97-4df9-a231-9edbbf6ba949</vt:lpwstr>
  </property>
  <property fmtid="{D5CDD505-2E9C-101B-9397-08002B2CF9AE}" pid="16" name="MSIP_Label_42ffcf47-be15-40bf-818d-0da39af9f75a_ContentBits">
    <vt:lpwstr>0</vt:lpwstr>
  </property>
</Properties>
</file>