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358" autoAdjust="0"/>
  </p:normalViewPr>
  <p:slideViewPr>
    <p:cSldViewPr snapToGrid="0">
      <p:cViewPr varScale="1">
        <p:scale>
          <a:sx n="110" d="100"/>
          <a:sy n="110" d="100"/>
        </p:scale>
        <p:origin x="127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10B07-7C63-45ED-B383-C2246B253952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94FCC-5BD4-478B-823B-DEDA1CEBEB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94FCC-5BD4-478B-823B-DEDA1CEBEB9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7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1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6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5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1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0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2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5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61B8-E915-42DA-B414-001098971303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95E6-0760-4DDA-A6A6-FE54198D3E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5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mailto:nirmalkumar.m04@infosys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0221" y="665592"/>
            <a:ext cx="3726180" cy="267858"/>
          </a:xfrm>
          <a:prstGeom prst="rect">
            <a:avLst/>
          </a:prstGeom>
          <a:solidFill>
            <a:srgbClr val="4C88C4"/>
          </a:solidFill>
          <a:ln w="6480" cap="sq">
            <a:solidFill>
              <a:srgbClr val="4C88C4"/>
            </a:solidFill>
            <a:miter lim="800000"/>
            <a:headEnd/>
            <a:tailEnd/>
          </a:ln>
        </p:spPr>
        <p:txBody>
          <a:bodyPr lIns="90000" tIns="554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93000"/>
              </a:lnSpc>
              <a:spcBef>
                <a:spcPts val="900"/>
              </a:spcBef>
              <a:buSzPct val="100000"/>
            </a:pPr>
            <a:r>
              <a:rPr lang="en-US" altLang="en-US" sz="1100" b="1" dirty="0"/>
              <a:t>     Professional Summary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58389" y="665719"/>
            <a:ext cx="3728011" cy="6171326"/>
          </a:xfrm>
          <a:prstGeom prst="rect">
            <a:avLst/>
          </a:prstGeom>
          <a:noFill/>
          <a:ln w="6480" cap="sq">
            <a:solidFill>
              <a:srgbClr val="4C88C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79269" y="4113222"/>
            <a:ext cx="3707131" cy="273050"/>
          </a:xfrm>
          <a:prstGeom prst="rect">
            <a:avLst/>
          </a:prstGeom>
          <a:solidFill>
            <a:srgbClr val="4C88C4"/>
          </a:solidFill>
          <a:ln w="6480" cap="sq">
            <a:solidFill>
              <a:srgbClr val="4C88C4"/>
            </a:solidFill>
            <a:miter lim="800000"/>
            <a:headEnd/>
            <a:tailEnd/>
          </a:ln>
        </p:spPr>
        <p:txBody>
          <a:bodyPr lIns="90000" tIns="554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93000"/>
              </a:lnSpc>
              <a:spcBef>
                <a:spcPts val="900"/>
              </a:spcBef>
              <a:buSzPct val="100000"/>
            </a:pPr>
            <a:r>
              <a:rPr lang="en-US" altLang="en-US" sz="1100" b="1" dirty="0"/>
              <a:t>Educational Qualification &amp; External Certifications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75461" y="927084"/>
            <a:ext cx="3756660" cy="580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4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Total 13 years of experience including 9 years in the Financial services domain</a:t>
            </a:r>
          </a:p>
          <a:p>
            <a:pPr marL="17145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8 years of experience working in ABN AMRO in different capacity like Developer, Senior Developer, Solution Engineer, Azure Architect in different domains/programs like BCDB, Financial Risk, Match, Apollo.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Extensive experience in modernizing and re-architecting application migration to Cloud platforms.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Experience integrating enterprise / on-premise platforms with public cloud (including connectivity aspects).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Experience in creating end-to-end solution architectures &amp; designs for public cloud for complex applications across multiple domains including aspects such as cloud connectivity &amp; networking, governance, security and enterprise IT integration.</a:t>
            </a:r>
          </a:p>
          <a:p>
            <a:pPr marL="17145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Experience with Agile methods and principles such as DevOps, Scrum, SAFe, Continuous Integration and Continuous Development and associated tooling.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Built a collaborative and transparent culture of continuous improvement, within the team and across domains, while mentoring junior team members.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Worked in a coaching / collaborative style of working environment  and provided technical leadership.</a:t>
            </a: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endParaRPr lang="en-GB" altLang="en-US" sz="900" kern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endParaRPr lang="en-GB" altLang="en-US" sz="900" kern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  <a:p>
            <a:pPr marL="171450" lvl="0" indent="-171450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endParaRPr lang="en-GB" altLang="en-US" sz="900" kern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524500" y="647700"/>
            <a:ext cx="4808219" cy="6191250"/>
          </a:xfrm>
          <a:prstGeom prst="rect">
            <a:avLst/>
          </a:prstGeom>
          <a:noFill/>
          <a:ln w="6480" cap="sq">
            <a:solidFill>
              <a:srgbClr val="4C88C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3000"/>
              </a:lnSpc>
              <a:buSzPct val="100000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3000"/>
              </a:lnSpc>
              <a:buSzPct val="100000"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99360" y="-37260"/>
            <a:ext cx="2186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Masud Hasan </a:t>
            </a:r>
          </a:p>
          <a:p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Azure Cloud Architect</a:t>
            </a:r>
          </a:p>
          <a:p>
            <a:r>
              <a:rPr lang="en-US" sz="1000" b="1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masud.hasan@nl.abnamro.com</a:t>
            </a:r>
          </a:p>
          <a:p>
            <a:r>
              <a:rPr lang="en-US" sz="1000" b="1" dirty="0">
                <a:solidFill>
                  <a:schemeClr val="accent3">
                    <a:lumMod val="50000"/>
                  </a:schemeClr>
                </a:solidFill>
              </a:rPr>
              <a:t>+ 31 683208393</a:t>
            </a:r>
          </a:p>
          <a:p>
            <a:endParaRPr lang="en-US" sz="10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532120" y="657959"/>
            <a:ext cx="4792979" cy="271681"/>
          </a:xfrm>
          <a:prstGeom prst="rect">
            <a:avLst/>
          </a:prstGeom>
          <a:solidFill>
            <a:srgbClr val="4C88C4"/>
          </a:solidFill>
          <a:ln w="6480" cap="sq">
            <a:solidFill>
              <a:srgbClr val="4C88C4"/>
            </a:solidFill>
            <a:miter lim="800000"/>
            <a:headEnd/>
            <a:tailEnd/>
          </a:ln>
        </p:spPr>
        <p:txBody>
          <a:bodyPr lIns="90000" tIns="554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93000"/>
              </a:lnSpc>
              <a:spcBef>
                <a:spcPts val="900"/>
              </a:spcBef>
              <a:buSzPct val="100000"/>
            </a:pPr>
            <a:r>
              <a:rPr lang="en-US" altLang="en-US" sz="1100" b="1" dirty="0"/>
              <a:t>Key Area Of Expertise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75460" y="4215091"/>
            <a:ext cx="370332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de-DE" altLang="en-US" sz="900" kern="0" dirty="0">
              <a:cs typeface="Arial" pitchFamily="34" charset="0"/>
            </a:endParaRP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de-DE" altLang="en-US" sz="900" kern="0" dirty="0">
              <a:cs typeface="Arial" pitchFamily="34" charset="0"/>
            </a:endParaRP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de-DE" altLang="en-US" sz="900" kern="0" dirty="0">
                <a:cs typeface="Arial" pitchFamily="34" charset="0"/>
              </a:rPr>
              <a:t>B.Tech  in Computer Science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Microsoft Certified: Azure Solutions Architect Expert</a:t>
            </a:r>
            <a:endParaRPr lang="de-DE" sz="900" kern="0" dirty="0">
              <a:cs typeface="Arial" pitchFamily="34" charset="0"/>
            </a:endParaRP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Microsoft Certified: DevOps Engineer Expert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900" dirty="0"/>
              <a:t>Microsoft Certified: Azure Network Engineer Associate</a:t>
            </a:r>
            <a:endParaRPr lang="nl-NL" sz="900" dirty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900" dirty="0"/>
              <a:t>Microsoft Certified: Azure Security Engineer Associate</a:t>
            </a:r>
            <a:endParaRPr lang="nl-NL" sz="900" dirty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Microsoft Certified: Azure Developer Associate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Microsoft Certified: Azure Administrator Associate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Microsoft Certified: Azure AI Engineer Associate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Microsoft Certified: Azure AI Fundamentals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Microsoft Certified: Azure Fundamentals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900" dirty="0"/>
              <a:t>Confluent Certified Developer for Apache Kafk</a:t>
            </a:r>
            <a:r>
              <a:rPr lang="nl-NL" sz="900" dirty="0"/>
              <a:t>a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900" dirty="0"/>
              <a:t>AWS Certified Solutions Architect – Associate</a:t>
            </a:r>
            <a:endParaRPr lang="nl-NL" sz="900" dirty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AWS Certified Developer – Associate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AWS Certified Cloud Practitioner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sz="900" dirty="0"/>
              <a:t>Certified Java SE Developer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nl-NL" altLang="en-US" sz="900" kern="0" dirty="0">
                <a:cs typeface="Arial" pitchFamily="34" charset="0"/>
              </a:rPr>
              <a:t>Certified SOA Developer</a:t>
            </a:r>
            <a:endParaRPr lang="de-DE" altLang="en-US" sz="900" kern="0" dirty="0">
              <a:cs typeface="Arial" pitchFamily="34" charset="0"/>
            </a:endParaRP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de-DE" altLang="en-US" sz="900" kern="0" dirty="0"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E9E164-A876-4BEF-BC73-8E0395CC9936}"/>
              </a:ext>
            </a:extLst>
          </p:cNvPr>
          <p:cNvSpPr txBox="1"/>
          <p:nvPr/>
        </p:nvSpPr>
        <p:spPr>
          <a:xfrm>
            <a:off x="5577839" y="946668"/>
            <a:ext cx="4754879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3000"/>
              </a:lnSpc>
              <a:buSzPct val="100000"/>
            </a:pPr>
            <a:endParaRPr lang="en-US" altLang="en-US" sz="900" b="1" kern="0" dirty="0">
              <a:cs typeface="Arial" pitchFamily="34" charset="0"/>
            </a:endParaRPr>
          </a:p>
          <a:p>
            <a:pPr>
              <a:lnSpc>
                <a:spcPct val="93000"/>
              </a:lnSpc>
              <a:buSzPct val="100000"/>
            </a:pPr>
            <a:r>
              <a:rPr lang="en-US" altLang="en-US" sz="900" b="1" kern="0" dirty="0">
                <a:cs typeface="Arial" pitchFamily="34" charset="0"/>
              </a:rPr>
              <a:t>Programming skills: </a:t>
            </a:r>
            <a:r>
              <a:rPr lang="en-US" altLang="en-US" sz="900" kern="0" dirty="0">
                <a:cs typeface="Arial" pitchFamily="34" charset="0"/>
              </a:rPr>
              <a:t>Java , JavaScript</a:t>
            </a:r>
          </a:p>
          <a:p>
            <a:pPr>
              <a:lnSpc>
                <a:spcPct val="93000"/>
              </a:lnSpc>
              <a:buSzPct val="100000"/>
            </a:pPr>
            <a:r>
              <a:rPr lang="en-US" altLang="en-US" sz="900" b="1" kern="0" dirty="0">
                <a:cs typeface="Arial" pitchFamily="34" charset="0"/>
              </a:rPr>
              <a:t>Tools: </a:t>
            </a:r>
            <a:r>
              <a:rPr lang="en-US" altLang="en-US" sz="900" kern="0" dirty="0">
                <a:cs typeface="Arial" pitchFamily="34" charset="0"/>
              </a:rPr>
              <a:t>Select Architect, Drawio , Archimate , CICD Tooling, Azure Devops, IAC Tool (Ansible , Terraform) </a:t>
            </a:r>
          </a:p>
          <a:p>
            <a:pPr>
              <a:lnSpc>
                <a:spcPct val="93000"/>
              </a:lnSpc>
              <a:buSzPct val="100000"/>
            </a:pPr>
            <a:r>
              <a:rPr lang="en-US" altLang="en-US" sz="900" b="1" kern="0" dirty="0">
                <a:cs typeface="Arial" pitchFamily="34" charset="0"/>
              </a:rPr>
              <a:t>Database : </a:t>
            </a:r>
            <a:r>
              <a:rPr lang="en-US" altLang="en-US" sz="900" kern="0" dirty="0">
                <a:cs typeface="Arial" pitchFamily="34" charset="0"/>
              </a:rPr>
              <a:t>Oracle, DB2 , MS SQL , MongoDB</a:t>
            </a:r>
          </a:p>
          <a:p>
            <a:pPr>
              <a:lnSpc>
                <a:spcPct val="93000"/>
              </a:lnSpc>
              <a:buSzPct val="100000"/>
            </a:pPr>
            <a:r>
              <a:rPr lang="en-US" altLang="en-US" sz="900" b="1" kern="0" dirty="0">
                <a:cs typeface="Arial" pitchFamily="34" charset="0"/>
              </a:rPr>
              <a:t>Public Cloud</a:t>
            </a:r>
            <a:r>
              <a:rPr lang="de-DE" altLang="en-US" sz="900" b="1" kern="0" dirty="0">
                <a:cs typeface="Arial" pitchFamily="34" charset="0"/>
              </a:rPr>
              <a:t> </a:t>
            </a:r>
            <a:r>
              <a:rPr lang="de-DE" altLang="en-US" sz="900" kern="0" dirty="0">
                <a:cs typeface="Arial" pitchFamily="34" charset="0"/>
              </a:rPr>
              <a:t>: Azure , AWS</a:t>
            </a: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541601" y="1827948"/>
            <a:ext cx="4781637" cy="238125"/>
          </a:xfrm>
          <a:prstGeom prst="rect">
            <a:avLst/>
          </a:prstGeom>
          <a:solidFill>
            <a:srgbClr val="4C88C4"/>
          </a:solidFill>
          <a:ln w="6480" cap="sq">
            <a:solidFill>
              <a:srgbClr val="4C88C4"/>
            </a:solidFill>
            <a:miter lim="800000"/>
            <a:headEnd/>
            <a:tailEnd/>
          </a:ln>
        </p:spPr>
        <p:txBody>
          <a:bodyPr lIns="90000" tIns="554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93000"/>
              </a:lnSpc>
              <a:spcBef>
                <a:spcPts val="900"/>
              </a:spcBef>
              <a:buSzPct val="100000"/>
            </a:pPr>
            <a:r>
              <a:rPr lang="en-US" altLang="en-US" sz="1100" b="1" dirty="0"/>
              <a:t>Recent Experience Summary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20691" y="1841414"/>
            <a:ext cx="4762500" cy="430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3000"/>
              </a:lnSpc>
              <a:buSzPct val="100000"/>
            </a:pPr>
            <a:endParaRPr lang="en-US" altLang="en-US" sz="900" b="1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endParaRPr lang="en-US" altLang="en-US" sz="900" b="1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endParaRPr lang="en-US" altLang="en-US" sz="1000" b="1" u="sng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Client: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ABN AMRO 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Role: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Azure Cloud Archictect 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Project 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Apollo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Working in Apollo program for last 2 years.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Part of the lead architect circle in apollo.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Conducting apollo technical intake session for applications to decide migration strategy.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Closely working with AAHG and ABF to make them aware of the standards and helping them in their migration journey.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Worked Tibco BW applications to Tibco BW Container Edition on AKS (IDV ,MCD ) and Containers on Azure App Service (NFR applications).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Worked with Credit Risk domain on their cloud migration..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cs typeface="Arial" pitchFamily="34" charset="0"/>
              </a:rPr>
              <a:t>Worked in ECM domain having target solutions using App Services , AKS , MongoDB , Cosmos DB, Azure SQL PaaS , APIM , VMs, ADF, Power BI etc.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altLang="en-US" sz="900" kern="0" dirty="0">
                <a:cs typeface="Arial" pitchFamily="34" charset="0"/>
              </a:rPr>
              <a:t>Worked closely with different teams like FDA/CADM/CISO/FSCP/FSCP Cost/Microsoft.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sz="900" kern="0" dirty="0">
                <a:cs typeface="Arial" pitchFamily="34" charset="0"/>
              </a:rPr>
              <a:t>Worked closely with FSCP (CET, Stratus/CGT, P-NET,C-NET, PET) , CISO (NPA Counter , I &amp; A), Risk and others.</a:t>
            </a:r>
          </a:p>
          <a:p>
            <a:pPr algn="just">
              <a:lnSpc>
                <a:spcPct val="93000"/>
              </a:lnSpc>
              <a:buSzPct val="100000"/>
            </a:pPr>
            <a:endParaRPr lang="en-US" altLang="en-US" sz="1000" b="1" u="sng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Client: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ABN AMRO  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Role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:  Solution Designer / Developer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, Project :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IFRS, SMILE, BCDB 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dirty="0"/>
              <a:t>Worked as Senior Developer in IFRS program with financial risk domain.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dirty="0"/>
              <a:t>Worked as solution Designer / Senior Developer to develop a streaming platform top of Kafka called SMILE in IFRS program.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dirty="0"/>
              <a:t> Worked as Developer in multiple green field projects (BCDB Redesign, MCR, JLR) in BCDB domain.</a:t>
            </a:r>
          </a:p>
          <a:p>
            <a:pPr algn="just">
              <a:lnSpc>
                <a:spcPct val="93000"/>
              </a:lnSpc>
              <a:buSzPct val="100000"/>
            </a:pPr>
            <a:endParaRPr lang="en-US" altLang="en-US" sz="1000" b="1" u="sng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Client: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Adidas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  Role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:  </a:t>
            </a:r>
            <a:r>
              <a:rPr lang="nl-NL" sz="1000" u="sng" dirty="0"/>
              <a:t>Junior Architect / Senior Developer</a:t>
            </a:r>
            <a:r>
              <a:rPr lang="en-US" altLang="en-US" sz="1000" b="1" u="sng" kern="0" dirty="0">
                <a:solidFill>
                  <a:prstClr val="black"/>
                </a:solidFill>
                <a:cs typeface="Arial" pitchFamily="34" charset="0"/>
              </a:rPr>
              <a:t>, Project : </a:t>
            </a:r>
            <a:r>
              <a:rPr lang="en-US" altLang="en-US" sz="1000" u="sng" kern="0" dirty="0">
                <a:solidFill>
                  <a:prstClr val="black"/>
                </a:solidFill>
                <a:cs typeface="Arial" pitchFamily="34" charset="0"/>
              </a:rPr>
              <a:t>Ecom Project 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solidFill>
                  <a:prstClr val="black"/>
                </a:solidFill>
                <a:cs typeface="Arial" pitchFamily="34" charset="0"/>
              </a:rPr>
              <a:t>Worked as Junior architect / Senior Developer in developing streaming application for real time digital advertising in paid media channels like Facebook / Google in 70 countries in Ecommerce Domain.</a:t>
            </a:r>
          </a:p>
          <a:p>
            <a:pPr algn="just">
              <a:lnSpc>
                <a:spcPct val="93000"/>
              </a:lnSpc>
              <a:buSzPct val="100000"/>
            </a:pPr>
            <a:endParaRPr lang="en-US" altLang="en-US" sz="900" b="1" u="sng" kern="0" dirty="0">
              <a:solidFill>
                <a:prstClr val="black"/>
              </a:solidFill>
              <a:cs typeface="Arial" pitchFamily="34" charset="0"/>
            </a:endParaRPr>
          </a:p>
          <a:p>
            <a:pPr algn="just">
              <a:lnSpc>
                <a:spcPct val="93000"/>
              </a:lnSpc>
              <a:buSzPct val="100000"/>
            </a:pPr>
            <a:r>
              <a:rPr lang="en-US" altLang="en-US" sz="900" b="1" u="sng" kern="0" dirty="0">
                <a:solidFill>
                  <a:prstClr val="black"/>
                </a:solidFill>
                <a:cs typeface="Arial" pitchFamily="34" charset="0"/>
              </a:rPr>
              <a:t>Client: </a:t>
            </a:r>
            <a:r>
              <a:rPr lang="en-US" altLang="en-US" sz="900" u="sng" kern="0" dirty="0">
                <a:solidFill>
                  <a:prstClr val="black"/>
                </a:solidFill>
                <a:cs typeface="Arial" pitchFamily="34" charset="0"/>
              </a:rPr>
              <a:t>Ing</a:t>
            </a:r>
            <a:r>
              <a:rPr lang="en-US" altLang="en-US" sz="900" b="1" u="sng" kern="0" dirty="0">
                <a:solidFill>
                  <a:prstClr val="black"/>
                </a:solidFill>
                <a:cs typeface="Arial" pitchFamily="34" charset="0"/>
              </a:rPr>
              <a:t>  Role</a:t>
            </a:r>
            <a:r>
              <a:rPr lang="en-US" altLang="en-US" sz="900" u="sng" kern="0" dirty="0">
                <a:solidFill>
                  <a:prstClr val="black"/>
                </a:solidFill>
                <a:cs typeface="Arial" pitchFamily="34" charset="0"/>
              </a:rPr>
              <a:t>:  </a:t>
            </a:r>
            <a:r>
              <a:rPr lang="nl-NL" altLang="en-US" sz="900" u="sng" kern="0" dirty="0">
                <a:solidFill>
                  <a:prstClr val="black"/>
                </a:solidFill>
                <a:cs typeface="Arial" pitchFamily="34" charset="0"/>
              </a:rPr>
              <a:t>DevOps Engineer</a:t>
            </a:r>
            <a:r>
              <a:rPr lang="en-US" altLang="en-US" sz="900" b="1" u="sng" kern="0" dirty="0">
                <a:solidFill>
                  <a:prstClr val="black"/>
                </a:solidFill>
                <a:cs typeface="Arial" pitchFamily="34" charset="0"/>
              </a:rPr>
              <a:t>, Project : </a:t>
            </a:r>
            <a:r>
              <a:rPr lang="en-US" altLang="en-US" sz="900" u="sng" kern="0" dirty="0">
                <a:solidFill>
                  <a:prstClr val="black"/>
                </a:solidFill>
                <a:cs typeface="Arial" pitchFamily="34" charset="0"/>
              </a:rPr>
              <a:t>Pricing</a:t>
            </a:r>
          </a:p>
          <a:p>
            <a:pPr marL="171450" indent="-171450" algn="just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900" kern="0" dirty="0">
                <a:solidFill>
                  <a:prstClr val="black"/>
                </a:solidFill>
                <a:cs typeface="Arial" pitchFamily="34" charset="0"/>
              </a:rPr>
              <a:t>Worked as DevOps engineer interest rate calculation project for business lenders. </a:t>
            </a:r>
          </a:p>
        </p:txBody>
      </p:sp>
      <p:pic>
        <p:nvPicPr>
          <p:cNvPr id="9" name="Picture 8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2A0D9975-D2F0-E840-36B1-8FFFFD5B2F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4" y="0"/>
            <a:ext cx="806767" cy="665590"/>
          </a:xfrm>
          <a:prstGeom prst="rect">
            <a:avLst/>
          </a:prstGeom>
        </p:spPr>
      </p:pic>
      <p:pic>
        <p:nvPicPr>
          <p:cNvPr id="20" name="Picture 19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3916BE98-6F1C-9C7C-2D10-974A8FEA3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41" y="-6003"/>
            <a:ext cx="599170" cy="671255"/>
          </a:xfrm>
          <a:prstGeom prst="rect">
            <a:avLst/>
          </a:prstGeom>
        </p:spPr>
      </p:pic>
      <p:pic>
        <p:nvPicPr>
          <p:cNvPr id="22" name="Picture 21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075604E0-3D07-4CD3-A3E2-83EE8630FE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46" y="-4514"/>
            <a:ext cx="593321" cy="676117"/>
          </a:xfrm>
          <a:prstGeom prst="rect">
            <a:avLst/>
          </a:prstGeom>
        </p:spPr>
      </p:pic>
      <p:pic>
        <p:nvPicPr>
          <p:cNvPr id="28" name="Picture 27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AC55DF40-683E-C344-C071-A3C649D136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08" y="-30228"/>
            <a:ext cx="568855" cy="695480"/>
          </a:xfrm>
          <a:prstGeom prst="rect">
            <a:avLst/>
          </a:prstGeom>
        </p:spPr>
      </p:pic>
      <p:pic>
        <p:nvPicPr>
          <p:cNvPr id="34" name="Picture 33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CB4C86C1-DCFB-30F3-3F03-9D3FE50181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34" y="-30228"/>
            <a:ext cx="607432" cy="719704"/>
          </a:xfrm>
          <a:prstGeom prst="rect">
            <a:avLst/>
          </a:prstGeom>
        </p:spPr>
      </p:pic>
      <p:pic>
        <p:nvPicPr>
          <p:cNvPr id="36" name="Picture 35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71ABC800-2694-15E9-0C4E-B9217687AA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06" y="-30618"/>
            <a:ext cx="607431" cy="719704"/>
          </a:xfrm>
          <a:prstGeom prst="rect">
            <a:avLst/>
          </a:prstGeom>
        </p:spPr>
      </p:pic>
      <p:pic>
        <p:nvPicPr>
          <p:cNvPr id="38" name="Picture 37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F29202E7-CCB6-D6FD-03DB-58ED8018FF7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79" y="-39297"/>
            <a:ext cx="574751" cy="719704"/>
          </a:xfrm>
          <a:prstGeom prst="rect">
            <a:avLst/>
          </a:prstGeom>
        </p:spPr>
      </p:pic>
      <p:pic>
        <p:nvPicPr>
          <p:cNvPr id="40" name="Picture 39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250372F8-526F-7FD4-F6F7-227B1FCE88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984" y="-21646"/>
            <a:ext cx="622057" cy="683761"/>
          </a:xfrm>
          <a:prstGeom prst="rect">
            <a:avLst/>
          </a:prstGeom>
        </p:spPr>
      </p:pic>
      <p:pic>
        <p:nvPicPr>
          <p:cNvPr id="42" name="Picture 4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003613C-607F-6C8C-89CC-8E1FEDBA022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494" y="-23046"/>
            <a:ext cx="607431" cy="719704"/>
          </a:xfrm>
          <a:prstGeom prst="rect">
            <a:avLst/>
          </a:prstGeom>
        </p:spPr>
      </p:pic>
      <p:pic>
        <p:nvPicPr>
          <p:cNvPr id="44" name="Picture 43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A52186F7-92FF-8283-1D08-7BBF0F27B68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44" y="2235"/>
            <a:ext cx="622056" cy="671511"/>
          </a:xfrm>
          <a:prstGeom prst="rect">
            <a:avLst/>
          </a:prstGeom>
        </p:spPr>
      </p:pic>
      <p:pic>
        <p:nvPicPr>
          <p:cNvPr id="46" name="Picture 45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EDD80961-3110-E983-FBEE-42B4D577B49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793" y="6475"/>
            <a:ext cx="579919" cy="650068"/>
          </a:xfrm>
          <a:prstGeom prst="rect">
            <a:avLst/>
          </a:prstGeom>
        </p:spPr>
      </p:pic>
      <p:pic>
        <p:nvPicPr>
          <p:cNvPr id="48" name="Picture 47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216C69D8-C68A-4F61-780B-445FA99AECA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576" y="-8974"/>
            <a:ext cx="607253" cy="689870"/>
          </a:xfrm>
          <a:prstGeom prst="rect">
            <a:avLst/>
          </a:prstGeom>
        </p:spPr>
      </p:pic>
      <p:pic>
        <p:nvPicPr>
          <p:cNvPr id="50" name="Picture 49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0B573586-9CBD-30AA-7BAA-4EB966E7A0C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23" y="-5771"/>
            <a:ext cx="569920" cy="676036"/>
          </a:xfrm>
          <a:prstGeom prst="rect">
            <a:avLst/>
          </a:prstGeom>
        </p:spPr>
      </p:pic>
      <p:pic>
        <p:nvPicPr>
          <p:cNvPr id="52" name="Picture 5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1F40B82-32D2-A0E2-5119-C5C0AD56315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97" y="26627"/>
            <a:ext cx="644200" cy="62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5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DFDDCFDA6E5F4A876F052C0D55A05A" ma:contentTypeVersion="0" ma:contentTypeDescription="Create a new document." ma:contentTypeScope="" ma:versionID="b6f7e01a498b309e13d0ec4a6a968c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49C943-1EBF-42A5-91E7-EBB6D7AB16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6CFA79-E3FA-466A-B935-B88B2B7B5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61D151-59E8-46B7-810A-877A6C5BB1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Widescreen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Windows 10 SOEv1.3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 Yerraguntla</dc:creator>
  <cp:lastModifiedBy>Masud Hasan</cp:lastModifiedBy>
  <cp:revision>240</cp:revision>
  <dcterms:created xsi:type="dcterms:W3CDTF">2018-04-19T07:14:16Z</dcterms:created>
  <dcterms:modified xsi:type="dcterms:W3CDTF">2023-03-07T12:49:02Z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0x0101005BDFDDCFDA6E5F4A876F052C0D55A05A</vt:lpwstr>
  </property>
  <property fmtid="{D5CDD505-2E9C-101B-9397-08002B2CF9AE}" pid="3" name="MSIP_Label_a0819fa7-4367-4500-ba88-dd630d977609_Enabled">
    <vt:lpwstr>true</vt:lpwstr>
  </property>
  <property fmtid="{D5CDD505-2E9C-101B-9397-08002B2CF9AE}" pid="4" name="MSIP_Label_a0819fa7-4367-4500-ba88-dd630d977609_SetDate">
    <vt:lpwstr>2023-01-16T07:47:02Z</vt:lpwstr>
  </property>
  <property fmtid="{D5CDD505-2E9C-101B-9397-08002B2CF9AE}" pid="5" name="MSIP_Label_a0819fa7-4367-4500-ba88-dd630d977609_Method">
    <vt:lpwstr>Standard</vt:lpwstr>
  </property>
  <property fmtid="{D5CDD505-2E9C-101B-9397-08002B2CF9AE}" pid="6" name="MSIP_Label_a0819fa7-4367-4500-ba88-dd630d977609_Name">
    <vt:lpwstr>a0819fa7-4367-4500-ba88-dd630d977609</vt:lpwstr>
  </property>
  <property fmtid="{D5CDD505-2E9C-101B-9397-08002B2CF9AE}" pid="7" name="MSIP_Label_a0819fa7-4367-4500-ba88-dd630d977609_SiteId">
    <vt:lpwstr>63ce7d59-2f3e-42cd-a8cc-be764cff5eb6</vt:lpwstr>
  </property>
  <property fmtid="{D5CDD505-2E9C-101B-9397-08002B2CF9AE}" pid="8" name="MSIP_Label_a0819fa7-4367-4500-ba88-dd630d977609_ActionId">
    <vt:lpwstr>2482cc13-8dd0-4cce-9986-cbab0f9be1eb</vt:lpwstr>
  </property>
  <property fmtid="{D5CDD505-2E9C-101B-9397-08002B2CF9AE}" pid="9" name="MSIP_Label_a0819fa7-4367-4500-ba88-dd630d977609_ContentBits">
    <vt:lpwstr>0</vt:lpwstr>
  </property>
  <property fmtid="{D5CDD505-2E9C-101B-9397-08002B2CF9AE}" pid="10" name="MSIP_Label_42ffcf47-be15-40bf-818d-0da39af9f75a_Enabled">
    <vt:lpwstr>true</vt:lpwstr>
  </property>
  <property fmtid="{D5CDD505-2E9C-101B-9397-08002B2CF9AE}" pid="11" name="MSIP_Label_42ffcf47-be15-40bf-818d-0da39af9f75a_SetDate">
    <vt:lpwstr>2023-03-06T21:21:59Z</vt:lpwstr>
  </property>
  <property fmtid="{D5CDD505-2E9C-101B-9397-08002B2CF9AE}" pid="12" name="MSIP_Label_42ffcf47-be15-40bf-818d-0da39af9f75a_Method">
    <vt:lpwstr>Privileged</vt:lpwstr>
  </property>
  <property fmtid="{D5CDD505-2E9C-101B-9397-08002B2CF9AE}" pid="13" name="MSIP_Label_42ffcf47-be15-40bf-818d-0da39af9f75a_Name">
    <vt:lpwstr>42ffcf47-be15-40bf-818d-0da39af9f75a</vt:lpwstr>
  </property>
  <property fmtid="{D5CDD505-2E9C-101B-9397-08002B2CF9AE}" pid="14" name="MSIP_Label_42ffcf47-be15-40bf-818d-0da39af9f75a_SiteId">
    <vt:lpwstr>3a15904d-3fd9-4256-a753-beb05cdf0c6d</vt:lpwstr>
  </property>
  <property fmtid="{D5CDD505-2E9C-101B-9397-08002B2CF9AE}" pid="15" name="MSIP_Label_42ffcf47-be15-40bf-818d-0da39af9f75a_ActionId">
    <vt:lpwstr>fb25f166-3a97-4df9-a231-9edbbf6ba949</vt:lpwstr>
  </property>
  <property fmtid="{D5CDD505-2E9C-101B-9397-08002B2CF9AE}" pid="16" name="MSIP_Label_42ffcf47-be15-40bf-818d-0da39af9f75a_ContentBits">
    <vt:lpwstr>0</vt:lpwstr>
  </property>
</Properties>
</file>