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8" r:id="rId8"/>
    <p:sldId id="271" r:id="rId9"/>
    <p:sldId id="263" r:id="rId10"/>
    <p:sldId id="264" r:id="rId11"/>
    <p:sldId id="269" r:id="rId12"/>
    <p:sldId id="270" r:id="rId13"/>
    <p:sldId id="266" r:id="rId14"/>
  </p:sldIdLst>
  <p:sldSz cx="15544800" cy="10058400"/>
  <p:notesSz cx="155448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125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5860" y="3118104"/>
            <a:ext cx="1321308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1720" y="5632704"/>
            <a:ext cx="1088136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7240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05572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6844"/>
            <a:ext cx="15544800" cy="1103630"/>
          </a:xfrm>
          <a:custGeom>
            <a:avLst/>
            <a:gdLst/>
            <a:ahLst/>
            <a:cxnLst/>
            <a:rect l="l" t="t" r="r" b="b"/>
            <a:pathLst>
              <a:path w="15544800" h="1103630">
                <a:moveTo>
                  <a:pt x="15544800" y="0"/>
                </a:moveTo>
                <a:lnTo>
                  <a:pt x="0" y="0"/>
                </a:lnTo>
                <a:lnTo>
                  <a:pt x="0" y="1103376"/>
                </a:lnTo>
                <a:lnTo>
                  <a:pt x="15544800" y="1103376"/>
                </a:lnTo>
                <a:lnTo>
                  <a:pt x="155448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56844"/>
            <a:ext cx="15544800" cy="1103630"/>
          </a:xfrm>
          <a:custGeom>
            <a:avLst/>
            <a:gdLst/>
            <a:ahLst/>
            <a:cxnLst/>
            <a:rect l="l" t="t" r="r" b="b"/>
            <a:pathLst>
              <a:path w="15544800" h="1103630">
                <a:moveTo>
                  <a:pt x="0" y="1103376"/>
                </a:moveTo>
                <a:lnTo>
                  <a:pt x="15544800" y="1103376"/>
                </a:lnTo>
                <a:lnTo>
                  <a:pt x="15544800" y="0"/>
                </a:lnTo>
                <a:lnTo>
                  <a:pt x="0" y="0"/>
                </a:lnTo>
                <a:lnTo>
                  <a:pt x="0" y="1103376"/>
                </a:lnTo>
                <a:close/>
              </a:path>
            </a:pathLst>
          </a:custGeom>
          <a:ln w="167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846" y="906017"/>
            <a:ext cx="14599107" cy="8065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2846" y="2211781"/>
            <a:ext cx="9103360" cy="6064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85232" y="9354312"/>
            <a:ext cx="4974336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7240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92256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04320" y="819912"/>
            <a:ext cx="2648712" cy="9601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8382" y="8926830"/>
            <a:ext cx="15561944" cy="483234"/>
            <a:chOff x="-8382" y="8926830"/>
            <a:chExt cx="15561944" cy="483234"/>
          </a:xfrm>
        </p:grpSpPr>
        <p:sp>
          <p:nvSpPr>
            <p:cNvPr id="4" name="object 4"/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1554480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44800" y="466344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0" y="466344"/>
                  </a:moveTo>
                  <a:lnTo>
                    <a:pt x="15544800" y="466344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26358" y="2258694"/>
            <a:ext cx="80619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0" spc="-70" dirty="0">
                <a:solidFill>
                  <a:srgbClr val="FF0000"/>
                </a:solidFill>
              </a:rPr>
              <a:t>            Back-End</a:t>
            </a:r>
            <a:r>
              <a:rPr sz="4800" b="0" spc="-7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b="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endParaRPr sz="4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5200" y="3429253"/>
            <a:ext cx="7972425" cy="2447925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26034" rIns="0" bIns="0" rtlCol="0">
            <a:spAutoFit/>
          </a:bodyPr>
          <a:lstStyle/>
          <a:p>
            <a:pPr marL="481330" indent="-364490">
              <a:lnSpc>
                <a:spcPct val="100000"/>
              </a:lnSpc>
              <a:spcBef>
                <a:spcPts val="205"/>
              </a:spcBef>
              <a:buFont typeface="Arial MT"/>
              <a:buChar char="•"/>
              <a:tabLst>
                <a:tab pos="481330" algn="l"/>
              </a:tabLst>
            </a:pP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Team</a:t>
            </a:r>
            <a:r>
              <a:rPr sz="2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Details: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442845">
              <a:lnSpc>
                <a:spcPct val="100000"/>
              </a:lnSpc>
            </a:pPr>
            <a:r>
              <a:rPr sz="2800" b="1" spc="-20" dirty="0"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800" b="1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No.</a:t>
            </a:r>
            <a:r>
              <a:rPr sz="28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" sz="2800" b="1" spc="-150" dirty="0">
                <a:latin typeface="Times New Roman" panose="02020603050405020304"/>
                <a:cs typeface="Times New Roman" panose="02020603050405020304"/>
              </a:rPr>
              <a:t>20</a:t>
            </a:r>
            <a:endParaRPr sz="2800" b="1" spc="-25" dirty="0">
              <a:latin typeface="Times New Roman" panose="02020603050405020304"/>
              <a:cs typeface="Times New Roman" panose="02020603050405020304"/>
            </a:endParaRPr>
          </a:p>
          <a:p>
            <a:pPr marL="2442845">
              <a:lnSpc>
                <a:spcPct val="100000"/>
              </a:lnSpc>
            </a:pPr>
            <a:r>
              <a:rPr lang="en-US" altLang="en-US" sz="2800" b="0" spc="-25" dirty="0">
                <a:latin typeface="Times New Roman" panose="02020603050405020304"/>
                <a:cs typeface="Times New Roman" panose="02020603050405020304"/>
              </a:rPr>
              <a:t>Atharav,2310990053</a:t>
            </a:r>
            <a:endParaRPr lang="en-US" altLang="en-US" sz="2800" b="0" spc="-25" dirty="0">
              <a:latin typeface="Times New Roman" panose="02020603050405020304"/>
              <a:cs typeface="Times New Roman" panose="02020603050405020304"/>
            </a:endParaRPr>
          </a:p>
          <a:p>
            <a:pPr marL="2442845">
              <a:lnSpc>
                <a:spcPct val="100000"/>
              </a:lnSpc>
            </a:pPr>
            <a:r>
              <a:rPr lang="en-US" altLang="en-US" sz="2800" b="0" spc="-25" dirty="0">
                <a:latin typeface="Times New Roman" panose="02020603050405020304"/>
                <a:cs typeface="Times New Roman" panose="02020603050405020304"/>
              </a:rPr>
              <a:t>Irfan sood,2310990693</a:t>
            </a:r>
            <a:endParaRPr lang="en-US" sz="2400" b="0" spc="-10" dirty="0">
              <a:latin typeface="Times New Roman" panose="02020603050405020304"/>
              <a:cs typeface="Times New Roman" panose="02020603050405020304"/>
            </a:endParaRPr>
          </a:p>
          <a:p>
            <a:pPr marL="481330" indent="-364490">
              <a:lnSpc>
                <a:spcPct val="100000"/>
              </a:lnSpc>
              <a:spcBef>
                <a:spcPts val="2090"/>
              </a:spcBef>
              <a:buFont typeface="Arial MT"/>
              <a:buChar char="•"/>
              <a:tabLst>
                <a:tab pos="48133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Supervised</a:t>
            </a:r>
            <a:r>
              <a:rPr sz="2800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by: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 err="1">
                <a:latin typeface="Times New Roman" panose="02020603050405020304"/>
                <a:cs typeface="Times New Roman" panose="02020603050405020304"/>
              </a:rPr>
              <a:t>Mr.</a:t>
            </a:r>
            <a:r>
              <a:rPr lang="en-US" sz="2600" spc="-90" dirty="0" err="1">
                <a:latin typeface="Times New Roman" panose="02020603050405020304"/>
                <a:cs typeface="Times New Roman" panose="02020603050405020304"/>
              </a:rPr>
              <a:t>Vikas</a:t>
            </a:r>
            <a:r>
              <a:rPr lang="en-US" sz="2600" spc="-90" dirty="0">
                <a:latin typeface="Times New Roman" panose="02020603050405020304"/>
                <a:cs typeface="Times New Roman" panose="02020603050405020304"/>
              </a:rPr>
              <a:t> Patel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9495" y="7213854"/>
            <a:ext cx="937831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85085" marR="5080" indent="-2573020">
              <a:lnSpc>
                <a:spcPct val="100000"/>
              </a:lnSpc>
              <a:spcBef>
                <a:spcPts val="95"/>
              </a:spcBef>
            </a:pPr>
            <a:r>
              <a:rPr sz="305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Chitkara</a:t>
            </a:r>
            <a:r>
              <a:rPr sz="3050" spc="-1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5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University</a:t>
            </a:r>
            <a:r>
              <a:rPr sz="3050" spc="-9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5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Institute</a:t>
            </a:r>
            <a:r>
              <a:rPr sz="3050" spc="-9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5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3050" spc="-7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5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Engineering</a:t>
            </a:r>
            <a:r>
              <a:rPr sz="3050" spc="-8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5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050" spc="-7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5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Technology, </a:t>
            </a:r>
            <a:r>
              <a:rPr sz="3050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Chitkara</a:t>
            </a:r>
            <a:r>
              <a:rPr sz="3050" spc="-1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50" spc="-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University,</a:t>
            </a:r>
            <a:r>
              <a:rPr sz="3050" spc="-8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05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Punjab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846" y="906017"/>
            <a:ext cx="14599107" cy="2216453"/>
          </a:xfrm>
          <a:prstGeom prst="rect">
            <a:avLst/>
          </a:prstGeom>
        </p:spPr>
        <p:txBody>
          <a:bodyPr vert="horz" wrap="square" lIns="0" tIns="91897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b="1" dirty="0"/>
              <a:t>Future Enhancements</a:t>
            </a:r>
            <a:br>
              <a:rPr lang="en-IN" b="1" dirty="0"/>
            </a:br>
            <a:br>
              <a:rPr lang="en-IN" b="1" dirty="0"/>
            </a:br>
            <a:endParaRPr spc="-10" dirty="0"/>
          </a:p>
        </p:txBody>
      </p:sp>
      <p:grpSp>
        <p:nvGrpSpPr>
          <p:cNvPr id="7" name="object 7"/>
          <p:cNvGrpSpPr/>
          <p:nvPr/>
        </p:nvGrpSpPr>
        <p:grpSpPr>
          <a:xfrm>
            <a:off x="-8382" y="8926830"/>
            <a:ext cx="15561944" cy="483234"/>
            <a:chOff x="-8382" y="8926830"/>
            <a:chExt cx="15561944" cy="483234"/>
          </a:xfrm>
        </p:grpSpPr>
        <p:sp>
          <p:nvSpPr>
            <p:cNvPr id="8" name="object 8"/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1554480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44800" y="466344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0" y="466344"/>
                  </a:moveTo>
                  <a:lnTo>
                    <a:pt x="15544800" y="466344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46354" y="3197297"/>
            <a:ext cx="1310487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Validation Improvements:</a:t>
            </a:r>
            <a:r>
              <a:rPr lang="en-IN" sz="3200" dirty="0"/>
              <a:t> Client-side and server-side validations.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Database Integration:</a:t>
            </a:r>
            <a:r>
              <a:rPr lang="en-IN" sz="3200" dirty="0"/>
              <a:t> Use MongoDB or MySQL instead of JSON file.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Frontend Enhancements:</a:t>
            </a:r>
            <a:r>
              <a:rPr lang="en-IN" sz="3200" dirty="0"/>
              <a:t> Add dynamic feedback for submissions.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Authentication:</a:t>
            </a:r>
            <a:r>
              <a:rPr lang="en-IN" sz="3200" dirty="0"/>
              <a:t> Secure user data with token-based authentication.</a:t>
            </a:r>
            <a:endParaRPr lang="en-IN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46354" y="3061894"/>
            <a:ext cx="155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846" y="906017"/>
            <a:ext cx="14599107" cy="2924339"/>
          </a:xfrm>
          <a:prstGeom prst="rect">
            <a:avLst/>
          </a:prstGeom>
        </p:spPr>
        <p:txBody>
          <a:bodyPr vert="horz" wrap="square" lIns="0" tIns="91897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b="1" dirty="0"/>
              <a:t>Conclusion</a:t>
            </a: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endParaRPr spc="-10" dirty="0"/>
          </a:p>
        </p:txBody>
      </p:sp>
      <p:grpSp>
        <p:nvGrpSpPr>
          <p:cNvPr id="7" name="object 7"/>
          <p:cNvGrpSpPr/>
          <p:nvPr/>
        </p:nvGrpSpPr>
        <p:grpSpPr>
          <a:xfrm>
            <a:off x="-8382" y="8926830"/>
            <a:ext cx="15561944" cy="483234"/>
            <a:chOff x="-8382" y="8926830"/>
            <a:chExt cx="15561944" cy="483234"/>
          </a:xfrm>
        </p:grpSpPr>
        <p:sp>
          <p:nvSpPr>
            <p:cNvPr id="8" name="object 8"/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1554480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44800" y="466344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0" y="466344"/>
                  </a:moveTo>
                  <a:lnTo>
                    <a:pt x="15544800" y="466344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46354" y="3197297"/>
            <a:ext cx="13367762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Summary: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Implemented a simple yet functional user data collection system.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Highlighted the seamless interaction between frontend and backend.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Next Steps:</a:t>
            </a:r>
            <a:r>
              <a:rPr lang="en-US" sz="3200" dirty="0"/>
              <a:t> Explore database integration and enhanced features.</a:t>
            </a:r>
            <a:endParaRPr lang="en-US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46354" y="3061894"/>
            <a:ext cx="155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04320" y="819912"/>
            <a:ext cx="2648712" cy="9601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8382" y="8926830"/>
            <a:ext cx="15561944" cy="483234"/>
            <a:chOff x="-8382" y="8926830"/>
            <a:chExt cx="15561944" cy="483234"/>
          </a:xfrm>
        </p:grpSpPr>
        <p:sp>
          <p:nvSpPr>
            <p:cNvPr id="4" name="object 4"/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1554480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44800" y="466344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0" y="466344"/>
                  </a:moveTo>
                  <a:lnTo>
                    <a:pt x="15544800" y="466344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4655" y="2966628"/>
            <a:ext cx="6649576" cy="49820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151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Table</a:t>
            </a:r>
            <a:r>
              <a:rPr spc="-275" dirty="0"/>
              <a:t> </a:t>
            </a:r>
            <a:r>
              <a:rPr dirty="0"/>
              <a:t>of</a:t>
            </a:r>
            <a:r>
              <a:rPr spc="-270" dirty="0"/>
              <a:t> </a:t>
            </a:r>
            <a:r>
              <a:rPr spc="-75" dirty="0"/>
              <a:t>Contents</a:t>
            </a:r>
            <a:endParaRPr spc="-7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04319" y="819911"/>
            <a:ext cx="2648712" cy="9601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8382" y="8926830"/>
            <a:ext cx="15561944" cy="483234"/>
            <a:chOff x="-8382" y="8926830"/>
            <a:chExt cx="15561944" cy="483234"/>
          </a:xfrm>
        </p:grpSpPr>
        <p:sp>
          <p:nvSpPr>
            <p:cNvPr id="5" name="object 5"/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1554480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44800" y="466344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0" y="466344"/>
                  </a:moveTo>
                  <a:lnTo>
                    <a:pt x="15544800" y="466344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45998" y="2478988"/>
            <a:ext cx="5931002" cy="5037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6265" indent="-583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96265" algn="l"/>
              </a:tabLst>
            </a:pPr>
            <a:r>
              <a:rPr lang="en-US" sz="3550" spc="-10" dirty="0">
                <a:latin typeface="Times New Roman" panose="02020603050405020304"/>
                <a:cs typeface="Times New Roman" panose="02020603050405020304"/>
              </a:rPr>
              <a:t>Introduction</a:t>
            </a:r>
            <a:endParaRPr lang="en-US" sz="3550" spc="-10" dirty="0">
              <a:latin typeface="Times New Roman" panose="02020603050405020304"/>
              <a:cs typeface="Times New Roman" panose="02020603050405020304"/>
            </a:endParaRPr>
          </a:p>
          <a:p>
            <a:pPr marL="596265" indent="-583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96265" algn="l"/>
              </a:tabLst>
            </a:pPr>
            <a:r>
              <a:rPr lang="en-US" sz="3550" spc="-10" dirty="0">
                <a:latin typeface="Times New Roman" panose="02020603050405020304"/>
                <a:cs typeface="Times New Roman" panose="02020603050405020304"/>
              </a:rPr>
              <a:t>Frontend</a:t>
            </a:r>
            <a:endParaRPr lang="en-US" sz="3550" spc="-10" dirty="0">
              <a:latin typeface="Times New Roman" panose="02020603050405020304"/>
              <a:cs typeface="Times New Roman" panose="02020603050405020304"/>
            </a:endParaRPr>
          </a:p>
          <a:p>
            <a:pPr marL="596265" indent="-583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96265" algn="l"/>
              </a:tabLst>
            </a:pPr>
            <a:r>
              <a:rPr lang="en-US" sz="3550" spc="-10">
                <a:latin typeface="Times New Roman" panose="02020603050405020304"/>
                <a:cs typeface="Times New Roman" panose="02020603050405020304"/>
              </a:rPr>
              <a:t>Backend</a:t>
            </a:r>
            <a:endParaRPr lang="en-US" sz="3550" spc="-10" dirty="0">
              <a:latin typeface="Times New Roman" panose="02020603050405020304"/>
              <a:cs typeface="Times New Roman" panose="02020603050405020304"/>
            </a:endParaRPr>
          </a:p>
          <a:p>
            <a:pPr marL="596265" indent="-583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96265" algn="l"/>
              </a:tabLst>
            </a:pPr>
            <a:r>
              <a:rPr lang="en-US" sz="3550" spc="-10" dirty="0">
                <a:latin typeface="Times New Roman" panose="02020603050405020304"/>
                <a:cs typeface="Times New Roman" panose="02020603050405020304"/>
              </a:rPr>
              <a:t>Code Highlights</a:t>
            </a:r>
            <a:endParaRPr lang="en-US" sz="3550" spc="-10" dirty="0">
              <a:latin typeface="Times New Roman" panose="02020603050405020304"/>
              <a:cs typeface="Times New Roman" panose="02020603050405020304"/>
            </a:endParaRPr>
          </a:p>
          <a:p>
            <a:pPr marL="596265" indent="-583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96265" algn="l"/>
              </a:tabLst>
            </a:pPr>
            <a:r>
              <a:rPr lang="en-US" sz="3550" spc="-10" dirty="0">
                <a:latin typeface="Times New Roman" panose="02020603050405020304"/>
                <a:cs typeface="Times New Roman" panose="02020603050405020304"/>
              </a:rPr>
              <a:t>Output</a:t>
            </a:r>
            <a:endParaRPr lang="en-US" sz="3550" spc="-10" dirty="0">
              <a:latin typeface="Times New Roman" panose="02020603050405020304"/>
              <a:cs typeface="Times New Roman" panose="02020603050405020304"/>
            </a:endParaRPr>
          </a:p>
          <a:p>
            <a:pPr marL="596265" indent="-583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96265" algn="l"/>
              </a:tabLst>
            </a:pPr>
            <a:r>
              <a:rPr lang="en-US" sz="3550" spc="-10" dirty="0">
                <a:latin typeface="Times New Roman" panose="02020603050405020304"/>
                <a:cs typeface="Times New Roman" panose="02020603050405020304"/>
              </a:rPr>
              <a:t>Integration &amp; Workflow</a:t>
            </a:r>
            <a:endParaRPr lang="en-US" sz="3550" spc="-10" dirty="0">
              <a:latin typeface="Times New Roman" panose="02020603050405020304"/>
              <a:cs typeface="Times New Roman" panose="02020603050405020304"/>
            </a:endParaRPr>
          </a:p>
          <a:p>
            <a:pPr marL="596265" indent="-583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96265" algn="l"/>
              </a:tabLst>
            </a:pPr>
            <a:r>
              <a:rPr lang="en-US" sz="3550" spc="-10" dirty="0">
                <a:latin typeface="Times New Roman" panose="02020603050405020304"/>
                <a:cs typeface="Times New Roman" panose="02020603050405020304"/>
              </a:rPr>
              <a:t>Challenges &amp; Solutions</a:t>
            </a:r>
            <a:endParaRPr lang="en-US" sz="3550" spc="-10" dirty="0">
              <a:latin typeface="Times New Roman" panose="02020603050405020304"/>
              <a:cs typeface="Times New Roman" panose="02020603050405020304"/>
            </a:endParaRPr>
          </a:p>
          <a:p>
            <a:pPr marL="596265" indent="-583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96265" algn="l"/>
              </a:tabLst>
            </a:pPr>
            <a:r>
              <a:rPr lang="en-US" sz="3550" spc="-10" dirty="0">
                <a:latin typeface="Times New Roman" panose="02020603050405020304"/>
                <a:cs typeface="Times New Roman" panose="02020603050405020304"/>
              </a:rPr>
              <a:t>Future Enhancements</a:t>
            </a:r>
            <a:endParaRPr lang="en-US" sz="3550" spc="-10" dirty="0">
              <a:latin typeface="Times New Roman" panose="02020603050405020304"/>
              <a:cs typeface="Times New Roman" panose="02020603050405020304"/>
            </a:endParaRPr>
          </a:p>
          <a:p>
            <a:pPr marL="596265" indent="-583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96265" algn="l"/>
              </a:tabLst>
            </a:pPr>
            <a:r>
              <a:rPr lang="en-US" sz="3550" spc="-10" dirty="0">
                <a:latin typeface="Times New Roman" panose="02020603050405020304"/>
                <a:cs typeface="Times New Roman" panose="02020603050405020304"/>
              </a:rPr>
              <a:t>Conclusion</a:t>
            </a:r>
            <a:endParaRPr lang="en-US" sz="355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151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Introduction</a:t>
            </a:r>
            <a:endParaRPr spc="-114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04319" y="819911"/>
            <a:ext cx="2648712" cy="960120"/>
          </a:xfrm>
          <a:prstGeom prst="rect">
            <a:avLst/>
          </a:prstGeom>
        </p:spPr>
      </p:pic>
      <p:grpSp>
        <p:nvGrpSpPr>
          <p:cNvPr id="9" name="object 5"/>
          <p:cNvGrpSpPr/>
          <p:nvPr/>
        </p:nvGrpSpPr>
        <p:grpSpPr>
          <a:xfrm>
            <a:off x="0" y="8935211"/>
            <a:ext cx="15544800" cy="466725"/>
            <a:chOff x="0" y="8935211"/>
            <a:chExt cx="15544800" cy="466725"/>
          </a:xfrm>
        </p:grpSpPr>
        <p:sp>
          <p:nvSpPr>
            <p:cNvPr id="10" name="object 6"/>
            <p:cNvSpPr/>
            <p:nvPr/>
          </p:nvSpPr>
          <p:spPr>
            <a:xfrm>
              <a:off x="0" y="8935211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1554480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44800" y="466344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7"/>
            <p:cNvSpPr/>
            <p:nvPr/>
          </p:nvSpPr>
          <p:spPr>
            <a:xfrm>
              <a:off x="0" y="8935211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0" y="466344"/>
                  </a:moveTo>
                  <a:lnTo>
                    <a:pt x="15544800" y="466344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TextBox 13"/>
          <p:cNvSpPr txBox="1"/>
          <p:nvPr/>
        </p:nvSpPr>
        <p:spPr>
          <a:xfrm>
            <a:off x="914400" y="3366846"/>
            <a:ext cx="10439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Objective: Demonstrating a form to collect user data and a backend API for saving and retrieving the data.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Tools Used: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HTML, CSS, JavaScript (Frontend)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Node.js, Express.js, and File System (Backend)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916304"/>
            <a:ext cx="7251700" cy="142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b="1" dirty="0"/>
              <a:t>Frontend - User Data Form</a:t>
            </a:r>
            <a:br>
              <a:rPr lang="en-IN" b="1" dirty="0"/>
            </a:b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34720" y="3558714"/>
            <a:ext cx="13675360" cy="4210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Features: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Collects user details: Name, Email, Age, Phone No, Address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User-friendly design with subtle styling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Validations for inputs 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Code Example: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Highlights from the HTML form structure.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Show styled elements with CSS (e.g., buttons, input fields).</a:t>
            </a:r>
            <a:endParaRPr lang="en-US" sz="3200" dirty="0"/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04319" y="819911"/>
            <a:ext cx="2648712" cy="9601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8382" y="9600743"/>
            <a:ext cx="15561944" cy="458470"/>
            <a:chOff x="-8382" y="9600743"/>
            <a:chExt cx="15561944" cy="458470"/>
          </a:xfrm>
        </p:grpSpPr>
        <p:sp>
          <p:nvSpPr>
            <p:cNvPr id="6" name="object 6"/>
            <p:cNvSpPr/>
            <p:nvPr/>
          </p:nvSpPr>
          <p:spPr>
            <a:xfrm>
              <a:off x="0" y="9609125"/>
              <a:ext cx="15544800" cy="441325"/>
            </a:xfrm>
            <a:custGeom>
              <a:avLst/>
              <a:gdLst/>
              <a:ahLst/>
              <a:cxnLst/>
              <a:rect l="l" t="t" r="r" b="b"/>
              <a:pathLst>
                <a:path w="15544800" h="441325">
                  <a:moveTo>
                    <a:pt x="15544800" y="0"/>
                  </a:moveTo>
                  <a:lnTo>
                    <a:pt x="0" y="0"/>
                  </a:lnTo>
                  <a:lnTo>
                    <a:pt x="0" y="441223"/>
                  </a:lnTo>
                  <a:lnTo>
                    <a:pt x="15544800" y="441223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9609125"/>
              <a:ext cx="15544800" cy="441325"/>
            </a:xfrm>
            <a:custGeom>
              <a:avLst/>
              <a:gdLst/>
              <a:ahLst/>
              <a:cxnLst/>
              <a:rect l="l" t="t" r="r" b="b"/>
              <a:pathLst>
                <a:path w="15544800" h="441325">
                  <a:moveTo>
                    <a:pt x="0" y="441223"/>
                  </a:moveTo>
                  <a:lnTo>
                    <a:pt x="15544800" y="441223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41223"/>
                  </a:lnTo>
                  <a:close/>
                </a:path>
              </a:pathLst>
            </a:custGeom>
            <a:ln w="1676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846" y="906017"/>
            <a:ext cx="14599107" cy="142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b="1" dirty="0"/>
              <a:t>Backend - API Overview</a:t>
            </a:r>
            <a:br>
              <a:rPr lang="en-IN" b="1" dirty="0"/>
            </a:b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54938" y="3077383"/>
            <a:ext cx="14217015" cy="39036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Technologies Used: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Node.js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Express.js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File System (for storing user data locally)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Endpoints: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/>
              <a:t>POST /users:</a:t>
            </a:r>
            <a:r>
              <a:rPr lang="en-IN" sz="3200" dirty="0"/>
              <a:t> Saves user data to a JSON file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/>
              <a:t>GET /users:</a:t>
            </a:r>
            <a:r>
              <a:rPr lang="en-IN" sz="3200" dirty="0"/>
              <a:t> Retrieves all saved user data</a:t>
            </a:r>
            <a:endParaRPr lang="en-IN" sz="320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04319" y="819911"/>
            <a:ext cx="2648712" cy="9601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9575164"/>
            <a:ext cx="15553690" cy="483234"/>
            <a:chOff x="0" y="9575164"/>
            <a:chExt cx="15553690" cy="483234"/>
          </a:xfrm>
        </p:grpSpPr>
        <p:sp>
          <p:nvSpPr>
            <p:cNvPr id="6" name="object 6"/>
            <p:cNvSpPr/>
            <p:nvPr/>
          </p:nvSpPr>
          <p:spPr>
            <a:xfrm>
              <a:off x="8382" y="9583546"/>
              <a:ext cx="15536544" cy="466725"/>
            </a:xfrm>
            <a:custGeom>
              <a:avLst/>
              <a:gdLst/>
              <a:ahLst/>
              <a:cxnLst/>
              <a:rect l="l" t="t" r="r" b="b"/>
              <a:pathLst>
                <a:path w="15536544" h="466725">
                  <a:moveTo>
                    <a:pt x="15536417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36417" y="466344"/>
                  </a:lnTo>
                  <a:lnTo>
                    <a:pt x="1553641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382" y="9583546"/>
              <a:ext cx="15536544" cy="466725"/>
            </a:xfrm>
            <a:custGeom>
              <a:avLst/>
              <a:gdLst/>
              <a:ahLst/>
              <a:cxnLst/>
              <a:rect l="l" t="t" r="r" b="b"/>
              <a:pathLst>
                <a:path w="15536544" h="466725">
                  <a:moveTo>
                    <a:pt x="15536417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36417" y="466344"/>
                  </a:lnTo>
                </a:path>
              </a:pathLst>
            </a:custGeom>
            <a:ln w="1676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846" y="906017"/>
            <a:ext cx="14599107" cy="142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br>
              <a:rPr lang="en-IN" b="1" dirty="0"/>
            </a:b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769338" y="7404908"/>
            <a:ext cx="142170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04319" y="819911"/>
            <a:ext cx="2648712" cy="9601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9575164"/>
            <a:ext cx="15553690" cy="483234"/>
            <a:chOff x="0" y="9575164"/>
            <a:chExt cx="15553690" cy="483234"/>
          </a:xfrm>
        </p:grpSpPr>
        <p:sp>
          <p:nvSpPr>
            <p:cNvPr id="6" name="object 6"/>
            <p:cNvSpPr/>
            <p:nvPr/>
          </p:nvSpPr>
          <p:spPr>
            <a:xfrm>
              <a:off x="8382" y="9583546"/>
              <a:ext cx="15536544" cy="466725"/>
            </a:xfrm>
            <a:custGeom>
              <a:avLst/>
              <a:gdLst/>
              <a:ahLst/>
              <a:cxnLst/>
              <a:rect l="l" t="t" r="r" b="b"/>
              <a:pathLst>
                <a:path w="15536544" h="466725">
                  <a:moveTo>
                    <a:pt x="15536417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36417" y="466344"/>
                  </a:lnTo>
                  <a:lnTo>
                    <a:pt x="1553641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382" y="9583546"/>
              <a:ext cx="15536544" cy="466725"/>
            </a:xfrm>
            <a:custGeom>
              <a:avLst/>
              <a:gdLst/>
              <a:ahLst/>
              <a:cxnLst/>
              <a:rect l="l" t="t" r="r" b="b"/>
              <a:pathLst>
                <a:path w="15536544" h="466725">
                  <a:moveTo>
                    <a:pt x="15536417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36417" y="466344"/>
                  </a:lnTo>
                </a:path>
              </a:pathLst>
            </a:custGeom>
            <a:ln w="1676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TextBox 10"/>
          <p:cNvSpPr txBox="1"/>
          <p:nvPr/>
        </p:nvSpPr>
        <p:spPr>
          <a:xfrm>
            <a:off x="609600" y="946547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Backend-Code Highlights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914400" y="2333972"/>
            <a:ext cx="897553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and create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users.json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if not present</a:t>
            </a:r>
            <a:r>
              <a:rPr lang="en-US" altLang="en-US" sz="2800" dirty="0">
                <a:solidFill>
                  <a:schemeClr val="tx1"/>
                </a:solidFill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 Endpoint: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Parses and saves incoming user data.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Endpoint: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Reads and sends the stored user data.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Catches and logs errors for both endpoints.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14400" y="4343400"/>
            <a:ext cx="155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846" y="228472"/>
            <a:ext cx="14599107" cy="142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br>
              <a:rPr lang="en-IN" b="1" dirty="0"/>
            </a:b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769338" y="7404908"/>
            <a:ext cx="142170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04319" y="819911"/>
            <a:ext cx="2648712" cy="9601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9575164"/>
            <a:ext cx="15553690" cy="483234"/>
            <a:chOff x="0" y="9575164"/>
            <a:chExt cx="15553690" cy="483234"/>
          </a:xfrm>
        </p:grpSpPr>
        <p:sp>
          <p:nvSpPr>
            <p:cNvPr id="6" name="object 6"/>
            <p:cNvSpPr/>
            <p:nvPr/>
          </p:nvSpPr>
          <p:spPr>
            <a:xfrm>
              <a:off x="8382" y="9583546"/>
              <a:ext cx="15536544" cy="466725"/>
            </a:xfrm>
            <a:custGeom>
              <a:avLst/>
              <a:gdLst/>
              <a:ahLst/>
              <a:cxnLst/>
              <a:rect l="l" t="t" r="r" b="b"/>
              <a:pathLst>
                <a:path w="15536544" h="466725">
                  <a:moveTo>
                    <a:pt x="15536417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36417" y="466344"/>
                  </a:lnTo>
                  <a:lnTo>
                    <a:pt x="1553641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382" y="9583546"/>
              <a:ext cx="15536544" cy="466725"/>
            </a:xfrm>
            <a:custGeom>
              <a:avLst/>
              <a:gdLst/>
              <a:ahLst/>
              <a:cxnLst/>
              <a:rect l="l" t="t" r="r" b="b"/>
              <a:pathLst>
                <a:path w="15536544" h="466725">
                  <a:moveTo>
                    <a:pt x="15536417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36417" y="466344"/>
                  </a:lnTo>
                </a:path>
              </a:pathLst>
            </a:custGeom>
            <a:ln w="1676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14400" y="4343400"/>
            <a:ext cx="155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WhatsApp Image 2024-12-26 at 09.43.35_291f56b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55" y="1991995"/>
            <a:ext cx="14149070" cy="70440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846" y="906017"/>
            <a:ext cx="14599107" cy="1508567"/>
          </a:xfrm>
          <a:prstGeom prst="rect">
            <a:avLst/>
          </a:prstGeom>
        </p:spPr>
        <p:txBody>
          <a:bodyPr vert="horz" wrap="square" lIns="0" tIns="91897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b="1" dirty="0"/>
              <a:t>Integration and Workflow</a:t>
            </a:r>
            <a:br>
              <a:rPr lang="en-IN" b="1" dirty="0"/>
            </a:b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04319" y="819911"/>
            <a:ext cx="2648712" cy="9601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8382" y="9244332"/>
            <a:ext cx="15561944" cy="808355"/>
            <a:chOff x="-8382" y="9244332"/>
            <a:chExt cx="15561944" cy="808355"/>
          </a:xfrm>
        </p:grpSpPr>
        <p:sp>
          <p:nvSpPr>
            <p:cNvPr id="5" name="object 5"/>
            <p:cNvSpPr/>
            <p:nvPr/>
          </p:nvSpPr>
          <p:spPr>
            <a:xfrm>
              <a:off x="0" y="9252714"/>
              <a:ext cx="15544800" cy="791845"/>
            </a:xfrm>
            <a:custGeom>
              <a:avLst/>
              <a:gdLst/>
              <a:ahLst/>
              <a:cxnLst/>
              <a:rect l="l" t="t" r="r" b="b"/>
              <a:pathLst>
                <a:path w="15544800" h="791845">
                  <a:moveTo>
                    <a:pt x="15544800" y="0"/>
                  </a:moveTo>
                  <a:lnTo>
                    <a:pt x="0" y="0"/>
                  </a:lnTo>
                  <a:lnTo>
                    <a:pt x="0" y="791248"/>
                  </a:lnTo>
                  <a:lnTo>
                    <a:pt x="15544800" y="791248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252714"/>
              <a:ext cx="15544800" cy="791845"/>
            </a:xfrm>
            <a:custGeom>
              <a:avLst/>
              <a:gdLst/>
              <a:ahLst/>
              <a:cxnLst/>
              <a:rect l="l" t="t" r="r" b="b"/>
              <a:pathLst>
                <a:path w="15544800" h="791845">
                  <a:moveTo>
                    <a:pt x="0" y="791248"/>
                  </a:moveTo>
                  <a:lnTo>
                    <a:pt x="15544800" y="791248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791248"/>
                  </a:lnTo>
                  <a:close/>
                </a:path>
              </a:pathLst>
            </a:custGeom>
            <a:ln w="1676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61695" y="2793060"/>
            <a:ext cx="12187952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submits the form on the frontend.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sent via POST request to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/users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endpoint.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Backend stores the data in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users.json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GET request to retrieve and display saved user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846" y="906017"/>
            <a:ext cx="14599107" cy="1508567"/>
          </a:xfrm>
          <a:prstGeom prst="rect">
            <a:avLst/>
          </a:prstGeom>
        </p:spPr>
        <p:txBody>
          <a:bodyPr vert="horz" wrap="square" lIns="0" tIns="91897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b="1" dirty="0"/>
              <a:t>Challenges and Solutions</a:t>
            </a:r>
            <a:br>
              <a:rPr lang="en-IN" b="1" dirty="0"/>
            </a:b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3531" y="3352800"/>
            <a:ext cx="13779500" cy="29796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Challenge:</a:t>
            </a:r>
            <a:r>
              <a:rPr lang="en-IN" sz="3200" dirty="0"/>
              <a:t> Handling file operations efficiently.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/>
              <a:t>Solution:</a:t>
            </a:r>
            <a:r>
              <a:rPr lang="en-IN" sz="3200" dirty="0"/>
              <a:t> Ensure proper error handling and file checks.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Challenge:</a:t>
            </a:r>
            <a:r>
              <a:rPr lang="en-IN" sz="3200" dirty="0"/>
              <a:t> Managing seamless communication between frontend and backend.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/>
              <a:t>Solution:</a:t>
            </a:r>
            <a:r>
              <a:rPr lang="en-IN" sz="3200" dirty="0"/>
              <a:t> Use clear API contracts and consistent JSON formatting.</a:t>
            </a:r>
            <a:endParaRPr lang="en-IN" sz="3200" dirty="0"/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endParaRPr sz="32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04319" y="819911"/>
            <a:ext cx="2648712" cy="9601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8382" y="8926830"/>
            <a:ext cx="15561944" cy="483234"/>
            <a:chOff x="-8382" y="8926830"/>
            <a:chExt cx="15561944" cy="483234"/>
          </a:xfrm>
        </p:grpSpPr>
        <p:sp>
          <p:nvSpPr>
            <p:cNvPr id="6" name="object 6"/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15544800" y="0"/>
                  </a:moveTo>
                  <a:lnTo>
                    <a:pt x="0" y="0"/>
                  </a:lnTo>
                  <a:lnTo>
                    <a:pt x="0" y="466344"/>
                  </a:lnTo>
                  <a:lnTo>
                    <a:pt x="15544800" y="466344"/>
                  </a:lnTo>
                  <a:lnTo>
                    <a:pt x="15544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8935212"/>
              <a:ext cx="15544800" cy="466725"/>
            </a:xfrm>
            <a:custGeom>
              <a:avLst/>
              <a:gdLst/>
              <a:ahLst/>
              <a:cxnLst/>
              <a:rect l="l" t="t" r="r" b="b"/>
              <a:pathLst>
                <a:path w="15544800" h="466725">
                  <a:moveTo>
                    <a:pt x="0" y="466344"/>
                  </a:moveTo>
                  <a:lnTo>
                    <a:pt x="15544800" y="466344"/>
                  </a:lnTo>
                  <a:lnTo>
                    <a:pt x="15544800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167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2262</Words>
  <Application>WPS Presentation</Application>
  <PresentationFormat>Custom</PresentationFormat>
  <Paragraphs>109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Calibri</vt:lpstr>
      <vt:lpstr>Arial MT</vt:lpstr>
      <vt:lpstr>Times New Roman</vt:lpstr>
      <vt:lpstr>Arial Unicode MS</vt:lpstr>
      <vt:lpstr>Microsoft YaHei</vt:lpstr>
      <vt:lpstr>Arial Unicode MS</vt:lpstr>
      <vt:lpstr>Office Theme</vt:lpstr>
      <vt:lpstr>            Back-End Project</vt:lpstr>
      <vt:lpstr>Table of Contents</vt:lpstr>
      <vt:lpstr>Introduction</vt:lpstr>
      <vt:lpstr>Frontend - User Data Form </vt:lpstr>
      <vt:lpstr>Backend - API Overview </vt:lpstr>
      <vt:lpstr> </vt:lpstr>
      <vt:lpstr> </vt:lpstr>
      <vt:lpstr>Integration and Workflow </vt:lpstr>
      <vt:lpstr>Challenges and Solutions </vt:lpstr>
      <vt:lpstr>Future Enhancements  </vt:lpstr>
      <vt:lpstr>Conclusion 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ppt[1] [Read-Only]</dc:title>
  <dc:creator>Asees</dc:creator>
  <cp:lastModifiedBy>ATHARAV</cp:lastModifiedBy>
  <cp:revision>5</cp:revision>
  <dcterms:created xsi:type="dcterms:W3CDTF">2024-12-25T15:31:00Z</dcterms:created>
  <dcterms:modified xsi:type="dcterms:W3CDTF">2024-12-26T04:36:13Z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2024-09-01T11:00:00Z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2024-12-25T11:00:00Z</vt:filetime>
  </property>
  <property fmtid="{D5CDD505-2E9C-101B-9397-08002B2CF9AE}" pid="5" name="Producer">
    <vt:lpwstr>Microsoft® PowerPoint® 2021</vt:lpwstr>
  </property>
  <property fmtid="{D5CDD505-2E9C-101B-9397-08002B2CF9AE}" pid="6" name="ICV">
    <vt:lpwstr>643C7A23895B40B7A8A70698315AAE19_12</vt:lpwstr>
  </property>
  <property fmtid="{D5CDD505-2E9C-101B-9397-08002B2CF9AE}" pid="7" name="KSOProductBuildVer">
    <vt:lpwstr>1033-12.2.0.19307</vt:lpwstr>
  </property>
</Properties>
</file>