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7" r:id="rId2"/>
    <p:sldId id="279" r:id="rId3"/>
    <p:sldId id="281" r:id="rId4"/>
    <p:sldId id="283" r:id="rId5"/>
    <p:sldId id="284" r:id="rId6"/>
    <p:sldId id="286" r:id="rId7"/>
    <p:sldId id="287" r:id="rId8"/>
    <p:sldId id="289" r:id="rId9"/>
    <p:sldId id="290" r:id="rId10"/>
    <p:sldId id="291" r:id="rId11"/>
    <p:sldId id="292" r:id="rId12"/>
    <p:sldId id="296" r:id="rId13"/>
    <p:sldId id="297" r:id="rId14"/>
    <p:sldId id="293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FF66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66870-5EA7-4CDC-88C4-3CFDDD1E99E4}" v="244" dt="2023-09-09T14:41:51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2289" autoAdjust="0"/>
  </p:normalViewPr>
  <p:slideViewPr>
    <p:cSldViewPr snapToGrid="0" snapToObjects="1">
      <p:cViewPr varScale="1">
        <p:scale>
          <a:sx n="62" d="100"/>
          <a:sy n="62" d="100"/>
        </p:scale>
        <p:origin x="134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80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ten Kam Dahl Dueholm" userId="90a655c5-7f22-4a89-8dc1-ddaa4371f6c1" providerId="ADAL" clId="{A8A66870-5EA7-4CDC-88C4-3CFDDD1E99E4}"/>
    <pc:docChg chg="undo custSel addSld delSld modSld sldOrd">
      <pc:chgData name="Morten Kam Dahl Dueholm" userId="90a655c5-7f22-4a89-8dc1-ddaa4371f6c1" providerId="ADAL" clId="{A8A66870-5EA7-4CDC-88C4-3CFDDD1E99E4}" dt="2023-09-09T14:59:14.807" v="735" actId="700"/>
      <pc:docMkLst>
        <pc:docMk/>
      </pc:docMkLst>
      <pc:sldChg chg="modSp add mod">
        <pc:chgData name="Morten Kam Dahl Dueholm" userId="90a655c5-7f22-4a89-8dc1-ddaa4371f6c1" providerId="ADAL" clId="{A8A66870-5EA7-4CDC-88C4-3CFDDD1E99E4}" dt="2023-09-09T11:08:52.287" v="49" actId="27636"/>
        <pc:sldMkLst>
          <pc:docMk/>
          <pc:sldMk cId="93877265" sldId="277"/>
        </pc:sldMkLst>
        <pc:spChg chg="mod">
          <ac:chgData name="Morten Kam Dahl Dueholm" userId="90a655c5-7f22-4a89-8dc1-ddaa4371f6c1" providerId="ADAL" clId="{A8A66870-5EA7-4CDC-88C4-3CFDDD1E99E4}" dt="2023-09-09T11:08:52.287" v="49" actId="27636"/>
          <ac:spMkLst>
            <pc:docMk/>
            <pc:sldMk cId="93877265" sldId="277"/>
            <ac:spMk id="13" creationId="{24418E00-94A4-7042-BC2E-BC0C799CC00E}"/>
          </ac:spMkLst>
        </pc:spChg>
      </pc:sldChg>
      <pc:sldChg chg="modSp del mod">
        <pc:chgData name="Morten Kam Dahl Dueholm" userId="90a655c5-7f22-4a89-8dc1-ddaa4371f6c1" providerId="ADAL" clId="{A8A66870-5EA7-4CDC-88C4-3CFDDD1E99E4}" dt="2023-09-09T11:08:58.463" v="50" actId="2696"/>
        <pc:sldMkLst>
          <pc:docMk/>
          <pc:sldMk cId="4240673267" sldId="278"/>
        </pc:sldMkLst>
        <pc:spChg chg="mod">
          <ac:chgData name="Morten Kam Dahl Dueholm" userId="90a655c5-7f22-4a89-8dc1-ddaa4371f6c1" providerId="ADAL" clId="{A8A66870-5EA7-4CDC-88C4-3CFDDD1E99E4}" dt="2023-09-09T11:07:36.324" v="6" actId="6549"/>
          <ac:spMkLst>
            <pc:docMk/>
            <pc:sldMk cId="4240673267" sldId="278"/>
            <ac:spMk id="13" creationId="{24418E00-94A4-7042-BC2E-BC0C799CC00E}"/>
          </ac:spMkLst>
        </pc:spChg>
      </pc:sldChg>
      <pc:sldChg chg="modSp mod">
        <pc:chgData name="Morten Kam Dahl Dueholm" userId="90a655c5-7f22-4a89-8dc1-ddaa4371f6c1" providerId="ADAL" clId="{A8A66870-5EA7-4CDC-88C4-3CFDDD1E99E4}" dt="2023-09-09T11:11:30.567" v="176" actId="27636"/>
        <pc:sldMkLst>
          <pc:docMk/>
          <pc:sldMk cId="2671152119" sldId="279"/>
        </pc:sldMkLst>
        <pc:spChg chg="mod">
          <ac:chgData name="Morten Kam Dahl Dueholm" userId="90a655c5-7f22-4a89-8dc1-ddaa4371f6c1" providerId="ADAL" clId="{A8A66870-5EA7-4CDC-88C4-3CFDDD1E99E4}" dt="2023-09-09T11:11:30.567" v="176" actId="27636"/>
          <ac:spMkLst>
            <pc:docMk/>
            <pc:sldMk cId="2671152119" sldId="279"/>
            <ac:spMk id="3" creationId="{072A3F86-C9F5-46BF-8BF0-2268B876F206}"/>
          </ac:spMkLst>
        </pc:spChg>
      </pc:sldChg>
      <pc:sldChg chg="modSp">
        <pc:chgData name="Morten Kam Dahl Dueholm" userId="90a655c5-7f22-4a89-8dc1-ddaa4371f6c1" providerId="ADAL" clId="{A8A66870-5EA7-4CDC-88C4-3CFDDD1E99E4}" dt="2023-09-09T11:13:05.703" v="182" actId="20577"/>
        <pc:sldMkLst>
          <pc:docMk/>
          <pc:sldMk cId="4203493083" sldId="292"/>
        </pc:sldMkLst>
        <pc:spChg chg="mod">
          <ac:chgData name="Morten Kam Dahl Dueholm" userId="90a655c5-7f22-4a89-8dc1-ddaa4371f6c1" providerId="ADAL" clId="{A8A66870-5EA7-4CDC-88C4-3CFDDD1E99E4}" dt="2023-09-09T11:13:05.703" v="182" actId="20577"/>
          <ac:spMkLst>
            <pc:docMk/>
            <pc:sldMk cId="4203493083" sldId="292"/>
            <ac:spMk id="6" creationId="{FD7BAD5C-8A17-46FF-B366-B46E003DA7CD}"/>
          </ac:spMkLst>
        </pc:spChg>
        <pc:spChg chg="mod">
          <ac:chgData name="Morten Kam Dahl Dueholm" userId="90a655c5-7f22-4a89-8dc1-ddaa4371f6c1" providerId="ADAL" clId="{A8A66870-5EA7-4CDC-88C4-3CFDDD1E99E4}" dt="2023-09-09T11:12:26.693" v="178" actId="20577"/>
          <ac:spMkLst>
            <pc:docMk/>
            <pc:sldMk cId="4203493083" sldId="292"/>
            <ac:spMk id="8" creationId="{178A404A-6E58-4C19-9F81-812CFDA7F7A7}"/>
          </ac:spMkLst>
        </pc:spChg>
      </pc:sldChg>
      <pc:sldChg chg="addSp delSp modSp add mod delAnim modAnim">
        <pc:chgData name="Morten Kam Dahl Dueholm" userId="90a655c5-7f22-4a89-8dc1-ddaa4371f6c1" providerId="ADAL" clId="{A8A66870-5EA7-4CDC-88C4-3CFDDD1E99E4}" dt="2023-09-09T14:41:51.070" v="577"/>
        <pc:sldMkLst>
          <pc:docMk/>
          <pc:sldMk cId="499529452" sldId="293"/>
        </pc:sldMkLst>
        <pc:spChg chg="mod">
          <ac:chgData name="Morten Kam Dahl Dueholm" userId="90a655c5-7f22-4a89-8dc1-ddaa4371f6c1" providerId="ADAL" clId="{A8A66870-5EA7-4CDC-88C4-3CFDDD1E99E4}" dt="2023-09-09T14:38:05.044" v="565" actId="20577"/>
          <ac:spMkLst>
            <pc:docMk/>
            <pc:sldMk cId="499529452" sldId="293"/>
            <ac:spMk id="5" creationId="{533EAC29-7BF7-4B25-BAD7-B34DC9223584}"/>
          </ac:spMkLst>
        </pc:spChg>
        <pc:spChg chg="mod">
          <ac:chgData name="Morten Kam Dahl Dueholm" userId="90a655c5-7f22-4a89-8dc1-ddaa4371f6c1" providerId="ADAL" clId="{A8A66870-5EA7-4CDC-88C4-3CFDDD1E99E4}" dt="2023-09-09T14:38:14.584" v="566" actId="20577"/>
          <ac:spMkLst>
            <pc:docMk/>
            <pc:sldMk cId="499529452" sldId="293"/>
            <ac:spMk id="6" creationId="{FD7BAD5C-8A17-46FF-B366-B46E003DA7CD}"/>
          </ac:spMkLst>
        </pc:spChg>
        <pc:spChg chg="del">
          <ac:chgData name="Morten Kam Dahl Dueholm" userId="90a655c5-7f22-4a89-8dc1-ddaa4371f6c1" providerId="ADAL" clId="{A8A66870-5EA7-4CDC-88C4-3CFDDD1E99E4}" dt="2023-09-09T14:16:54.612" v="184" actId="478"/>
          <ac:spMkLst>
            <pc:docMk/>
            <pc:sldMk cId="499529452" sldId="293"/>
            <ac:spMk id="8" creationId="{178A404A-6E58-4C19-9F81-812CFDA7F7A7}"/>
          </ac:spMkLst>
        </pc:spChg>
        <pc:spChg chg="del">
          <ac:chgData name="Morten Kam Dahl Dueholm" userId="90a655c5-7f22-4a89-8dc1-ddaa4371f6c1" providerId="ADAL" clId="{A8A66870-5EA7-4CDC-88C4-3CFDDD1E99E4}" dt="2023-09-09T14:16:56.867" v="185" actId="478"/>
          <ac:spMkLst>
            <pc:docMk/>
            <pc:sldMk cId="499529452" sldId="293"/>
            <ac:spMk id="9" creationId="{A881D40E-47AD-4E0F-B574-F3DA594AFE41}"/>
          </ac:spMkLst>
        </pc:spChg>
        <pc:picChg chg="add mod">
          <ac:chgData name="Morten Kam Dahl Dueholm" userId="90a655c5-7f22-4a89-8dc1-ddaa4371f6c1" providerId="ADAL" clId="{A8A66870-5EA7-4CDC-88C4-3CFDDD1E99E4}" dt="2023-09-09T14:41:14.077" v="572" actId="14100"/>
          <ac:picMkLst>
            <pc:docMk/>
            <pc:sldMk cId="499529452" sldId="293"/>
            <ac:picMk id="2" creationId="{5794ED63-774D-807B-2A7C-596859E39803}"/>
          </ac:picMkLst>
        </pc:picChg>
      </pc:sldChg>
      <pc:sldChg chg="addSp delSp modSp add del mod">
        <pc:chgData name="Morten Kam Dahl Dueholm" userId="90a655c5-7f22-4a89-8dc1-ddaa4371f6c1" providerId="ADAL" clId="{A8A66870-5EA7-4CDC-88C4-3CFDDD1E99E4}" dt="2023-09-09T14:41:44.479" v="576" actId="47"/>
        <pc:sldMkLst>
          <pc:docMk/>
          <pc:sldMk cId="2378203226" sldId="294"/>
        </pc:sldMkLst>
        <pc:spChg chg="del mod">
          <ac:chgData name="Morten Kam Dahl Dueholm" userId="90a655c5-7f22-4a89-8dc1-ddaa4371f6c1" providerId="ADAL" clId="{A8A66870-5EA7-4CDC-88C4-3CFDDD1E99E4}" dt="2023-09-09T14:21:03.091" v="435" actId="478"/>
          <ac:spMkLst>
            <pc:docMk/>
            <pc:sldMk cId="2378203226" sldId="294"/>
            <ac:spMk id="6" creationId="{FD7BAD5C-8A17-46FF-B366-B46E003DA7CD}"/>
          </ac:spMkLst>
        </pc:spChg>
        <pc:picChg chg="add mod">
          <ac:chgData name="Morten Kam Dahl Dueholm" userId="90a655c5-7f22-4a89-8dc1-ddaa4371f6c1" providerId="ADAL" clId="{A8A66870-5EA7-4CDC-88C4-3CFDDD1E99E4}" dt="2023-09-09T14:40:20.976" v="568" actId="14100"/>
          <ac:picMkLst>
            <pc:docMk/>
            <pc:sldMk cId="2378203226" sldId="294"/>
            <ac:picMk id="3" creationId="{26479D54-FE36-E2DE-2A7A-8AD612291ACB}"/>
          </ac:picMkLst>
        </pc:picChg>
      </pc:sldChg>
      <pc:sldChg chg="modSp add del mod">
        <pc:chgData name="Morten Kam Dahl Dueholm" userId="90a655c5-7f22-4a89-8dc1-ddaa4371f6c1" providerId="ADAL" clId="{A8A66870-5EA7-4CDC-88C4-3CFDDD1E99E4}" dt="2023-09-09T14:41:44.479" v="576" actId="47"/>
        <pc:sldMkLst>
          <pc:docMk/>
          <pc:sldMk cId="1043160918" sldId="295"/>
        </pc:sldMkLst>
        <pc:picChg chg="mod">
          <ac:chgData name="Morten Kam Dahl Dueholm" userId="90a655c5-7f22-4a89-8dc1-ddaa4371f6c1" providerId="ADAL" clId="{A8A66870-5EA7-4CDC-88C4-3CFDDD1E99E4}" dt="2023-09-09T14:40:06.516" v="567" actId="14826"/>
          <ac:picMkLst>
            <pc:docMk/>
            <pc:sldMk cId="1043160918" sldId="295"/>
            <ac:picMk id="3" creationId="{26479D54-FE36-E2DE-2A7A-8AD612291ACB}"/>
          </ac:picMkLst>
        </pc:picChg>
      </pc:sldChg>
      <pc:sldChg chg="addSp modSp add mod ord modAnim">
        <pc:chgData name="Morten Kam Dahl Dueholm" userId="90a655c5-7f22-4a89-8dc1-ddaa4371f6c1" providerId="ADAL" clId="{A8A66870-5EA7-4CDC-88C4-3CFDDD1E99E4}" dt="2023-09-09T14:37:41.994" v="540"/>
        <pc:sldMkLst>
          <pc:docMk/>
          <pc:sldMk cId="2449840233" sldId="296"/>
        </pc:sldMkLst>
        <pc:spChg chg="add mod">
          <ac:chgData name="Morten Kam Dahl Dueholm" userId="90a655c5-7f22-4a89-8dc1-ddaa4371f6c1" providerId="ADAL" clId="{A8A66870-5EA7-4CDC-88C4-3CFDDD1E99E4}" dt="2023-09-09T14:35:43.318" v="536" actId="207"/>
          <ac:spMkLst>
            <pc:docMk/>
            <pc:sldMk cId="2449840233" sldId="296"/>
            <ac:spMk id="3" creationId="{B3A5BDB6-7557-22AB-ECAD-25E531627807}"/>
          </ac:spMkLst>
        </pc:spChg>
        <pc:spChg chg="mod">
          <ac:chgData name="Morten Kam Dahl Dueholm" userId="90a655c5-7f22-4a89-8dc1-ddaa4371f6c1" providerId="ADAL" clId="{A8A66870-5EA7-4CDC-88C4-3CFDDD1E99E4}" dt="2023-09-09T14:31:46.804" v="519" actId="14100"/>
          <ac:spMkLst>
            <pc:docMk/>
            <pc:sldMk cId="2449840233" sldId="296"/>
            <ac:spMk id="6" creationId="{FD7BAD5C-8A17-46FF-B366-B46E003DA7CD}"/>
          </ac:spMkLst>
        </pc:spChg>
      </pc:sldChg>
      <pc:sldChg chg="addSp delSp modSp add mod">
        <pc:chgData name="Morten Kam Dahl Dueholm" userId="90a655c5-7f22-4a89-8dc1-ddaa4371f6c1" providerId="ADAL" clId="{A8A66870-5EA7-4CDC-88C4-3CFDDD1E99E4}" dt="2023-09-09T14:36:40.174" v="539" actId="14100"/>
        <pc:sldMkLst>
          <pc:docMk/>
          <pc:sldMk cId="3218760096" sldId="297"/>
        </pc:sldMkLst>
        <pc:spChg chg="mod">
          <ac:chgData name="Morten Kam Dahl Dueholm" userId="90a655c5-7f22-4a89-8dc1-ddaa4371f6c1" providerId="ADAL" clId="{A8A66870-5EA7-4CDC-88C4-3CFDDD1E99E4}" dt="2023-09-09T14:24:50.132" v="518"/>
          <ac:spMkLst>
            <pc:docMk/>
            <pc:sldMk cId="3218760096" sldId="297"/>
            <ac:spMk id="5" creationId="{533EAC29-7BF7-4B25-BAD7-B34DC9223584}"/>
          </ac:spMkLst>
        </pc:spChg>
        <pc:spChg chg="del mod">
          <ac:chgData name="Morten Kam Dahl Dueholm" userId="90a655c5-7f22-4a89-8dc1-ddaa4371f6c1" providerId="ADAL" clId="{A8A66870-5EA7-4CDC-88C4-3CFDDD1E99E4}" dt="2023-09-09T14:24:17.689" v="514" actId="478"/>
          <ac:spMkLst>
            <pc:docMk/>
            <pc:sldMk cId="3218760096" sldId="297"/>
            <ac:spMk id="6" creationId="{FD7BAD5C-8A17-46FF-B366-B46E003DA7CD}"/>
          </ac:spMkLst>
        </pc:spChg>
        <pc:picChg chg="add mod">
          <ac:chgData name="Morten Kam Dahl Dueholm" userId="90a655c5-7f22-4a89-8dc1-ddaa4371f6c1" providerId="ADAL" clId="{A8A66870-5EA7-4CDC-88C4-3CFDDD1E99E4}" dt="2023-09-09T14:36:40.174" v="539" actId="14100"/>
          <ac:picMkLst>
            <pc:docMk/>
            <pc:sldMk cId="3218760096" sldId="297"/>
            <ac:picMk id="1026" creationId="{27136EB7-ADDF-00CF-31F2-5121CD873E6B}"/>
          </ac:picMkLst>
        </pc:picChg>
      </pc:sldChg>
      <pc:sldChg chg="modSp add mod">
        <pc:chgData name="Morten Kam Dahl Dueholm" userId="90a655c5-7f22-4a89-8dc1-ddaa4371f6c1" providerId="ADAL" clId="{A8A66870-5EA7-4CDC-88C4-3CFDDD1E99E4}" dt="2023-09-09T14:41:39.480" v="575" actId="14100"/>
        <pc:sldMkLst>
          <pc:docMk/>
          <pc:sldMk cId="3120099157" sldId="298"/>
        </pc:sldMkLst>
        <pc:picChg chg="mod">
          <ac:chgData name="Morten Kam Dahl Dueholm" userId="90a655c5-7f22-4a89-8dc1-ddaa4371f6c1" providerId="ADAL" clId="{A8A66870-5EA7-4CDC-88C4-3CFDDD1E99E4}" dt="2023-09-09T14:41:39.480" v="575" actId="14100"/>
          <ac:picMkLst>
            <pc:docMk/>
            <pc:sldMk cId="3120099157" sldId="298"/>
            <ac:picMk id="2" creationId="{5794ED63-774D-807B-2A7C-596859E39803}"/>
          </ac:picMkLst>
        </pc:picChg>
      </pc:sldChg>
      <pc:sldChg chg="addSp modSp new mod">
        <pc:chgData name="Morten Kam Dahl Dueholm" userId="90a655c5-7f22-4a89-8dc1-ddaa4371f6c1" providerId="ADAL" clId="{A8A66870-5EA7-4CDC-88C4-3CFDDD1E99E4}" dt="2023-09-09T14:56:35.146" v="689" actId="20577"/>
        <pc:sldMkLst>
          <pc:docMk/>
          <pc:sldMk cId="3213116575" sldId="299"/>
        </pc:sldMkLst>
        <pc:spChg chg="mod">
          <ac:chgData name="Morten Kam Dahl Dueholm" userId="90a655c5-7f22-4a89-8dc1-ddaa4371f6c1" providerId="ADAL" clId="{A8A66870-5EA7-4CDC-88C4-3CFDDD1E99E4}" dt="2023-09-09T14:42:25.223" v="595" actId="20577"/>
          <ac:spMkLst>
            <pc:docMk/>
            <pc:sldMk cId="3213116575" sldId="299"/>
            <ac:spMk id="2" creationId="{DA55A119-EF4D-1904-E6D8-B62447DD35E5}"/>
          </ac:spMkLst>
        </pc:spChg>
        <pc:spChg chg="mod">
          <ac:chgData name="Morten Kam Dahl Dueholm" userId="90a655c5-7f22-4a89-8dc1-ddaa4371f6c1" providerId="ADAL" clId="{A8A66870-5EA7-4CDC-88C4-3CFDDD1E99E4}" dt="2023-09-09T14:56:35.146" v="689" actId="20577"/>
          <ac:spMkLst>
            <pc:docMk/>
            <pc:sldMk cId="3213116575" sldId="299"/>
            <ac:spMk id="3" creationId="{1166C9A3-351A-6CB9-AFC0-5B61CE7B21B3}"/>
          </ac:spMkLst>
        </pc:spChg>
        <pc:picChg chg="add mod">
          <ac:chgData name="Morten Kam Dahl Dueholm" userId="90a655c5-7f22-4a89-8dc1-ddaa4371f6c1" providerId="ADAL" clId="{A8A66870-5EA7-4CDC-88C4-3CFDDD1E99E4}" dt="2023-09-09T14:55:29.402" v="658" actId="1076"/>
          <ac:picMkLst>
            <pc:docMk/>
            <pc:sldMk cId="3213116575" sldId="299"/>
            <ac:picMk id="5" creationId="{DC0261DE-790C-D9AE-4030-64D4363E9E46}"/>
          </ac:picMkLst>
        </pc:picChg>
      </pc:sldChg>
      <pc:sldChg chg="addSp delSp modSp add mod modClrScheme chgLayout">
        <pc:chgData name="Morten Kam Dahl Dueholm" userId="90a655c5-7f22-4a89-8dc1-ddaa4371f6c1" providerId="ADAL" clId="{A8A66870-5EA7-4CDC-88C4-3CFDDD1E99E4}" dt="2023-09-09T14:59:14.807" v="735" actId="700"/>
        <pc:sldMkLst>
          <pc:docMk/>
          <pc:sldMk cId="2463749760" sldId="300"/>
        </pc:sldMkLst>
        <pc:spChg chg="mod ord">
          <ac:chgData name="Morten Kam Dahl Dueholm" userId="90a655c5-7f22-4a89-8dc1-ddaa4371f6c1" providerId="ADAL" clId="{A8A66870-5EA7-4CDC-88C4-3CFDDD1E99E4}" dt="2023-09-09T14:59:14.807" v="735" actId="700"/>
          <ac:spMkLst>
            <pc:docMk/>
            <pc:sldMk cId="2463749760" sldId="300"/>
            <ac:spMk id="2" creationId="{DA55A119-EF4D-1904-E6D8-B62447DD35E5}"/>
          </ac:spMkLst>
        </pc:spChg>
        <pc:spChg chg="del">
          <ac:chgData name="Morten Kam Dahl Dueholm" userId="90a655c5-7f22-4a89-8dc1-ddaa4371f6c1" providerId="ADAL" clId="{A8A66870-5EA7-4CDC-88C4-3CFDDD1E99E4}" dt="2023-09-09T14:58:38.354" v="691" actId="478"/>
          <ac:spMkLst>
            <pc:docMk/>
            <pc:sldMk cId="2463749760" sldId="300"/>
            <ac:spMk id="3" creationId="{1166C9A3-351A-6CB9-AFC0-5B61CE7B21B3}"/>
          </ac:spMkLst>
        </pc:spChg>
        <pc:spChg chg="add del mod">
          <ac:chgData name="Morten Kam Dahl Dueholm" userId="90a655c5-7f22-4a89-8dc1-ddaa4371f6c1" providerId="ADAL" clId="{A8A66870-5EA7-4CDC-88C4-3CFDDD1E99E4}" dt="2023-09-09T14:58:42.592" v="692" actId="478"/>
          <ac:spMkLst>
            <pc:docMk/>
            <pc:sldMk cId="2463749760" sldId="300"/>
            <ac:spMk id="6" creationId="{8A6DAA27-F731-0BC5-0F0B-42A59C94B0DF}"/>
          </ac:spMkLst>
        </pc:spChg>
        <pc:spChg chg="add mod ord">
          <ac:chgData name="Morten Kam Dahl Dueholm" userId="90a655c5-7f22-4a89-8dc1-ddaa4371f6c1" providerId="ADAL" clId="{A8A66870-5EA7-4CDC-88C4-3CFDDD1E99E4}" dt="2023-09-09T14:59:14.807" v="735" actId="700"/>
          <ac:spMkLst>
            <pc:docMk/>
            <pc:sldMk cId="2463749760" sldId="300"/>
            <ac:spMk id="7" creationId="{9E6C26F8-DE2F-CB07-2564-8C412C347A66}"/>
          </ac:spMkLst>
        </pc:spChg>
        <pc:picChg chg="del">
          <ac:chgData name="Morten Kam Dahl Dueholm" userId="90a655c5-7f22-4a89-8dc1-ddaa4371f6c1" providerId="ADAL" clId="{A8A66870-5EA7-4CDC-88C4-3CFDDD1E99E4}" dt="2023-09-09T14:58:44.456" v="693" actId="478"/>
          <ac:picMkLst>
            <pc:docMk/>
            <pc:sldMk cId="2463749760" sldId="300"/>
            <ac:picMk id="5" creationId="{DC0261DE-790C-D9AE-4030-64D4363E9E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41791-1AB0-0048-97E0-4C5C654B7A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C7E20-9A06-CD4F-9AE9-4DF0202C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BBE29-2DAD-421A-AB44-910533C8B09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404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a-DK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329"/>
            <a:ext cx="10972800" cy="8736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a-DK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108"/>
            <a:ext cx="10972800" cy="5014056"/>
          </a:xfrm>
        </p:spPr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0389"/>
            <a:ext cx="5384800" cy="4865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Click to edit Master text styles</a:t>
            </a:r>
          </a:p>
          <a:p>
            <a:pPr lvl="1"/>
            <a:r>
              <a:rPr lang="da-DK" dirty="0"/>
              <a:t>Second level</a:t>
            </a:r>
          </a:p>
          <a:p>
            <a:pPr lvl="2"/>
            <a:r>
              <a:rPr lang="da-DK" dirty="0"/>
              <a:t>Third level</a:t>
            </a:r>
          </a:p>
          <a:p>
            <a:pPr lvl="3"/>
            <a:r>
              <a:rPr lang="da-DK" dirty="0"/>
              <a:t>Fourth level</a:t>
            </a:r>
          </a:p>
          <a:p>
            <a:pPr lvl="4"/>
            <a:r>
              <a:rPr lang="da-DK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0389"/>
            <a:ext cx="5384800" cy="486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 dirty="0"/>
              <a:t>Second level</a:t>
            </a:r>
          </a:p>
          <a:p>
            <a:pPr lvl="2"/>
            <a:r>
              <a:rPr lang="da-DK" dirty="0"/>
              <a:t>Third level</a:t>
            </a:r>
          </a:p>
          <a:p>
            <a:pPr lvl="3"/>
            <a:r>
              <a:rPr lang="da-DK" dirty="0"/>
              <a:t>Fourth level</a:t>
            </a:r>
          </a:p>
          <a:p>
            <a:pPr lvl="4"/>
            <a:r>
              <a:rPr lang="da-DK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7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77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87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3341"/>
            <a:ext cx="10972800" cy="483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en-US" dirty="0"/>
          </a:p>
        </p:txBody>
      </p:sp>
      <p:pic>
        <p:nvPicPr>
          <p:cNvPr id="8" name="Picture 2" descr="\\BIO.AAU.DK\Users\cakr\Desktop\Logo BIO\AAU_LOGO_RGB_UK.png"/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225860" y="6352164"/>
            <a:ext cx="1138997" cy="44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8040130" y="6441217"/>
            <a:ext cx="376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0" i="0" u="none" strike="noStrike" kern="0" cap="small" spc="0" normalizeH="0" baseline="0" noProof="0" dirty="0">
                <a:ln>
                  <a:noFill/>
                </a:ln>
                <a:solidFill>
                  <a:srgbClr val="211A52"/>
                </a:solidFill>
                <a:effectLst/>
                <a:uLnTx/>
                <a:uFillTx/>
              </a:rPr>
              <a:t>Center for Microbial Communities | Aalborg University</a:t>
            </a:r>
          </a:p>
        </p:txBody>
      </p:sp>
    </p:spTree>
    <p:extLst>
      <p:ext uri="{BB962C8B-B14F-4D97-AF65-F5344CB8AC3E}">
        <p14:creationId xmlns:p14="http://schemas.microsoft.com/office/powerpoint/2010/main" val="50004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3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344" y="-78695"/>
            <a:ext cx="12257344" cy="9193007"/>
          </a:xfrm>
          <a:prstGeom prst="rect">
            <a:avLst/>
          </a:prstGeom>
        </p:spPr>
      </p:pic>
      <p:pic>
        <p:nvPicPr>
          <p:cNvPr id="7" name="Picture 2" descr="\\BIO.AAU.DK\Users\cakr\Desktop\Logo BIO\AAU_LOGO_RGB_UK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6222" y="5699424"/>
            <a:ext cx="1282669" cy="1059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34643" y="4734146"/>
            <a:ext cx="4425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b="1" cap="small" dirty="0">
                <a:solidFill>
                  <a:srgbClr val="002060"/>
                </a:solidFill>
              </a:rPr>
              <a:t>Center for </a:t>
            </a:r>
            <a:r>
              <a:rPr lang="da-DK" sz="2400" b="1" cap="small" dirty="0" err="1">
                <a:solidFill>
                  <a:srgbClr val="002060"/>
                </a:solidFill>
              </a:rPr>
              <a:t>Microbial</a:t>
            </a:r>
            <a:r>
              <a:rPr lang="da-DK" sz="2400" b="1" cap="small" dirty="0">
                <a:solidFill>
                  <a:srgbClr val="002060"/>
                </a:solidFill>
              </a:rPr>
              <a:t> Communities</a:t>
            </a:r>
          </a:p>
          <a:p>
            <a:pPr algn="ctr"/>
            <a:r>
              <a:rPr lang="da-DK" sz="1600" b="1" cap="small" dirty="0">
                <a:solidFill>
                  <a:srgbClr val="002060"/>
                </a:solidFill>
              </a:rPr>
              <a:t>Department of </a:t>
            </a:r>
            <a:r>
              <a:rPr lang="da-DK" sz="1600" b="1" cap="small" dirty="0" err="1">
                <a:solidFill>
                  <a:srgbClr val="002060"/>
                </a:solidFill>
              </a:rPr>
              <a:t>Chemistry</a:t>
            </a:r>
            <a:r>
              <a:rPr lang="da-DK" sz="1600" b="1" cap="small" dirty="0">
                <a:solidFill>
                  <a:srgbClr val="002060"/>
                </a:solidFill>
              </a:rPr>
              <a:t> and Bioscience</a:t>
            </a:r>
          </a:p>
          <a:p>
            <a:pPr algn="ctr"/>
            <a:r>
              <a:rPr lang="da-DK" sz="1600" b="1" cap="small" dirty="0">
                <a:solidFill>
                  <a:srgbClr val="002060"/>
                </a:solidFill>
              </a:rPr>
              <a:t>Aalborg </a:t>
            </a:r>
            <a:r>
              <a:rPr lang="da-DK" sz="1600" b="1" cap="small" dirty="0" err="1">
                <a:solidFill>
                  <a:srgbClr val="002060"/>
                </a:solidFill>
              </a:rPr>
              <a:t>University</a:t>
            </a:r>
            <a:r>
              <a:rPr lang="da-DK" sz="1600" b="1" cap="small" dirty="0">
                <a:solidFill>
                  <a:srgbClr val="002060"/>
                </a:solidFill>
              </a:rPr>
              <a:t>, Denmark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24418E00-94A4-7042-BC2E-BC0C799CC00E}"/>
              </a:ext>
            </a:extLst>
          </p:cNvPr>
          <p:cNvSpPr txBox="1">
            <a:spLocks/>
          </p:cNvSpPr>
          <p:nvPr/>
        </p:nvSpPr>
        <p:spPr bwMode="auto">
          <a:xfrm>
            <a:off x="757030" y="457206"/>
            <a:ext cx="9181054" cy="403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>
              <a:defRPr/>
            </a:pPr>
            <a:r>
              <a:rPr lang="en-US" sz="4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ASVs and OTUs (Behind the scenes)</a:t>
            </a:r>
          </a:p>
          <a:p>
            <a:pPr>
              <a:defRPr/>
            </a:pPr>
            <a:r>
              <a:rPr lang="da-DK" sz="47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/>
              </a:rPr>
              <a:t>a</a:t>
            </a:r>
            <a:r>
              <a:rPr kumimoji="0" lang="da-DK" sz="47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ＭＳ Ｐゴシック"/>
              </a:rPr>
              <a:t>nd</a:t>
            </a:r>
            <a:r>
              <a:rPr kumimoji="0" lang="da-DK" sz="47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ＭＳ Ｐゴシック"/>
              </a:rPr>
              <a:t> </a:t>
            </a:r>
            <a:r>
              <a:rPr kumimoji="0" lang="da-DK" sz="47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ＭＳ Ｐゴシック"/>
              </a:rPr>
              <a:t>how</a:t>
            </a:r>
            <a:r>
              <a:rPr kumimoji="0" lang="da-DK" sz="47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ＭＳ Ｐゴシック"/>
              </a:rPr>
              <a:t> to </a:t>
            </a:r>
            <a:r>
              <a:rPr kumimoji="0" lang="da-DK" sz="47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ＭＳ Ｐゴシック"/>
              </a:rPr>
              <a:t>process</a:t>
            </a:r>
            <a:r>
              <a:rPr kumimoji="0" lang="da-DK" sz="47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ＭＳ Ｐゴシック"/>
              </a:rPr>
              <a:t> </a:t>
            </a:r>
            <a:r>
              <a:rPr kumimoji="0" lang="da-DK" sz="47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ＭＳ Ｐゴシック"/>
              </a:rPr>
              <a:t>amplicon</a:t>
            </a:r>
            <a:r>
              <a:rPr kumimoji="0" lang="da-DK" sz="47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ＭＳ Ｐゴシック"/>
              </a:rPr>
              <a:t> data</a:t>
            </a:r>
          </a:p>
          <a:p>
            <a:pPr>
              <a:defRPr/>
            </a:pPr>
            <a:endParaRPr lang="da-DK" sz="3600" b="1" kern="0" dirty="0">
              <a:solidFill>
                <a:schemeClr val="tx1"/>
              </a:solidFill>
              <a:latin typeface="+mn-lt"/>
              <a:ea typeface="ＭＳ Ｐゴシック"/>
            </a:endParaRPr>
          </a:p>
          <a:p>
            <a:pPr>
              <a:defRPr/>
            </a:pPr>
            <a:r>
              <a:rPr lang="da-DK" sz="3600" b="1" kern="0" dirty="0">
                <a:solidFill>
                  <a:schemeClr val="tx1"/>
                </a:solidFill>
                <a:latin typeface="+mn-lt"/>
                <a:ea typeface="ＭＳ Ｐゴシック"/>
              </a:rPr>
              <a:t>Morten Kam Dahl Dueholm</a:t>
            </a:r>
          </a:p>
          <a:p>
            <a:pPr>
              <a:defRPr/>
            </a:pPr>
            <a:endParaRPr lang="da-DK" sz="3600" b="1" kern="0" dirty="0">
              <a:solidFill>
                <a:schemeClr val="tx1"/>
              </a:solidFill>
              <a:latin typeface="+mn-lt"/>
              <a:ea typeface="ＭＳ Ｐゴシック"/>
            </a:endParaRPr>
          </a:p>
          <a:p>
            <a:pPr>
              <a:defRPr/>
            </a:pPr>
            <a:r>
              <a:rPr lang="en-US" sz="2800" kern="0" dirty="0">
                <a:solidFill>
                  <a:schemeClr val="tx1"/>
                </a:solidFill>
                <a:latin typeface="+mn-lt"/>
                <a:ea typeface="ＭＳ Ｐゴシック"/>
              </a:rPr>
              <a:t>10th IWA Microbial Ecology and </a:t>
            </a:r>
          </a:p>
          <a:p>
            <a:pPr>
              <a:defRPr/>
            </a:pPr>
            <a:r>
              <a:rPr lang="en-US" sz="2800" kern="0" dirty="0">
                <a:solidFill>
                  <a:schemeClr val="tx1"/>
                </a:solidFill>
                <a:latin typeface="+mn-lt"/>
                <a:ea typeface="ＭＳ Ｐゴシック"/>
              </a:rPr>
              <a:t>Water Engineering Specialist Conference 2023</a:t>
            </a:r>
          </a:p>
          <a:p>
            <a:pPr>
              <a:defRPr/>
            </a:pPr>
            <a:endParaRPr lang="en-US" sz="2800" kern="0" dirty="0">
              <a:solidFill>
                <a:schemeClr val="tx1"/>
              </a:solidFill>
              <a:latin typeface="+mn-lt"/>
              <a:ea typeface="ＭＳ Ｐゴシック"/>
            </a:endParaRPr>
          </a:p>
          <a:p>
            <a:pPr>
              <a:defRPr/>
            </a:pPr>
            <a:r>
              <a:rPr lang="en-US" sz="2800" kern="0" dirty="0">
                <a:solidFill>
                  <a:schemeClr val="tx1"/>
                </a:solidFill>
                <a:latin typeface="+mn-lt"/>
                <a:ea typeface="ＭＳ Ｐゴシック"/>
              </a:rPr>
              <a:t>Workshop: </a:t>
            </a:r>
          </a:p>
          <a:p>
            <a:pPr>
              <a:defRPr/>
            </a:pPr>
            <a:r>
              <a:rPr lang="en-US" sz="2800" kern="0" dirty="0">
                <a:solidFill>
                  <a:schemeClr val="tx1"/>
                </a:solidFill>
                <a:latin typeface="+mn-lt"/>
                <a:ea typeface="ＭＳ Ｐゴシック"/>
              </a:rPr>
              <a:t>Application of the </a:t>
            </a:r>
            <a:r>
              <a:rPr lang="en-US" sz="2800" kern="0" dirty="0" err="1">
                <a:solidFill>
                  <a:schemeClr val="tx1"/>
                </a:solidFill>
                <a:latin typeface="+mn-lt"/>
                <a:ea typeface="ＭＳ Ｐゴシック"/>
              </a:rPr>
              <a:t>MiDAS</a:t>
            </a:r>
            <a:r>
              <a:rPr lang="en-US" sz="2800" kern="0" dirty="0">
                <a:solidFill>
                  <a:schemeClr val="tx1"/>
                </a:solidFill>
                <a:latin typeface="+mn-lt"/>
                <a:ea typeface="ＭＳ Ｐゴシック"/>
              </a:rPr>
              <a:t> database for microbial community analyses</a:t>
            </a:r>
            <a:endParaRPr lang="da-DK" sz="2800" b="1" kern="0" dirty="0">
              <a:solidFill>
                <a:schemeClr val="tx1"/>
              </a:solidFill>
              <a:latin typeface="+mn-lt"/>
              <a:ea typeface="ＭＳ Ｐゴシック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9597" y="5609134"/>
            <a:ext cx="2281526" cy="430887"/>
            <a:chOff x="108280" y="-140325"/>
            <a:chExt cx="2281526" cy="4308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280" y="-80901"/>
              <a:ext cx="456988" cy="37130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65268" y="-140325"/>
              <a:ext cx="182453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a-DK" sz="2200" b="1" kern="0" dirty="0">
                  <a:solidFill>
                    <a:srgbClr val="201955"/>
                  </a:solidFill>
                  <a:ea typeface="ＭＳ Ｐゴシック"/>
                </a:rPr>
                <a:t>@msdueholm</a:t>
              </a:r>
            </a:p>
          </p:txBody>
        </p:sp>
      </p:grpSp>
      <p:pic>
        <p:nvPicPr>
          <p:cNvPr id="12" name="Picture 2"/>
          <p:cNvPicPr/>
          <p:nvPr/>
        </p:nvPicPr>
        <p:blipFill>
          <a:blip r:embed="rId7"/>
          <a:stretch/>
        </p:blipFill>
        <p:spPr>
          <a:xfrm>
            <a:off x="10334432" y="98625"/>
            <a:ext cx="1642680" cy="1642680"/>
          </a:xfrm>
          <a:prstGeom prst="rect">
            <a:avLst/>
          </a:prstGeom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A8645B4-BB48-96E5-493D-313D912F227B}"/>
              </a:ext>
            </a:extLst>
          </p:cNvPr>
          <p:cNvGrpSpPr/>
          <p:nvPr/>
        </p:nvGrpSpPr>
        <p:grpSpPr>
          <a:xfrm>
            <a:off x="249599" y="6177403"/>
            <a:ext cx="3643133" cy="465954"/>
            <a:chOff x="11726149" y="41334132"/>
            <a:chExt cx="5348185" cy="68403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CE0BA7-4ECE-0791-A0DD-C93AA68DC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726149" y="41334132"/>
              <a:ext cx="684030" cy="684031"/>
            </a:xfrm>
            <a:prstGeom prst="rect">
              <a:avLst/>
            </a:prstGeom>
          </p:spPr>
        </p:pic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E9D48A01-6501-C0B5-D34E-937C2C2E137F}"/>
                </a:ext>
              </a:extLst>
            </p:cNvPr>
            <p:cNvSpPr txBox="1"/>
            <p:nvPr/>
          </p:nvSpPr>
          <p:spPr>
            <a:xfrm>
              <a:off x="12471071" y="41334132"/>
              <a:ext cx="4603263" cy="547108"/>
            </a:xfrm>
            <a:prstGeom prst="rect">
              <a:avLst/>
            </a:prstGeom>
          </p:spPr>
          <p:txBody>
            <a:bodyPr vert="horz" wrap="square" lIns="0" tIns="33800" rIns="0" bIns="0" rtlCol="0">
              <a:spAutoFit/>
            </a:bodyPr>
            <a:lstStyle/>
            <a:p>
              <a:pPr marL="27040">
                <a:spcBef>
                  <a:spcPts val="266"/>
                </a:spcBef>
              </a:pPr>
              <a:r>
                <a:rPr lang="en-US" sz="2200" b="1" dirty="0">
                  <a:solidFill>
                    <a:srgbClr val="201955"/>
                  </a:solidFill>
                  <a:latin typeface="+mj-lt"/>
                  <a:cs typeface="Arial" panose="020B0604020202020204" pitchFamily="34" charset="0"/>
                </a:rPr>
                <a:t>@mkddueholm.bsky.social</a:t>
              </a:r>
              <a:endParaRPr lang="en-US" sz="2200" b="1" dirty="0">
                <a:solidFill>
                  <a:srgbClr val="201A55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7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F622-371B-4499-8FA8-4AC8DFF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OTUs versus ASVs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0B358-396C-4344-807F-405A84A75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OTUs</a:t>
            </a:r>
          </a:p>
          <a:p>
            <a:r>
              <a:rPr lang="en-US" dirty="0">
                <a:solidFill>
                  <a:srgbClr val="00863D"/>
                </a:solidFill>
              </a:rPr>
              <a:t>Proxy for species</a:t>
            </a:r>
          </a:p>
          <a:p>
            <a:r>
              <a:rPr lang="en-US" dirty="0">
                <a:solidFill>
                  <a:srgbClr val="00863D"/>
                </a:solidFill>
              </a:rPr>
              <a:t>Works well with few samples</a:t>
            </a:r>
          </a:p>
          <a:p>
            <a:r>
              <a:rPr lang="en-US" dirty="0">
                <a:solidFill>
                  <a:srgbClr val="00863D"/>
                </a:solidFill>
              </a:rPr>
              <a:t>Works with the rare biosphere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Not precise</a:t>
            </a:r>
          </a:p>
          <a:p>
            <a:r>
              <a:rPr lang="en-US" dirty="0">
                <a:solidFill>
                  <a:srgbClr val="C00000"/>
                </a:solidFill>
              </a:rPr>
              <a:t>Low taxonomic resolution</a:t>
            </a:r>
          </a:p>
          <a:p>
            <a:r>
              <a:rPr lang="en-US" dirty="0">
                <a:solidFill>
                  <a:srgbClr val="C00000"/>
                </a:solidFill>
              </a:rPr>
              <a:t>“Not reproducible”</a:t>
            </a:r>
          </a:p>
          <a:p>
            <a:r>
              <a:rPr lang="en-US" dirty="0">
                <a:solidFill>
                  <a:srgbClr val="C00000"/>
                </a:solidFill>
              </a:rPr>
              <a:t>Difficult to compare OTUs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387BA-5F71-4BB8-AB19-CBF1C219DE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ASVs</a:t>
            </a:r>
          </a:p>
          <a:p>
            <a:r>
              <a:rPr lang="en-US" dirty="0">
                <a:solidFill>
                  <a:srgbClr val="00863D"/>
                </a:solidFill>
              </a:rPr>
              <a:t>Exact biological sequences</a:t>
            </a:r>
          </a:p>
          <a:p>
            <a:r>
              <a:rPr lang="en-US" dirty="0">
                <a:solidFill>
                  <a:srgbClr val="C00000"/>
                </a:solidFill>
              </a:rPr>
              <a:t>Denoising require more samples</a:t>
            </a:r>
          </a:p>
          <a:p>
            <a:r>
              <a:rPr lang="en-US" dirty="0">
                <a:solidFill>
                  <a:srgbClr val="C00000"/>
                </a:solidFill>
              </a:rPr>
              <a:t>Miss the rare biosphere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00863D"/>
                </a:solidFill>
              </a:rPr>
              <a:t>Precise</a:t>
            </a:r>
          </a:p>
          <a:p>
            <a:r>
              <a:rPr lang="en-US" dirty="0">
                <a:solidFill>
                  <a:srgbClr val="00863D"/>
                </a:solidFill>
              </a:rPr>
              <a:t>High taxonomic resolution</a:t>
            </a:r>
          </a:p>
          <a:p>
            <a:r>
              <a:rPr lang="en-US" dirty="0">
                <a:solidFill>
                  <a:srgbClr val="00863D"/>
                </a:solidFill>
              </a:rPr>
              <a:t>Reproducible</a:t>
            </a:r>
          </a:p>
          <a:p>
            <a:r>
              <a:rPr lang="en-US" dirty="0">
                <a:solidFill>
                  <a:srgbClr val="00863D"/>
                </a:solidFill>
              </a:rPr>
              <a:t>ASVs are directly comparable</a:t>
            </a:r>
          </a:p>
        </p:txBody>
      </p:sp>
    </p:spTree>
    <p:extLst>
      <p:ext uri="{BB962C8B-B14F-4D97-AF65-F5344CB8AC3E}">
        <p14:creationId xmlns:p14="http://schemas.microsoft.com/office/powerpoint/2010/main" val="318312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3EAC29-7BF7-4B25-BAD7-B34DC92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of reads is not perfect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BAD5C-8A17-46FF-B366-B46E003D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972800" cy="35233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type of reads mapped to create OTU- or ASV-tables</a:t>
            </a:r>
          </a:p>
          <a:p>
            <a:pPr lvl="1"/>
            <a:r>
              <a:rPr lang="en-US" dirty="0"/>
              <a:t>Raw reads</a:t>
            </a:r>
          </a:p>
          <a:p>
            <a:pPr lvl="1"/>
            <a:r>
              <a:rPr lang="en-US" dirty="0"/>
              <a:t>Quality filtered reads</a:t>
            </a:r>
          </a:p>
          <a:p>
            <a:endParaRPr lang="en-US" dirty="0"/>
          </a:p>
          <a:p>
            <a:r>
              <a:rPr lang="en-US" dirty="0"/>
              <a:t>Criteria for mapping reads</a:t>
            </a:r>
          </a:p>
          <a:p>
            <a:pPr lvl="1"/>
            <a:r>
              <a:rPr lang="en-US" dirty="0"/>
              <a:t>Reads are mapped with heuristic searches (</a:t>
            </a:r>
            <a:r>
              <a:rPr lang="en-US" dirty="0" err="1"/>
              <a:t>Usearch</a:t>
            </a:r>
            <a:r>
              <a:rPr lang="en-US" dirty="0"/>
              <a:t>) and “best hit” identified</a:t>
            </a:r>
          </a:p>
          <a:p>
            <a:pPr lvl="2"/>
            <a:r>
              <a:rPr lang="en-US" dirty="0"/>
              <a:t>Not always the best global hit</a:t>
            </a:r>
          </a:p>
          <a:p>
            <a:pPr lvl="1"/>
            <a:r>
              <a:rPr lang="en-US" dirty="0"/>
              <a:t>An identity threshold is applied (&gt;97%)</a:t>
            </a:r>
          </a:p>
          <a:p>
            <a:pPr lvl="2"/>
            <a:r>
              <a:rPr lang="en-US" dirty="0"/>
              <a:t>To accommodate sequencing errors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A404A-6E58-4C19-9F81-812CFDA7F7A7}"/>
              </a:ext>
            </a:extLst>
          </p:cNvPr>
          <p:cNvSpPr/>
          <p:nvPr/>
        </p:nvSpPr>
        <p:spPr>
          <a:xfrm>
            <a:off x="609600" y="4873536"/>
            <a:ext cx="10972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What if we only map exact matches?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may significantly skew the abundance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Absolute amplification using synthetic 16S rRNA gene spike-ins might be a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1D40E-47AD-4E0F-B574-F3DA594AFE41}"/>
              </a:ext>
            </a:extLst>
          </p:cNvPr>
          <p:cNvSpPr txBox="1"/>
          <p:nvPr/>
        </p:nvSpPr>
        <p:spPr>
          <a:xfrm>
            <a:off x="6756400" y="3482623"/>
            <a:ext cx="471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ASVs are exact,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counts in an ASV-table are not !</a:t>
            </a:r>
          </a:p>
        </p:txBody>
      </p:sp>
    </p:spTree>
    <p:extLst>
      <p:ext uri="{BB962C8B-B14F-4D97-AF65-F5344CB8AC3E}">
        <p14:creationId xmlns:p14="http://schemas.microsoft.com/office/powerpoint/2010/main" val="42034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3EAC29-7BF7-4B25-BAD7-B34DC92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process amplicon data in practice?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BAD5C-8A17-46FF-B366-B46E003D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972800" cy="1309816"/>
          </a:xfrm>
        </p:spPr>
        <p:txBody>
          <a:bodyPr>
            <a:normAutofit/>
          </a:bodyPr>
          <a:lstStyle/>
          <a:p>
            <a:r>
              <a:rPr lang="en-US" dirty="0"/>
              <a:t>First check that your data is okay</a:t>
            </a:r>
          </a:p>
          <a:p>
            <a:r>
              <a:rPr lang="en-US" dirty="0"/>
              <a:t>Look at the raw sequence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5BDB6-7557-22AB-ECAD-25E531627807}"/>
              </a:ext>
            </a:extLst>
          </p:cNvPr>
          <p:cNvSpPr txBox="1"/>
          <p:nvPr/>
        </p:nvSpPr>
        <p:spPr>
          <a:xfrm>
            <a:off x="271849" y="2421924"/>
            <a:ext cx="114547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@M00878:303:000000000-CGDYN:1:1101:11048:1911 1:N:0:GGAGACAA+GAGCTCTC</a:t>
            </a:r>
          </a:p>
          <a:p>
            <a:r>
              <a:rPr lang="en-US" sz="2000" dirty="0"/>
              <a:t>GATAAACGCTGGCGGCGTACCTAACACATGCAAGTCGAGCGGAAACACTTCGGGTGTCGAGCGGCGGACGGCAGAGTAACGCGTAGGAATGTACCCCAAAGTGAGGGATAAGCACCGGAAACGGTGTCTTATACTCCTTCTGATCTTCGGCTTCCAGCCTTCGCGCGCTTTCGTCACACCCTGCGTCAGTTTAGCTTGTTTGTTATTTTTTTGCTCACCATTGCATTGCTCTTTAGCTGGTCTGTGATGTTTATCTGCTTTACTGGTACTCACACCCCGTCCCGACTCCTACGGGCGGCCC</a:t>
            </a:r>
          </a:p>
          <a:p>
            <a:r>
              <a:rPr lang="en-US" sz="2000" dirty="0"/>
              <a:t>+</a:t>
            </a:r>
          </a:p>
          <a:p>
            <a:r>
              <a:rPr lang="en-US" sz="2000" dirty="0">
                <a:solidFill>
                  <a:srgbClr val="C00000"/>
                </a:solidFill>
              </a:rPr>
              <a:t>CCCCGGGGGGGGGGC6@CF7FEGGGFGGGGGGGGGGGDGGGDGCGGGFAFF:@68@6FC+:FB:=F:6F@+CB4DF&lt;FACCCFGDC,FFCFC==F7&gt;73&gt;,&lt;F&lt;&lt;FEFFBFEF88BF*&lt;F,*C*&gt;::@,,3,8,,3,,,3,,3,,37***=B+2,221+2,***1*::81+****/++2//*;*2***+22+++:+*230*2*+++0++***+0&lt;++2++++0++23+2:2&lt;:0+&lt;&lt;7?039*******0*22:*2**2**//*)**17**))/)&lt;)))07)))7))).2)((((((5).</a:t>
            </a:r>
          </a:p>
        </p:txBody>
      </p:sp>
    </p:spTree>
    <p:extLst>
      <p:ext uri="{BB962C8B-B14F-4D97-AF65-F5344CB8AC3E}">
        <p14:creationId xmlns:p14="http://schemas.microsoft.com/office/powerpoint/2010/main" val="24498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3EAC29-7BF7-4B25-BAD7-B34DC92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(Phred) scores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7136EB7-ADDF-00CF-31F2-5121CD873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44"/>
          <a:stretch/>
        </p:blipFill>
        <p:spPr bwMode="auto">
          <a:xfrm>
            <a:off x="608273" y="1090621"/>
            <a:ext cx="10900530" cy="319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6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3EAC29-7BF7-4B25-BAD7-B34DC92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 easier way?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BAD5C-8A17-46FF-B366-B46E003D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972800" cy="3523392"/>
          </a:xfrm>
        </p:spPr>
        <p:txBody>
          <a:bodyPr>
            <a:normAutofit/>
          </a:bodyPr>
          <a:lstStyle/>
          <a:p>
            <a:r>
              <a:rPr lang="en-US" dirty="0"/>
              <a:t>Use the program </a:t>
            </a:r>
            <a:r>
              <a:rPr lang="en-US" dirty="0" err="1"/>
              <a:t>FastQC</a:t>
            </a:r>
            <a:endParaRPr lang="en-US" dirty="0"/>
          </a:p>
          <a:p>
            <a:pPr lvl="1"/>
            <a:r>
              <a:rPr lang="en-US" dirty="0"/>
              <a:t>Command: </a:t>
            </a:r>
            <a:r>
              <a:rPr lang="en-US" dirty="0" err="1"/>
              <a:t>fastqc</a:t>
            </a:r>
            <a:r>
              <a:rPr lang="en-US" dirty="0"/>
              <a:t> </a:t>
            </a:r>
            <a:r>
              <a:rPr lang="en-US" dirty="0" err="1"/>
              <a:t>read_file.fq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4ED63-774D-807B-2A7C-596859E3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9" y="2115452"/>
            <a:ext cx="10762735" cy="46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3EAC29-7BF7-4B25-BAD7-B34DC92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 easier way?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BAD5C-8A17-46FF-B366-B46E003D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972800" cy="3523392"/>
          </a:xfrm>
        </p:spPr>
        <p:txBody>
          <a:bodyPr>
            <a:normAutofit/>
          </a:bodyPr>
          <a:lstStyle/>
          <a:p>
            <a:r>
              <a:rPr lang="en-US" dirty="0"/>
              <a:t>Use the program </a:t>
            </a:r>
            <a:r>
              <a:rPr lang="en-US" dirty="0" err="1"/>
              <a:t>FastQC</a:t>
            </a:r>
            <a:endParaRPr lang="en-US" dirty="0"/>
          </a:p>
          <a:p>
            <a:pPr lvl="1"/>
            <a:r>
              <a:rPr lang="en-US" dirty="0"/>
              <a:t>Command: </a:t>
            </a:r>
            <a:r>
              <a:rPr lang="en-US" dirty="0" err="1"/>
              <a:t>fastqc</a:t>
            </a:r>
            <a:r>
              <a:rPr lang="en-US" dirty="0"/>
              <a:t> </a:t>
            </a:r>
            <a:r>
              <a:rPr lang="en-US" dirty="0" err="1"/>
              <a:t>read_file.fq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4ED63-774D-807B-2A7C-596859E3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89269" y="2115452"/>
            <a:ext cx="10143023" cy="46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9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119-EF4D-1904-E6D8-B62447DD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primers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9A3-351A-6CB9-AFC0-5B61CE7B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972800" cy="1248033"/>
          </a:xfrm>
        </p:spPr>
        <p:txBody>
          <a:bodyPr>
            <a:normAutofit/>
          </a:bodyPr>
          <a:lstStyle/>
          <a:p>
            <a:r>
              <a:rPr lang="en-US" dirty="0"/>
              <a:t>usearch11 -</a:t>
            </a:r>
            <a:r>
              <a:rPr lang="en-US" dirty="0" err="1"/>
              <a:t>search_oligodb</a:t>
            </a:r>
            <a:r>
              <a:rPr lang="en-US" dirty="0"/>
              <a:t> V4reads.fa -</a:t>
            </a:r>
            <a:r>
              <a:rPr lang="en-US" dirty="0" err="1"/>
              <a:t>db</a:t>
            </a:r>
            <a:r>
              <a:rPr lang="en-US" dirty="0"/>
              <a:t> V4primers.fa -strand both\</a:t>
            </a:r>
          </a:p>
          <a:p>
            <a:pPr marL="0" indent="0">
              <a:buNone/>
            </a:pPr>
            <a:r>
              <a:rPr lang="en-US" dirty="0"/>
              <a:t> –blast6out primer_hits.txt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261DE-790C-D9AE-4030-64D4363E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360141"/>
            <a:ext cx="966922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119-EF4D-1904-E6D8-B62447DD3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see some pipelines it in action!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E6C26F8-DE2F-CB07-2564-8C412C347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BCD-DDB9-4447-9D12-3799FCA5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raw amplicon data to OTU- or ASV-tables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F86-C9F5-46BF-8BF0-2268B876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573265" cy="50140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quality of the raw data is examined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Raw reads are merged (if needed) and quality filtered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Primer sequences are removed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sequences are identified and counted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sequences are either: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Clustered into OTUs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Denoised the resolve ASVs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Raw reads are separated by samples and mapped to OTUs or ASVs to create OTU or ASV count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Taxonomy is assigned to OTUs or ASVs using classifiers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5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8A9B-EB7D-4228-94D9-BF0E090A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OTUs or ASVs?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D29C-B944-4E6D-BC92-BBC5E43A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108"/>
            <a:ext cx="10972800" cy="5014056"/>
          </a:xfrm>
        </p:spPr>
        <p:txBody>
          <a:bodyPr/>
          <a:lstStyle/>
          <a:p>
            <a:r>
              <a:rPr lang="en-US" dirty="0"/>
              <a:t>Sequences have errors</a:t>
            </a:r>
          </a:p>
          <a:p>
            <a:pPr lvl="1"/>
            <a:r>
              <a:rPr lang="en-US" dirty="0"/>
              <a:t>Sequencing errors (depends on sequencing platform)</a:t>
            </a:r>
          </a:p>
          <a:p>
            <a:pPr lvl="1"/>
            <a:r>
              <a:rPr lang="en-US" dirty="0"/>
              <a:t>Errors introduced by PCR (depends on polymerase and PCR conditions)</a:t>
            </a:r>
          </a:p>
          <a:p>
            <a:pPr lvl="1"/>
            <a:r>
              <a:rPr lang="en-US" dirty="0"/>
              <a:t>PCR can create chimeras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a “fairly” correct picture of the microbial community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himera - Papo">
            <a:extLst>
              <a:ext uri="{FF2B5EF4-FFF2-40B4-BE49-F238E27FC236}">
                <a16:creationId xmlns:a16="http://schemas.microsoft.com/office/drawing/2014/main" id="{DE3FDDB7-26B8-41CC-B4D5-289B2AB07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0" t="31497" r="17782" b="31208"/>
          <a:stretch/>
        </p:blipFill>
        <p:spPr bwMode="auto">
          <a:xfrm>
            <a:off x="4704521" y="2663687"/>
            <a:ext cx="3337077" cy="214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8106F77-9501-4E15-84E2-E6E0DFF7CDF8}"/>
              </a:ext>
            </a:extLst>
          </p:cNvPr>
          <p:cNvGrpSpPr/>
          <p:nvPr/>
        </p:nvGrpSpPr>
        <p:grpSpPr>
          <a:xfrm>
            <a:off x="8428383" y="2941983"/>
            <a:ext cx="3246782" cy="1702359"/>
            <a:chOff x="8428383" y="2941983"/>
            <a:chExt cx="3246782" cy="17023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29D5DA-5D36-4D36-B5A1-5F80D0E42BED}"/>
                </a:ext>
              </a:extLst>
            </p:cNvPr>
            <p:cNvSpPr/>
            <p:nvPr/>
          </p:nvSpPr>
          <p:spPr>
            <a:xfrm>
              <a:off x="8428383" y="2941983"/>
              <a:ext cx="3246782" cy="31805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Biological sequence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9FA055-2E03-48B0-AA2F-25FFF6375F1D}"/>
                </a:ext>
              </a:extLst>
            </p:cNvPr>
            <p:cNvSpPr/>
            <p:nvPr/>
          </p:nvSpPr>
          <p:spPr>
            <a:xfrm>
              <a:off x="8428383" y="3460110"/>
              <a:ext cx="3246782" cy="31805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Biological sequence 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27269F-540A-4E35-9989-18BE35570869}"/>
                </a:ext>
              </a:extLst>
            </p:cNvPr>
            <p:cNvSpPr/>
            <p:nvPr/>
          </p:nvSpPr>
          <p:spPr>
            <a:xfrm>
              <a:off x="8428383" y="3956958"/>
              <a:ext cx="980660" cy="31805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C3132A-555A-4D73-9BD5-713C53666C8B}"/>
                </a:ext>
              </a:extLst>
            </p:cNvPr>
            <p:cNvSpPr/>
            <p:nvPr/>
          </p:nvSpPr>
          <p:spPr>
            <a:xfrm>
              <a:off x="9409043" y="3956958"/>
              <a:ext cx="2266122" cy="31805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D44A57-EDC4-4356-8137-BF63684160C8}"/>
                </a:ext>
              </a:extLst>
            </p:cNvPr>
            <p:cNvSpPr/>
            <p:nvPr/>
          </p:nvSpPr>
          <p:spPr>
            <a:xfrm>
              <a:off x="8557877" y="4275010"/>
              <a:ext cx="2987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Chimera formed from A and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4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21AD-CF6A-424A-8719-8F9CD010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1329"/>
            <a:ext cx="10972800" cy="873687"/>
          </a:xfrm>
        </p:spPr>
        <p:txBody>
          <a:bodyPr/>
          <a:lstStyle/>
          <a:p>
            <a:r>
              <a:rPr lang="en-US" dirty="0"/>
              <a:t>How are OTUs and ASVs created?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3B8987-78E8-4E54-A705-E0A3D044BA0C}"/>
              </a:ext>
            </a:extLst>
          </p:cNvPr>
          <p:cNvGrpSpPr/>
          <p:nvPr/>
        </p:nvGrpSpPr>
        <p:grpSpPr>
          <a:xfrm>
            <a:off x="715617" y="1126435"/>
            <a:ext cx="3485322" cy="4943061"/>
            <a:chOff x="715617" y="1126435"/>
            <a:chExt cx="3485322" cy="49430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3B9845-0794-4D98-A5F9-691CA051FAF1}"/>
                </a:ext>
              </a:extLst>
            </p:cNvPr>
            <p:cNvSpPr/>
            <p:nvPr/>
          </p:nvSpPr>
          <p:spPr>
            <a:xfrm>
              <a:off x="1418936" y="1995168"/>
              <a:ext cx="873687" cy="8736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8491CE-14E3-483C-8B42-CC24F7BBAF1D}"/>
                </a:ext>
              </a:extLst>
            </p:cNvPr>
            <p:cNvSpPr/>
            <p:nvPr/>
          </p:nvSpPr>
          <p:spPr>
            <a:xfrm>
              <a:off x="2292623" y="1769164"/>
              <a:ext cx="543339" cy="54333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EC5A1A-F12D-4E69-9664-1A5FD198715A}"/>
                </a:ext>
              </a:extLst>
            </p:cNvPr>
            <p:cNvSpPr/>
            <p:nvPr/>
          </p:nvSpPr>
          <p:spPr>
            <a:xfrm>
              <a:off x="2894630" y="3019579"/>
              <a:ext cx="543339" cy="543339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DD5AB4-0E10-4359-A024-5769AAC3B78D}"/>
                </a:ext>
              </a:extLst>
            </p:cNvPr>
            <p:cNvSpPr/>
            <p:nvPr/>
          </p:nvSpPr>
          <p:spPr>
            <a:xfrm>
              <a:off x="2848734" y="4379834"/>
              <a:ext cx="728872" cy="7288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55A5A4-6487-4267-B3A5-7B6A45CDD47D}"/>
                </a:ext>
              </a:extLst>
            </p:cNvPr>
            <p:cNvSpPr/>
            <p:nvPr/>
          </p:nvSpPr>
          <p:spPr>
            <a:xfrm>
              <a:off x="1682062" y="5043407"/>
              <a:ext cx="543339" cy="54333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ECE9BA-4BE1-4389-A8A7-B6A60D7D8D51}"/>
                </a:ext>
              </a:extLst>
            </p:cNvPr>
            <p:cNvSpPr/>
            <p:nvPr/>
          </p:nvSpPr>
          <p:spPr>
            <a:xfrm>
              <a:off x="1126429" y="4313579"/>
              <a:ext cx="265045" cy="265045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AF35A3-FB01-4DF6-B2AA-FF5CB148BFDE}"/>
                </a:ext>
              </a:extLst>
            </p:cNvPr>
            <p:cNvSpPr/>
            <p:nvPr/>
          </p:nvSpPr>
          <p:spPr>
            <a:xfrm>
              <a:off x="715617" y="1126435"/>
              <a:ext cx="3485322" cy="49430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B65FD1-02A7-4A59-96ED-D4BA51E1CFB9}"/>
                </a:ext>
              </a:extLst>
            </p:cNvPr>
            <p:cNvSpPr txBox="1"/>
            <p:nvPr/>
          </p:nvSpPr>
          <p:spPr>
            <a:xfrm>
              <a:off x="715617" y="1126435"/>
              <a:ext cx="3485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Bulk sample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415A672-9D1A-47DA-B136-FDC2A7DC5D03}"/>
              </a:ext>
            </a:extLst>
          </p:cNvPr>
          <p:cNvSpPr txBox="1"/>
          <p:nvPr/>
        </p:nvSpPr>
        <p:spPr>
          <a:xfrm>
            <a:off x="2239604" y="2367599"/>
            <a:ext cx="161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E13E5-FCF3-40D4-8C69-ED6296870D60}"/>
              </a:ext>
            </a:extLst>
          </p:cNvPr>
          <p:cNvSpPr txBox="1"/>
          <p:nvPr/>
        </p:nvSpPr>
        <p:spPr>
          <a:xfrm>
            <a:off x="2584654" y="3527700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4F1239-FE39-4E0C-8297-2F7B261111DA}"/>
              </a:ext>
            </a:extLst>
          </p:cNvPr>
          <p:cNvSpPr txBox="1"/>
          <p:nvPr/>
        </p:nvSpPr>
        <p:spPr>
          <a:xfrm>
            <a:off x="2723810" y="510870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BACDEE-B1C1-4CB0-B1C8-5244CAEF1032}"/>
              </a:ext>
            </a:extLst>
          </p:cNvPr>
          <p:cNvSpPr txBox="1"/>
          <p:nvPr/>
        </p:nvSpPr>
        <p:spPr>
          <a:xfrm>
            <a:off x="1471951" y="5575253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FA0CE0-1A77-4EB8-9AA7-F18C00B64A4B}"/>
              </a:ext>
            </a:extLst>
          </p:cNvPr>
          <p:cNvSpPr txBox="1"/>
          <p:nvPr/>
        </p:nvSpPr>
        <p:spPr>
          <a:xfrm>
            <a:off x="721509" y="454707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5</a:t>
            </a:r>
          </a:p>
        </p:txBody>
      </p:sp>
    </p:spTree>
    <p:extLst>
      <p:ext uri="{BB962C8B-B14F-4D97-AF65-F5344CB8AC3E}">
        <p14:creationId xmlns:p14="http://schemas.microsoft.com/office/powerpoint/2010/main" val="65067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21AD-CF6A-424A-8719-8F9CD010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1329"/>
            <a:ext cx="10972800" cy="873687"/>
          </a:xfrm>
        </p:spPr>
        <p:txBody>
          <a:bodyPr/>
          <a:lstStyle/>
          <a:p>
            <a:r>
              <a:rPr lang="en-US" dirty="0"/>
              <a:t>How are OTUs and ASVs created?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3B8987-78E8-4E54-A705-E0A3D044BA0C}"/>
              </a:ext>
            </a:extLst>
          </p:cNvPr>
          <p:cNvGrpSpPr/>
          <p:nvPr/>
        </p:nvGrpSpPr>
        <p:grpSpPr>
          <a:xfrm>
            <a:off x="715617" y="1126435"/>
            <a:ext cx="3485322" cy="4943061"/>
            <a:chOff x="715617" y="1126435"/>
            <a:chExt cx="3485322" cy="49430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3B9845-0794-4D98-A5F9-691CA051FAF1}"/>
                </a:ext>
              </a:extLst>
            </p:cNvPr>
            <p:cNvSpPr/>
            <p:nvPr/>
          </p:nvSpPr>
          <p:spPr>
            <a:xfrm>
              <a:off x="1418936" y="1995168"/>
              <a:ext cx="873687" cy="8736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8491CE-14E3-483C-8B42-CC24F7BBAF1D}"/>
                </a:ext>
              </a:extLst>
            </p:cNvPr>
            <p:cNvSpPr/>
            <p:nvPr/>
          </p:nvSpPr>
          <p:spPr>
            <a:xfrm>
              <a:off x="2292623" y="1769164"/>
              <a:ext cx="543339" cy="54333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EC5A1A-F12D-4E69-9664-1A5FD198715A}"/>
                </a:ext>
              </a:extLst>
            </p:cNvPr>
            <p:cNvSpPr/>
            <p:nvPr/>
          </p:nvSpPr>
          <p:spPr>
            <a:xfrm>
              <a:off x="2894630" y="3019579"/>
              <a:ext cx="543339" cy="543339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DD5AB4-0E10-4359-A024-5769AAC3B78D}"/>
                </a:ext>
              </a:extLst>
            </p:cNvPr>
            <p:cNvSpPr/>
            <p:nvPr/>
          </p:nvSpPr>
          <p:spPr>
            <a:xfrm>
              <a:off x="2848734" y="4379834"/>
              <a:ext cx="728872" cy="7288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55A5A4-6487-4267-B3A5-7B6A45CDD47D}"/>
                </a:ext>
              </a:extLst>
            </p:cNvPr>
            <p:cNvSpPr/>
            <p:nvPr/>
          </p:nvSpPr>
          <p:spPr>
            <a:xfrm>
              <a:off x="1682062" y="5043407"/>
              <a:ext cx="543339" cy="54333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ECE9BA-4BE1-4389-A8A7-B6A60D7D8D51}"/>
                </a:ext>
              </a:extLst>
            </p:cNvPr>
            <p:cNvSpPr/>
            <p:nvPr/>
          </p:nvSpPr>
          <p:spPr>
            <a:xfrm>
              <a:off x="1126429" y="4313579"/>
              <a:ext cx="265045" cy="265045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AF35A3-FB01-4DF6-B2AA-FF5CB148BFDE}"/>
                </a:ext>
              </a:extLst>
            </p:cNvPr>
            <p:cNvSpPr/>
            <p:nvPr/>
          </p:nvSpPr>
          <p:spPr>
            <a:xfrm>
              <a:off x="715617" y="1126435"/>
              <a:ext cx="3485322" cy="49430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B65FD1-02A7-4A59-96ED-D4BA51E1CFB9}"/>
                </a:ext>
              </a:extLst>
            </p:cNvPr>
            <p:cNvSpPr txBox="1"/>
            <p:nvPr/>
          </p:nvSpPr>
          <p:spPr>
            <a:xfrm>
              <a:off x="715617" y="1126435"/>
              <a:ext cx="3485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Bulk sample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7C76199-D837-47A0-A4E3-F246D354D586}"/>
              </a:ext>
            </a:extLst>
          </p:cNvPr>
          <p:cNvSpPr/>
          <p:nvPr/>
        </p:nvSpPr>
        <p:spPr>
          <a:xfrm>
            <a:off x="5142072" y="2312503"/>
            <a:ext cx="873687" cy="8736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3D4A00-248A-472E-83B9-1A1D36B9160F}"/>
              </a:ext>
            </a:extLst>
          </p:cNvPr>
          <p:cNvSpPr/>
          <p:nvPr/>
        </p:nvSpPr>
        <p:spPr>
          <a:xfrm>
            <a:off x="6082981" y="1769164"/>
            <a:ext cx="543339" cy="5433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799B0A-F2F2-499F-B245-69DA29820784}"/>
              </a:ext>
            </a:extLst>
          </p:cNvPr>
          <p:cNvSpPr/>
          <p:nvPr/>
        </p:nvSpPr>
        <p:spPr>
          <a:xfrm>
            <a:off x="6684988" y="3019579"/>
            <a:ext cx="543339" cy="543339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5BCCE6-0D9E-48FF-869E-2F1571028E40}"/>
              </a:ext>
            </a:extLst>
          </p:cNvPr>
          <p:cNvSpPr/>
          <p:nvPr/>
        </p:nvSpPr>
        <p:spPr>
          <a:xfrm>
            <a:off x="6639092" y="4379834"/>
            <a:ext cx="728872" cy="728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9A8D91-CD98-4F13-A423-0F59C2091C38}"/>
              </a:ext>
            </a:extLst>
          </p:cNvPr>
          <p:cNvSpPr/>
          <p:nvPr/>
        </p:nvSpPr>
        <p:spPr>
          <a:xfrm>
            <a:off x="5472420" y="5043407"/>
            <a:ext cx="543339" cy="5433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46B9FB-31B3-4332-A3CB-4C94F8346344}"/>
              </a:ext>
            </a:extLst>
          </p:cNvPr>
          <p:cNvSpPr/>
          <p:nvPr/>
        </p:nvSpPr>
        <p:spPr>
          <a:xfrm>
            <a:off x="4916787" y="4313579"/>
            <a:ext cx="265045" cy="265045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351800-516D-4A4C-88D0-AF9934117611}"/>
              </a:ext>
            </a:extLst>
          </p:cNvPr>
          <p:cNvSpPr/>
          <p:nvPr/>
        </p:nvSpPr>
        <p:spPr>
          <a:xfrm>
            <a:off x="4505975" y="1126435"/>
            <a:ext cx="3485322" cy="49430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037909-189D-4728-8946-70448E1617D3}"/>
              </a:ext>
            </a:extLst>
          </p:cNvPr>
          <p:cNvSpPr txBox="1"/>
          <p:nvPr/>
        </p:nvSpPr>
        <p:spPr>
          <a:xfrm>
            <a:off x="4505975" y="1126435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Amplicons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15A672-9D1A-47DA-B136-FDC2A7DC5D03}"/>
              </a:ext>
            </a:extLst>
          </p:cNvPr>
          <p:cNvSpPr txBox="1"/>
          <p:nvPr/>
        </p:nvSpPr>
        <p:spPr>
          <a:xfrm>
            <a:off x="2239604" y="2367599"/>
            <a:ext cx="161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E13E5-FCF3-40D4-8C69-ED6296870D60}"/>
              </a:ext>
            </a:extLst>
          </p:cNvPr>
          <p:cNvSpPr txBox="1"/>
          <p:nvPr/>
        </p:nvSpPr>
        <p:spPr>
          <a:xfrm>
            <a:off x="2584654" y="3527700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4F1239-FE39-4E0C-8297-2F7B261111DA}"/>
              </a:ext>
            </a:extLst>
          </p:cNvPr>
          <p:cNvSpPr txBox="1"/>
          <p:nvPr/>
        </p:nvSpPr>
        <p:spPr>
          <a:xfrm>
            <a:off x="2723810" y="510870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BACDEE-B1C1-4CB0-B1C8-5244CAEF1032}"/>
              </a:ext>
            </a:extLst>
          </p:cNvPr>
          <p:cNvSpPr txBox="1"/>
          <p:nvPr/>
        </p:nvSpPr>
        <p:spPr>
          <a:xfrm>
            <a:off x="1471951" y="5575253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FA0CE0-1A77-4EB8-9AA7-F18C00B64A4B}"/>
              </a:ext>
            </a:extLst>
          </p:cNvPr>
          <p:cNvSpPr txBox="1"/>
          <p:nvPr/>
        </p:nvSpPr>
        <p:spPr>
          <a:xfrm>
            <a:off x="721509" y="454707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5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43FF7A8E-7BC1-4649-8CCB-6148D746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614" y="1134668"/>
            <a:ext cx="3823855" cy="523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PCR amplification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21AD-CF6A-424A-8719-8F9CD010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1329"/>
            <a:ext cx="10972800" cy="873687"/>
          </a:xfrm>
        </p:spPr>
        <p:txBody>
          <a:bodyPr/>
          <a:lstStyle/>
          <a:p>
            <a:r>
              <a:rPr lang="en-US" dirty="0"/>
              <a:t>How are OTUs and ASVs created?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3B8987-78E8-4E54-A705-E0A3D044BA0C}"/>
              </a:ext>
            </a:extLst>
          </p:cNvPr>
          <p:cNvGrpSpPr/>
          <p:nvPr/>
        </p:nvGrpSpPr>
        <p:grpSpPr>
          <a:xfrm>
            <a:off x="715617" y="1126435"/>
            <a:ext cx="3485322" cy="4943061"/>
            <a:chOff x="715617" y="1126435"/>
            <a:chExt cx="3485322" cy="49430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3B9845-0794-4D98-A5F9-691CA051FAF1}"/>
                </a:ext>
              </a:extLst>
            </p:cNvPr>
            <p:cNvSpPr/>
            <p:nvPr/>
          </p:nvSpPr>
          <p:spPr>
            <a:xfrm>
              <a:off x="1418936" y="1995168"/>
              <a:ext cx="873687" cy="8736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8491CE-14E3-483C-8B42-CC24F7BBAF1D}"/>
                </a:ext>
              </a:extLst>
            </p:cNvPr>
            <p:cNvSpPr/>
            <p:nvPr/>
          </p:nvSpPr>
          <p:spPr>
            <a:xfrm>
              <a:off x="2292623" y="1769164"/>
              <a:ext cx="543339" cy="54333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EC5A1A-F12D-4E69-9664-1A5FD198715A}"/>
                </a:ext>
              </a:extLst>
            </p:cNvPr>
            <p:cNvSpPr/>
            <p:nvPr/>
          </p:nvSpPr>
          <p:spPr>
            <a:xfrm>
              <a:off x="2894630" y="3019579"/>
              <a:ext cx="543339" cy="543339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DD5AB4-0E10-4359-A024-5769AAC3B78D}"/>
                </a:ext>
              </a:extLst>
            </p:cNvPr>
            <p:cNvSpPr/>
            <p:nvPr/>
          </p:nvSpPr>
          <p:spPr>
            <a:xfrm>
              <a:off x="2848734" y="4379834"/>
              <a:ext cx="728872" cy="7288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55A5A4-6487-4267-B3A5-7B6A45CDD47D}"/>
                </a:ext>
              </a:extLst>
            </p:cNvPr>
            <p:cNvSpPr/>
            <p:nvPr/>
          </p:nvSpPr>
          <p:spPr>
            <a:xfrm>
              <a:off x="1682062" y="5043407"/>
              <a:ext cx="543339" cy="54333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ECE9BA-4BE1-4389-A8A7-B6A60D7D8D51}"/>
                </a:ext>
              </a:extLst>
            </p:cNvPr>
            <p:cNvSpPr/>
            <p:nvPr/>
          </p:nvSpPr>
          <p:spPr>
            <a:xfrm>
              <a:off x="1126429" y="4313579"/>
              <a:ext cx="265045" cy="265045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AF35A3-FB01-4DF6-B2AA-FF5CB148BFDE}"/>
                </a:ext>
              </a:extLst>
            </p:cNvPr>
            <p:cNvSpPr/>
            <p:nvPr/>
          </p:nvSpPr>
          <p:spPr>
            <a:xfrm>
              <a:off x="715617" y="1126435"/>
              <a:ext cx="3485322" cy="49430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B65FD1-02A7-4A59-96ED-D4BA51E1CFB9}"/>
                </a:ext>
              </a:extLst>
            </p:cNvPr>
            <p:cNvSpPr txBox="1"/>
            <p:nvPr/>
          </p:nvSpPr>
          <p:spPr>
            <a:xfrm>
              <a:off x="715617" y="1126435"/>
              <a:ext cx="3485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Bulk sample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7C76199-D837-47A0-A4E3-F246D354D586}"/>
              </a:ext>
            </a:extLst>
          </p:cNvPr>
          <p:cNvSpPr/>
          <p:nvPr/>
        </p:nvSpPr>
        <p:spPr>
          <a:xfrm>
            <a:off x="5142072" y="2312503"/>
            <a:ext cx="873687" cy="8736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3D4A00-248A-472E-83B9-1A1D36B9160F}"/>
              </a:ext>
            </a:extLst>
          </p:cNvPr>
          <p:cNvSpPr/>
          <p:nvPr/>
        </p:nvSpPr>
        <p:spPr>
          <a:xfrm>
            <a:off x="5897217" y="1769164"/>
            <a:ext cx="729103" cy="72910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799B0A-F2F2-499F-B245-69DA29820784}"/>
              </a:ext>
            </a:extLst>
          </p:cNvPr>
          <p:cNvSpPr/>
          <p:nvPr/>
        </p:nvSpPr>
        <p:spPr>
          <a:xfrm>
            <a:off x="6684988" y="3019579"/>
            <a:ext cx="543339" cy="543339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5BCCE6-0D9E-48FF-869E-2F1571028E40}"/>
              </a:ext>
            </a:extLst>
          </p:cNvPr>
          <p:cNvSpPr/>
          <p:nvPr/>
        </p:nvSpPr>
        <p:spPr>
          <a:xfrm>
            <a:off x="6639092" y="4379834"/>
            <a:ext cx="728872" cy="728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9A8D91-CD98-4F13-A423-0F59C2091C38}"/>
              </a:ext>
            </a:extLst>
          </p:cNvPr>
          <p:cNvSpPr/>
          <p:nvPr/>
        </p:nvSpPr>
        <p:spPr>
          <a:xfrm>
            <a:off x="5445915" y="5053241"/>
            <a:ext cx="424797" cy="4247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46B9FB-31B3-4332-A3CB-4C94F8346344}"/>
              </a:ext>
            </a:extLst>
          </p:cNvPr>
          <p:cNvSpPr/>
          <p:nvPr/>
        </p:nvSpPr>
        <p:spPr>
          <a:xfrm>
            <a:off x="4916787" y="4313579"/>
            <a:ext cx="265045" cy="265045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351800-516D-4A4C-88D0-AF9934117611}"/>
              </a:ext>
            </a:extLst>
          </p:cNvPr>
          <p:cNvSpPr/>
          <p:nvPr/>
        </p:nvSpPr>
        <p:spPr>
          <a:xfrm>
            <a:off x="4505975" y="1126435"/>
            <a:ext cx="3485322" cy="49430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037909-189D-4728-8946-70448E1617D3}"/>
              </a:ext>
            </a:extLst>
          </p:cNvPr>
          <p:cNvSpPr txBox="1"/>
          <p:nvPr/>
        </p:nvSpPr>
        <p:spPr>
          <a:xfrm>
            <a:off x="4505975" y="1126435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Amplicons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15A672-9D1A-47DA-B136-FDC2A7DC5D03}"/>
              </a:ext>
            </a:extLst>
          </p:cNvPr>
          <p:cNvSpPr txBox="1"/>
          <p:nvPr/>
        </p:nvSpPr>
        <p:spPr>
          <a:xfrm>
            <a:off x="2239604" y="2367599"/>
            <a:ext cx="161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E13E5-FCF3-40D4-8C69-ED6296870D60}"/>
              </a:ext>
            </a:extLst>
          </p:cNvPr>
          <p:cNvSpPr txBox="1"/>
          <p:nvPr/>
        </p:nvSpPr>
        <p:spPr>
          <a:xfrm>
            <a:off x="2584654" y="3527700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4F1239-FE39-4E0C-8297-2F7B261111DA}"/>
              </a:ext>
            </a:extLst>
          </p:cNvPr>
          <p:cNvSpPr txBox="1"/>
          <p:nvPr/>
        </p:nvSpPr>
        <p:spPr>
          <a:xfrm>
            <a:off x="2723810" y="510870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BACDEE-B1C1-4CB0-B1C8-5244CAEF1032}"/>
              </a:ext>
            </a:extLst>
          </p:cNvPr>
          <p:cNvSpPr txBox="1"/>
          <p:nvPr/>
        </p:nvSpPr>
        <p:spPr>
          <a:xfrm>
            <a:off x="1471951" y="5575253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FA0CE0-1A77-4EB8-9AA7-F18C00B64A4B}"/>
              </a:ext>
            </a:extLst>
          </p:cNvPr>
          <p:cNvSpPr txBox="1"/>
          <p:nvPr/>
        </p:nvSpPr>
        <p:spPr>
          <a:xfrm>
            <a:off x="721509" y="454707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5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D215E0-F551-4E3F-BD7F-3FD58FFC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614" y="1134668"/>
            <a:ext cx="3823855" cy="523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PCR amplification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334A025-7CEF-4C80-AC05-EC20F50EE243}"/>
              </a:ext>
            </a:extLst>
          </p:cNvPr>
          <p:cNvSpPr txBox="1">
            <a:spLocks/>
          </p:cNvSpPr>
          <p:nvPr/>
        </p:nvSpPr>
        <p:spPr>
          <a:xfrm>
            <a:off x="8182613" y="1649655"/>
            <a:ext cx="3823855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Skewed abundance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F2B2AA6-5A12-4D54-8115-7F479B88488B}"/>
              </a:ext>
            </a:extLst>
          </p:cNvPr>
          <p:cNvSpPr txBox="1">
            <a:spLocks/>
          </p:cNvSpPr>
          <p:nvPr/>
        </p:nvSpPr>
        <p:spPr>
          <a:xfrm>
            <a:off x="8182612" y="2213711"/>
            <a:ext cx="3823855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Taxa not targeted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7230EA-B8C6-4A1E-8ECB-F3852A795AF9}"/>
              </a:ext>
            </a:extLst>
          </p:cNvPr>
          <p:cNvSpPr/>
          <p:nvPr/>
        </p:nvSpPr>
        <p:spPr>
          <a:xfrm>
            <a:off x="6684987" y="3019579"/>
            <a:ext cx="543339" cy="543339"/>
          </a:xfrm>
          <a:prstGeom prst="ellipse">
            <a:avLst/>
          </a:prstGeom>
          <a:noFill/>
          <a:ln>
            <a:solidFill>
              <a:srgbClr val="CC99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661B3EF-800A-4E1C-87C9-5194C4A9D910}"/>
              </a:ext>
            </a:extLst>
          </p:cNvPr>
          <p:cNvSpPr txBox="1">
            <a:spLocks/>
          </p:cNvSpPr>
          <p:nvPr/>
        </p:nvSpPr>
        <p:spPr>
          <a:xfrm>
            <a:off x="8182614" y="2781376"/>
            <a:ext cx="3823855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PCR errors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72F1F9-99FD-47A6-9967-2EB1F8DD3B86}"/>
              </a:ext>
            </a:extLst>
          </p:cNvPr>
          <p:cNvGrpSpPr/>
          <p:nvPr/>
        </p:nvGrpSpPr>
        <p:grpSpPr>
          <a:xfrm>
            <a:off x="4968143" y="2100529"/>
            <a:ext cx="2621717" cy="3309465"/>
            <a:chOff x="4968143" y="2100529"/>
            <a:chExt cx="2621717" cy="330946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CF782D-2680-4504-AB4F-06E25C32CC5C}"/>
                </a:ext>
              </a:extLst>
            </p:cNvPr>
            <p:cNvSpPr/>
            <p:nvPr/>
          </p:nvSpPr>
          <p:spPr>
            <a:xfrm>
              <a:off x="4968143" y="3093618"/>
              <a:ext cx="261617" cy="261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1F1A9C-44D0-4EE7-96B6-E3C2F558B238}"/>
                </a:ext>
              </a:extLst>
            </p:cNvPr>
            <p:cNvSpPr/>
            <p:nvPr/>
          </p:nvSpPr>
          <p:spPr>
            <a:xfrm>
              <a:off x="5070788" y="2100529"/>
              <a:ext cx="261617" cy="261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1D6A19-7344-48F4-92F0-E237AE450710}"/>
                </a:ext>
              </a:extLst>
            </p:cNvPr>
            <p:cNvSpPr/>
            <p:nvPr/>
          </p:nvSpPr>
          <p:spPr>
            <a:xfrm>
              <a:off x="6636757" y="2287390"/>
              <a:ext cx="261617" cy="2616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873FDFA-AD9A-43FE-8882-2D1B22AD4B4C}"/>
                </a:ext>
              </a:extLst>
            </p:cNvPr>
            <p:cNvSpPr/>
            <p:nvPr/>
          </p:nvSpPr>
          <p:spPr>
            <a:xfrm>
              <a:off x="7328243" y="4971875"/>
              <a:ext cx="261617" cy="2616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45A3CD-2BC4-4982-B978-FC35A65C57B7}"/>
                </a:ext>
              </a:extLst>
            </p:cNvPr>
            <p:cNvSpPr/>
            <p:nvPr/>
          </p:nvSpPr>
          <p:spPr>
            <a:xfrm>
              <a:off x="6875309" y="5148377"/>
              <a:ext cx="261617" cy="2616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C3E33D-18E5-4DB5-8C40-A25B0EDEF4BD}"/>
                </a:ext>
              </a:extLst>
            </p:cNvPr>
            <p:cNvSpPr/>
            <p:nvPr/>
          </p:nvSpPr>
          <p:spPr>
            <a:xfrm>
              <a:off x="5357746" y="4731742"/>
              <a:ext cx="261617" cy="26161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ADEC2DB-C192-48B1-9633-59ADA28A5C18}"/>
              </a:ext>
            </a:extLst>
          </p:cNvPr>
          <p:cNvSpPr txBox="1">
            <a:spLocks/>
          </p:cNvSpPr>
          <p:nvPr/>
        </p:nvSpPr>
        <p:spPr>
          <a:xfrm>
            <a:off x="8182611" y="3355235"/>
            <a:ext cx="3823855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Chimeras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0A9B313-7CB3-4E9A-8CA7-B2BBB6B916FD}"/>
              </a:ext>
            </a:extLst>
          </p:cNvPr>
          <p:cNvSpPr/>
          <p:nvPr/>
        </p:nvSpPr>
        <p:spPr>
          <a:xfrm>
            <a:off x="6344754" y="3470940"/>
            <a:ext cx="261617" cy="261617"/>
          </a:xfrm>
          <a:prstGeom prst="ellipse">
            <a:avLst/>
          </a:prstGeom>
          <a:gradFill>
            <a:gsLst>
              <a:gs pos="0">
                <a:schemeClr val="tx2"/>
              </a:gs>
              <a:gs pos="60000">
                <a:srgbClr val="00B050"/>
              </a:gs>
              <a:gs pos="40000">
                <a:schemeClr val="tx2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A8BA73-F5B1-479F-A82C-74D3E4653451}"/>
              </a:ext>
            </a:extLst>
          </p:cNvPr>
          <p:cNvSpPr/>
          <p:nvPr/>
        </p:nvSpPr>
        <p:spPr>
          <a:xfrm>
            <a:off x="5946474" y="4027840"/>
            <a:ext cx="261617" cy="261617"/>
          </a:xfrm>
          <a:prstGeom prst="ellipse">
            <a:avLst/>
          </a:prstGeom>
          <a:gradFill>
            <a:gsLst>
              <a:gs pos="0">
                <a:schemeClr val="accent1"/>
              </a:gs>
              <a:gs pos="60000">
                <a:srgbClr val="00B050"/>
              </a:gs>
              <a:gs pos="40000">
                <a:schemeClr val="accent1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7" grpId="0"/>
      <p:bldP spid="28" grpId="0" animBg="1"/>
      <p:bldP spid="38" grpId="0"/>
      <p:bldP spid="44" grpId="0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21AD-CF6A-424A-8719-8F9CD010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1329"/>
            <a:ext cx="10972800" cy="873687"/>
          </a:xfrm>
        </p:spPr>
        <p:txBody>
          <a:bodyPr/>
          <a:lstStyle/>
          <a:p>
            <a:r>
              <a:rPr lang="en-US" dirty="0"/>
              <a:t>How are OTUs and ASVs created?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3B8987-78E8-4E54-A705-E0A3D044BA0C}"/>
              </a:ext>
            </a:extLst>
          </p:cNvPr>
          <p:cNvGrpSpPr/>
          <p:nvPr/>
        </p:nvGrpSpPr>
        <p:grpSpPr>
          <a:xfrm>
            <a:off x="715617" y="1126435"/>
            <a:ext cx="3485322" cy="4943061"/>
            <a:chOff x="715617" y="1126435"/>
            <a:chExt cx="3485322" cy="49430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3B9845-0794-4D98-A5F9-691CA051FAF1}"/>
                </a:ext>
              </a:extLst>
            </p:cNvPr>
            <p:cNvSpPr/>
            <p:nvPr/>
          </p:nvSpPr>
          <p:spPr>
            <a:xfrm>
              <a:off x="1418936" y="1995168"/>
              <a:ext cx="873687" cy="8736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8491CE-14E3-483C-8B42-CC24F7BBAF1D}"/>
                </a:ext>
              </a:extLst>
            </p:cNvPr>
            <p:cNvSpPr/>
            <p:nvPr/>
          </p:nvSpPr>
          <p:spPr>
            <a:xfrm>
              <a:off x="2292623" y="1769164"/>
              <a:ext cx="543339" cy="54333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EC5A1A-F12D-4E69-9664-1A5FD198715A}"/>
                </a:ext>
              </a:extLst>
            </p:cNvPr>
            <p:cNvSpPr/>
            <p:nvPr/>
          </p:nvSpPr>
          <p:spPr>
            <a:xfrm>
              <a:off x="2894630" y="3019579"/>
              <a:ext cx="543339" cy="543339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DD5AB4-0E10-4359-A024-5769AAC3B78D}"/>
                </a:ext>
              </a:extLst>
            </p:cNvPr>
            <p:cNvSpPr/>
            <p:nvPr/>
          </p:nvSpPr>
          <p:spPr>
            <a:xfrm>
              <a:off x="2848734" y="4379834"/>
              <a:ext cx="728872" cy="7288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55A5A4-6487-4267-B3A5-7B6A45CDD47D}"/>
                </a:ext>
              </a:extLst>
            </p:cNvPr>
            <p:cNvSpPr/>
            <p:nvPr/>
          </p:nvSpPr>
          <p:spPr>
            <a:xfrm>
              <a:off x="1682062" y="5043407"/>
              <a:ext cx="543339" cy="54333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ECE9BA-4BE1-4389-A8A7-B6A60D7D8D51}"/>
                </a:ext>
              </a:extLst>
            </p:cNvPr>
            <p:cNvSpPr/>
            <p:nvPr/>
          </p:nvSpPr>
          <p:spPr>
            <a:xfrm>
              <a:off x="1126429" y="4313579"/>
              <a:ext cx="265045" cy="265045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AF35A3-FB01-4DF6-B2AA-FF5CB148BFDE}"/>
                </a:ext>
              </a:extLst>
            </p:cNvPr>
            <p:cNvSpPr/>
            <p:nvPr/>
          </p:nvSpPr>
          <p:spPr>
            <a:xfrm>
              <a:off x="715617" y="1126435"/>
              <a:ext cx="3485322" cy="49430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B65FD1-02A7-4A59-96ED-D4BA51E1CFB9}"/>
                </a:ext>
              </a:extLst>
            </p:cNvPr>
            <p:cNvSpPr txBox="1"/>
            <p:nvPr/>
          </p:nvSpPr>
          <p:spPr>
            <a:xfrm>
              <a:off x="715617" y="1126435"/>
              <a:ext cx="3485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Bulk sample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7C76199-D837-47A0-A4E3-F246D354D586}"/>
              </a:ext>
            </a:extLst>
          </p:cNvPr>
          <p:cNvSpPr/>
          <p:nvPr/>
        </p:nvSpPr>
        <p:spPr>
          <a:xfrm>
            <a:off x="5142072" y="2312503"/>
            <a:ext cx="873687" cy="8736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3D4A00-248A-472E-83B9-1A1D36B9160F}"/>
              </a:ext>
            </a:extLst>
          </p:cNvPr>
          <p:cNvSpPr/>
          <p:nvPr/>
        </p:nvSpPr>
        <p:spPr>
          <a:xfrm>
            <a:off x="5897217" y="1769164"/>
            <a:ext cx="729103" cy="72910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5BCCE6-0D9E-48FF-869E-2F1571028E40}"/>
              </a:ext>
            </a:extLst>
          </p:cNvPr>
          <p:cNvSpPr/>
          <p:nvPr/>
        </p:nvSpPr>
        <p:spPr>
          <a:xfrm>
            <a:off x="6639092" y="4379834"/>
            <a:ext cx="728872" cy="728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9A8D91-CD98-4F13-A423-0F59C2091C38}"/>
              </a:ext>
            </a:extLst>
          </p:cNvPr>
          <p:cNvSpPr/>
          <p:nvPr/>
        </p:nvSpPr>
        <p:spPr>
          <a:xfrm>
            <a:off x="5445915" y="5053241"/>
            <a:ext cx="424797" cy="4247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46B9FB-31B3-4332-A3CB-4C94F8346344}"/>
              </a:ext>
            </a:extLst>
          </p:cNvPr>
          <p:cNvSpPr/>
          <p:nvPr/>
        </p:nvSpPr>
        <p:spPr>
          <a:xfrm>
            <a:off x="4916787" y="4313579"/>
            <a:ext cx="265045" cy="265045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351800-516D-4A4C-88D0-AF9934117611}"/>
              </a:ext>
            </a:extLst>
          </p:cNvPr>
          <p:cNvSpPr/>
          <p:nvPr/>
        </p:nvSpPr>
        <p:spPr>
          <a:xfrm>
            <a:off x="4505975" y="1126435"/>
            <a:ext cx="3485322" cy="49430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037909-189D-4728-8946-70448E1617D3}"/>
              </a:ext>
            </a:extLst>
          </p:cNvPr>
          <p:cNvSpPr txBox="1"/>
          <p:nvPr/>
        </p:nvSpPr>
        <p:spPr>
          <a:xfrm>
            <a:off x="4505975" y="1126435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Sequences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15A672-9D1A-47DA-B136-FDC2A7DC5D03}"/>
              </a:ext>
            </a:extLst>
          </p:cNvPr>
          <p:cNvSpPr txBox="1"/>
          <p:nvPr/>
        </p:nvSpPr>
        <p:spPr>
          <a:xfrm>
            <a:off x="2239604" y="2367599"/>
            <a:ext cx="161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E13E5-FCF3-40D4-8C69-ED6296870D60}"/>
              </a:ext>
            </a:extLst>
          </p:cNvPr>
          <p:cNvSpPr txBox="1"/>
          <p:nvPr/>
        </p:nvSpPr>
        <p:spPr>
          <a:xfrm>
            <a:off x="2584654" y="3527700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4F1239-FE39-4E0C-8297-2F7B261111DA}"/>
              </a:ext>
            </a:extLst>
          </p:cNvPr>
          <p:cNvSpPr txBox="1"/>
          <p:nvPr/>
        </p:nvSpPr>
        <p:spPr>
          <a:xfrm>
            <a:off x="2723810" y="510870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BACDEE-B1C1-4CB0-B1C8-5244CAEF1032}"/>
              </a:ext>
            </a:extLst>
          </p:cNvPr>
          <p:cNvSpPr txBox="1"/>
          <p:nvPr/>
        </p:nvSpPr>
        <p:spPr>
          <a:xfrm>
            <a:off x="1471951" y="5575253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FA0CE0-1A77-4EB8-9AA7-F18C00B64A4B}"/>
              </a:ext>
            </a:extLst>
          </p:cNvPr>
          <p:cNvSpPr txBox="1"/>
          <p:nvPr/>
        </p:nvSpPr>
        <p:spPr>
          <a:xfrm>
            <a:off x="721509" y="454707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5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D215E0-F551-4E3F-BD7F-3FD58FFC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614" y="1134668"/>
            <a:ext cx="3823855" cy="523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Sequencing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7230EA-B8C6-4A1E-8ECB-F3852A795AF9}"/>
              </a:ext>
            </a:extLst>
          </p:cNvPr>
          <p:cNvSpPr/>
          <p:nvPr/>
        </p:nvSpPr>
        <p:spPr>
          <a:xfrm>
            <a:off x="6684987" y="3019579"/>
            <a:ext cx="543339" cy="543339"/>
          </a:xfrm>
          <a:prstGeom prst="ellipse">
            <a:avLst/>
          </a:prstGeom>
          <a:noFill/>
          <a:ln>
            <a:solidFill>
              <a:srgbClr val="CC99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0A9B313-7CB3-4E9A-8CA7-B2BBB6B916FD}"/>
              </a:ext>
            </a:extLst>
          </p:cNvPr>
          <p:cNvSpPr/>
          <p:nvPr/>
        </p:nvSpPr>
        <p:spPr>
          <a:xfrm>
            <a:off x="6344754" y="3470940"/>
            <a:ext cx="261617" cy="261617"/>
          </a:xfrm>
          <a:prstGeom prst="ellipse">
            <a:avLst/>
          </a:prstGeom>
          <a:gradFill>
            <a:gsLst>
              <a:gs pos="0">
                <a:schemeClr val="tx2"/>
              </a:gs>
              <a:gs pos="60000">
                <a:srgbClr val="00B050"/>
              </a:gs>
              <a:gs pos="40000">
                <a:schemeClr val="tx2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A8BA73-F5B1-479F-A82C-74D3E4653451}"/>
              </a:ext>
            </a:extLst>
          </p:cNvPr>
          <p:cNvSpPr/>
          <p:nvPr/>
        </p:nvSpPr>
        <p:spPr>
          <a:xfrm>
            <a:off x="5946474" y="4027840"/>
            <a:ext cx="261617" cy="261617"/>
          </a:xfrm>
          <a:prstGeom prst="ellipse">
            <a:avLst/>
          </a:prstGeom>
          <a:gradFill>
            <a:gsLst>
              <a:gs pos="0">
                <a:schemeClr val="accent1"/>
              </a:gs>
              <a:gs pos="60000">
                <a:srgbClr val="00B050"/>
              </a:gs>
              <a:gs pos="40000">
                <a:schemeClr val="accent1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633E5CF-56AB-4CC8-8AB0-572198B1E27E}"/>
              </a:ext>
            </a:extLst>
          </p:cNvPr>
          <p:cNvSpPr txBox="1">
            <a:spLocks/>
          </p:cNvSpPr>
          <p:nvPr/>
        </p:nvSpPr>
        <p:spPr>
          <a:xfrm>
            <a:off x="8182613" y="1649655"/>
            <a:ext cx="3823855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Sequencing errors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C2CC0ED-3D83-483C-B12E-E0320DBA7B7D}"/>
              </a:ext>
            </a:extLst>
          </p:cNvPr>
          <p:cNvSpPr txBox="1">
            <a:spLocks/>
          </p:cNvSpPr>
          <p:nvPr/>
        </p:nvSpPr>
        <p:spPr>
          <a:xfrm>
            <a:off x="8182612" y="2213711"/>
            <a:ext cx="3823855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Insufficient seq. depth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474C8E-3D4F-4258-93CC-6391CE94D241}"/>
              </a:ext>
            </a:extLst>
          </p:cNvPr>
          <p:cNvSpPr/>
          <p:nvPr/>
        </p:nvSpPr>
        <p:spPr>
          <a:xfrm>
            <a:off x="4916786" y="4313579"/>
            <a:ext cx="265045" cy="265045"/>
          </a:xfrm>
          <a:prstGeom prst="ellipse">
            <a:avLst/>
          </a:prstGeom>
          <a:noFill/>
          <a:ln>
            <a:solidFill>
              <a:srgbClr val="FF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72FB21-B1FB-417F-874D-80B5353A8894}"/>
              </a:ext>
            </a:extLst>
          </p:cNvPr>
          <p:cNvGrpSpPr/>
          <p:nvPr/>
        </p:nvGrpSpPr>
        <p:grpSpPr>
          <a:xfrm>
            <a:off x="7441192" y="1753906"/>
            <a:ext cx="4575020" cy="1547081"/>
            <a:chOff x="7441192" y="1753906"/>
            <a:chExt cx="4575020" cy="1547081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914536-35BA-41A8-A9E9-3CE80821B8E4}"/>
                </a:ext>
              </a:extLst>
            </p:cNvPr>
            <p:cNvSpPr txBox="1">
              <a:spLocks/>
            </p:cNvSpPr>
            <p:nvPr/>
          </p:nvSpPr>
          <p:spPr>
            <a:xfrm>
              <a:off x="8192357" y="2777767"/>
              <a:ext cx="3823855" cy="5232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Tag (barcode) jumps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9F2286-3A45-4DFD-8C42-170921B66146}"/>
                </a:ext>
              </a:extLst>
            </p:cNvPr>
            <p:cNvGrpSpPr/>
            <p:nvPr/>
          </p:nvGrpSpPr>
          <p:grpSpPr>
            <a:xfrm>
              <a:off x="7441192" y="1753906"/>
              <a:ext cx="452322" cy="578569"/>
              <a:chOff x="7441192" y="1753906"/>
              <a:chExt cx="452322" cy="578569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C98479F-9D00-4002-89CC-6C0604EBEB26}"/>
                  </a:ext>
                </a:extLst>
              </p:cNvPr>
              <p:cNvSpPr/>
              <p:nvPr/>
            </p:nvSpPr>
            <p:spPr>
              <a:xfrm>
                <a:off x="7631897" y="2070858"/>
                <a:ext cx="261617" cy="26161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977B596-30A5-48A1-A801-7660ABD83C9D}"/>
                  </a:ext>
                </a:extLst>
              </p:cNvPr>
              <p:cNvSpPr/>
              <p:nvPr/>
            </p:nvSpPr>
            <p:spPr>
              <a:xfrm>
                <a:off x="7441192" y="1753906"/>
                <a:ext cx="261617" cy="26161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72F1F9-99FD-47A6-9967-2EB1F8DD3B86}"/>
              </a:ext>
            </a:extLst>
          </p:cNvPr>
          <p:cNvGrpSpPr/>
          <p:nvPr/>
        </p:nvGrpSpPr>
        <p:grpSpPr>
          <a:xfrm>
            <a:off x="4968143" y="2100529"/>
            <a:ext cx="2621717" cy="3309465"/>
            <a:chOff x="4968143" y="2100529"/>
            <a:chExt cx="2621717" cy="330946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CF782D-2680-4504-AB4F-06E25C32CC5C}"/>
                </a:ext>
              </a:extLst>
            </p:cNvPr>
            <p:cNvSpPr/>
            <p:nvPr/>
          </p:nvSpPr>
          <p:spPr>
            <a:xfrm>
              <a:off x="4968143" y="3093618"/>
              <a:ext cx="261617" cy="261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1F1A9C-44D0-4EE7-96B6-E3C2F558B238}"/>
                </a:ext>
              </a:extLst>
            </p:cNvPr>
            <p:cNvSpPr/>
            <p:nvPr/>
          </p:nvSpPr>
          <p:spPr>
            <a:xfrm>
              <a:off x="5070788" y="2100529"/>
              <a:ext cx="261617" cy="261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1D6A19-7344-48F4-92F0-E237AE450710}"/>
                </a:ext>
              </a:extLst>
            </p:cNvPr>
            <p:cNvSpPr/>
            <p:nvPr/>
          </p:nvSpPr>
          <p:spPr>
            <a:xfrm>
              <a:off x="6636757" y="2287390"/>
              <a:ext cx="261617" cy="2616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873FDFA-AD9A-43FE-8882-2D1B22AD4B4C}"/>
                </a:ext>
              </a:extLst>
            </p:cNvPr>
            <p:cNvSpPr/>
            <p:nvPr/>
          </p:nvSpPr>
          <p:spPr>
            <a:xfrm>
              <a:off x="7328243" y="4971875"/>
              <a:ext cx="261617" cy="2616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45A3CD-2BC4-4982-B978-FC35A65C57B7}"/>
                </a:ext>
              </a:extLst>
            </p:cNvPr>
            <p:cNvSpPr/>
            <p:nvPr/>
          </p:nvSpPr>
          <p:spPr>
            <a:xfrm>
              <a:off x="6875309" y="5148377"/>
              <a:ext cx="261617" cy="2616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C3E33D-18E5-4DB5-8C40-A25B0EDEF4BD}"/>
                </a:ext>
              </a:extLst>
            </p:cNvPr>
            <p:cNvSpPr/>
            <p:nvPr/>
          </p:nvSpPr>
          <p:spPr>
            <a:xfrm>
              <a:off x="5357746" y="4731742"/>
              <a:ext cx="261617" cy="26161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74438B-BB68-46D6-AF6F-0F5BED51C96D}"/>
              </a:ext>
            </a:extLst>
          </p:cNvPr>
          <p:cNvGrpSpPr/>
          <p:nvPr/>
        </p:nvGrpSpPr>
        <p:grpSpPr>
          <a:xfrm>
            <a:off x="4743120" y="1644549"/>
            <a:ext cx="2977548" cy="4095106"/>
            <a:chOff x="4743120" y="1644549"/>
            <a:chExt cx="2977548" cy="409510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2B44A5-B259-405D-B971-DAB9EB0B2CCB}"/>
                </a:ext>
              </a:extLst>
            </p:cNvPr>
            <p:cNvSpPr/>
            <p:nvPr/>
          </p:nvSpPr>
          <p:spPr>
            <a:xfrm>
              <a:off x="5737713" y="4809745"/>
              <a:ext cx="261617" cy="26161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B9119D0-524B-4EDB-82D5-796A93CD6449}"/>
                </a:ext>
              </a:extLst>
            </p:cNvPr>
            <p:cNvSpPr/>
            <p:nvPr/>
          </p:nvSpPr>
          <p:spPr>
            <a:xfrm>
              <a:off x="4819946" y="2736931"/>
              <a:ext cx="261617" cy="261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D6F5343-94AB-4223-94B1-A6CEB72DEA2F}"/>
                </a:ext>
              </a:extLst>
            </p:cNvPr>
            <p:cNvSpPr/>
            <p:nvPr/>
          </p:nvSpPr>
          <p:spPr>
            <a:xfrm>
              <a:off x="5332405" y="3246018"/>
              <a:ext cx="261617" cy="261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E6E96E-BE59-4954-A5DF-45F20FDD5E14}"/>
                </a:ext>
              </a:extLst>
            </p:cNvPr>
            <p:cNvSpPr/>
            <p:nvPr/>
          </p:nvSpPr>
          <p:spPr>
            <a:xfrm>
              <a:off x="5987779" y="2989867"/>
              <a:ext cx="261617" cy="261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CA223A-EB2D-415A-9816-52A5899D304F}"/>
                </a:ext>
              </a:extLst>
            </p:cNvPr>
            <p:cNvSpPr/>
            <p:nvPr/>
          </p:nvSpPr>
          <p:spPr>
            <a:xfrm>
              <a:off x="4743120" y="2332475"/>
              <a:ext cx="261617" cy="261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C501C4-D6CB-4739-A473-2DF5BECFE54E}"/>
                </a:ext>
              </a:extLst>
            </p:cNvPr>
            <p:cNvSpPr/>
            <p:nvPr/>
          </p:nvSpPr>
          <p:spPr>
            <a:xfrm>
              <a:off x="5548460" y="2012649"/>
              <a:ext cx="261617" cy="2616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F3FF67A-4F4E-4893-9510-5F04C9E4A994}"/>
                </a:ext>
              </a:extLst>
            </p:cNvPr>
            <p:cNvSpPr/>
            <p:nvPr/>
          </p:nvSpPr>
          <p:spPr>
            <a:xfrm>
              <a:off x="5724817" y="1644549"/>
              <a:ext cx="261617" cy="2616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20219E-16BC-4206-B508-8AA53FE8E1D3}"/>
                </a:ext>
              </a:extLst>
            </p:cNvPr>
            <p:cNvSpPr/>
            <p:nvPr/>
          </p:nvSpPr>
          <p:spPr>
            <a:xfrm>
              <a:off x="6667911" y="1816818"/>
              <a:ext cx="261617" cy="2616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5095A20-ECA0-424D-B5BD-B6A931C2788C}"/>
                </a:ext>
              </a:extLst>
            </p:cNvPr>
            <p:cNvSpPr/>
            <p:nvPr/>
          </p:nvSpPr>
          <p:spPr>
            <a:xfrm>
              <a:off x="6495511" y="5047630"/>
              <a:ext cx="261617" cy="2616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63B7451-7FE3-4F27-8AEF-FBAD157866B6}"/>
                </a:ext>
              </a:extLst>
            </p:cNvPr>
            <p:cNvSpPr/>
            <p:nvPr/>
          </p:nvSpPr>
          <p:spPr>
            <a:xfrm>
              <a:off x="6707268" y="4068209"/>
              <a:ext cx="261617" cy="2616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D93219F-66D4-4C51-95CA-D61FB9081D5D}"/>
                </a:ext>
              </a:extLst>
            </p:cNvPr>
            <p:cNvSpPr/>
            <p:nvPr/>
          </p:nvSpPr>
          <p:spPr>
            <a:xfrm>
              <a:off x="7459051" y="4599647"/>
              <a:ext cx="261617" cy="2616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6857078-2356-45A6-9C36-2E080C256059}"/>
                </a:ext>
              </a:extLst>
            </p:cNvPr>
            <p:cNvSpPr/>
            <p:nvPr/>
          </p:nvSpPr>
          <p:spPr>
            <a:xfrm>
              <a:off x="7205448" y="4182770"/>
              <a:ext cx="261617" cy="2616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3F8233E-8765-44D5-BF74-7C90181358A3}"/>
                </a:ext>
              </a:extLst>
            </p:cNvPr>
            <p:cNvSpPr/>
            <p:nvPr/>
          </p:nvSpPr>
          <p:spPr>
            <a:xfrm>
              <a:off x="6331931" y="4705230"/>
              <a:ext cx="261617" cy="2616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9B3B87A-968A-4C4A-B57C-ECAEB3F43DE2}"/>
                </a:ext>
              </a:extLst>
            </p:cNvPr>
            <p:cNvSpPr/>
            <p:nvPr/>
          </p:nvSpPr>
          <p:spPr>
            <a:xfrm>
              <a:off x="5224209" y="5478038"/>
              <a:ext cx="261617" cy="26161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7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  <p:bldP spid="54" grpId="0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>
            <a:extLst>
              <a:ext uri="{FF2B5EF4-FFF2-40B4-BE49-F238E27FC236}">
                <a16:creationId xmlns:a16="http://schemas.microsoft.com/office/drawing/2014/main" id="{321A5539-F2C2-440F-8C5F-3B95D79A459A}"/>
              </a:ext>
            </a:extLst>
          </p:cNvPr>
          <p:cNvSpPr/>
          <p:nvPr/>
        </p:nvSpPr>
        <p:spPr>
          <a:xfrm>
            <a:off x="10400947" y="867754"/>
            <a:ext cx="2003497" cy="2003497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421AD-CF6A-424A-8719-8F9CD010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1329"/>
            <a:ext cx="10972800" cy="873687"/>
          </a:xfrm>
        </p:spPr>
        <p:txBody>
          <a:bodyPr/>
          <a:lstStyle/>
          <a:p>
            <a:r>
              <a:rPr lang="en-US" dirty="0"/>
              <a:t>How are OTUs and ASVs created?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3B8987-78E8-4E54-A705-E0A3D044BA0C}"/>
              </a:ext>
            </a:extLst>
          </p:cNvPr>
          <p:cNvGrpSpPr/>
          <p:nvPr/>
        </p:nvGrpSpPr>
        <p:grpSpPr>
          <a:xfrm>
            <a:off x="715617" y="1126435"/>
            <a:ext cx="3485322" cy="4943061"/>
            <a:chOff x="715617" y="1126435"/>
            <a:chExt cx="3485322" cy="49430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3B9845-0794-4D98-A5F9-691CA051FAF1}"/>
                </a:ext>
              </a:extLst>
            </p:cNvPr>
            <p:cNvSpPr/>
            <p:nvPr/>
          </p:nvSpPr>
          <p:spPr>
            <a:xfrm>
              <a:off x="1418936" y="1995168"/>
              <a:ext cx="873687" cy="8736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8491CE-14E3-483C-8B42-CC24F7BBAF1D}"/>
                </a:ext>
              </a:extLst>
            </p:cNvPr>
            <p:cNvSpPr/>
            <p:nvPr/>
          </p:nvSpPr>
          <p:spPr>
            <a:xfrm>
              <a:off x="2292623" y="1769164"/>
              <a:ext cx="543339" cy="54333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EC5A1A-F12D-4E69-9664-1A5FD198715A}"/>
                </a:ext>
              </a:extLst>
            </p:cNvPr>
            <p:cNvSpPr/>
            <p:nvPr/>
          </p:nvSpPr>
          <p:spPr>
            <a:xfrm>
              <a:off x="2894630" y="3019579"/>
              <a:ext cx="543339" cy="543339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DD5AB4-0E10-4359-A024-5769AAC3B78D}"/>
                </a:ext>
              </a:extLst>
            </p:cNvPr>
            <p:cNvSpPr/>
            <p:nvPr/>
          </p:nvSpPr>
          <p:spPr>
            <a:xfrm>
              <a:off x="2848734" y="4379834"/>
              <a:ext cx="728872" cy="7288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55A5A4-6487-4267-B3A5-7B6A45CDD47D}"/>
                </a:ext>
              </a:extLst>
            </p:cNvPr>
            <p:cNvSpPr/>
            <p:nvPr/>
          </p:nvSpPr>
          <p:spPr>
            <a:xfrm>
              <a:off x="1682062" y="5043407"/>
              <a:ext cx="543339" cy="54333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ECE9BA-4BE1-4389-A8A7-B6A60D7D8D51}"/>
                </a:ext>
              </a:extLst>
            </p:cNvPr>
            <p:cNvSpPr/>
            <p:nvPr/>
          </p:nvSpPr>
          <p:spPr>
            <a:xfrm>
              <a:off x="1126429" y="4313579"/>
              <a:ext cx="265045" cy="265045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AF35A3-FB01-4DF6-B2AA-FF5CB148BFDE}"/>
                </a:ext>
              </a:extLst>
            </p:cNvPr>
            <p:cNvSpPr/>
            <p:nvPr/>
          </p:nvSpPr>
          <p:spPr>
            <a:xfrm>
              <a:off x="715617" y="1126435"/>
              <a:ext cx="3485322" cy="49430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B65FD1-02A7-4A59-96ED-D4BA51E1CFB9}"/>
                </a:ext>
              </a:extLst>
            </p:cNvPr>
            <p:cNvSpPr txBox="1"/>
            <p:nvPr/>
          </p:nvSpPr>
          <p:spPr>
            <a:xfrm>
              <a:off x="715617" y="1126435"/>
              <a:ext cx="3485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Bulk sample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7C76199-D837-47A0-A4E3-F246D354D586}"/>
              </a:ext>
            </a:extLst>
          </p:cNvPr>
          <p:cNvSpPr/>
          <p:nvPr/>
        </p:nvSpPr>
        <p:spPr>
          <a:xfrm>
            <a:off x="5142072" y="2312503"/>
            <a:ext cx="873687" cy="8736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3D4A00-248A-472E-83B9-1A1D36B9160F}"/>
              </a:ext>
            </a:extLst>
          </p:cNvPr>
          <p:cNvSpPr/>
          <p:nvPr/>
        </p:nvSpPr>
        <p:spPr>
          <a:xfrm>
            <a:off x="5897217" y="1769164"/>
            <a:ext cx="729103" cy="72910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5BCCE6-0D9E-48FF-869E-2F1571028E40}"/>
              </a:ext>
            </a:extLst>
          </p:cNvPr>
          <p:cNvSpPr/>
          <p:nvPr/>
        </p:nvSpPr>
        <p:spPr>
          <a:xfrm>
            <a:off x="6639092" y="4379834"/>
            <a:ext cx="728872" cy="728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9A8D91-CD98-4F13-A423-0F59C2091C38}"/>
              </a:ext>
            </a:extLst>
          </p:cNvPr>
          <p:cNvSpPr/>
          <p:nvPr/>
        </p:nvSpPr>
        <p:spPr>
          <a:xfrm>
            <a:off x="5445915" y="5053241"/>
            <a:ext cx="424797" cy="4247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351800-516D-4A4C-88D0-AF9934117611}"/>
              </a:ext>
            </a:extLst>
          </p:cNvPr>
          <p:cNvSpPr/>
          <p:nvPr/>
        </p:nvSpPr>
        <p:spPr>
          <a:xfrm>
            <a:off x="4505975" y="1126435"/>
            <a:ext cx="3485322" cy="49430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037909-189D-4728-8946-70448E1617D3}"/>
              </a:ext>
            </a:extLst>
          </p:cNvPr>
          <p:cNvSpPr txBox="1"/>
          <p:nvPr/>
        </p:nvSpPr>
        <p:spPr>
          <a:xfrm>
            <a:off x="4505975" y="1126435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Sequences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15A672-9D1A-47DA-B136-FDC2A7DC5D03}"/>
              </a:ext>
            </a:extLst>
          </p:cNvPr>
          <p:cNvSpPr txBox="1"/>
          <p:nvPr/>
        </p:nvSpPr>
        <p:spPr>
          <a:xfrm>
            <a:off x="2239604" y="2367599"/>
            <a:ext cx="161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E13E5-FCF3-40D4-8C69-ED6296870D60}"/>
              </a:ext>
            </a:extLst>
          </p:cNvPr>
          <p:cNvSpPr txBox="1"/>
          <p:nvPr/>
        </p:nvSpPr>
        <p:spPr>
          <a:xfrm>
            <a:off x="2584654" y="3527700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4F1239-FE39-4E0C-8297-2F7B261111DA}"/>
              </a:ext>
            </a:extLst>
          </p:cNvPr>
          <p:cNvSpPr txBox="1"/>
          <p:nvPr/>
        </p:nvSpPr>
        <p:spPr>
          <a:xfrm>
            <a:off x="2723810" y="510870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BACDEE-B1C1-4CB0-B1C8-5244CAEF1032}"/>
              </a:ext>
            </a:extLst>
          </p:cNvPr>
          <p:cNvSpPr txBox="1"/>
          <p:nvPr/>
        </p:nvSpPr>
        <p:spPr>
          <a:xfrm>
            <a:off x="1471951" y="5575253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FA0CE0-1A77-4EB8-9AA7-F18C00B64A4B}"/>
              </a:ext>
            </a:extLst>
          </p:cNvPr>
          <p:cNvSpPr txBox="1"/>
          <p:nvPr/>
        </p:nvSpPr>
        <p:spPr>
          <a:xfrm>
            <a:off x="721509" y="454707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7230EA-B8C6-4A1E-8ECB-F3852A795AF9}"/>
              </a:ext>
            </a:extLst>
          </p:cNvPr>
          <p:cNvSpPr/>
          <p:nvPr/>
        </p:nvSpPr>
        <p:spPr>
          <a:xfrm>
            <a:off x="6684987" y="3019579"/>
            <a:ext cx="543339" cy="543339"/>
          </a:xfrm>
          <a:prstGeom prst="ellipse">
            <a:avLst/>
          </a:prstGeom>
          <a:noFill/>
          <a:ln>
            <a:solidFill>
              <a:srgbClr val="CC99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0A9B313-7CB3-4E9A-8CA7-B2BBB6B916FD}"/>
              </a:ext>
            </a:extLst>
          </p:cNvPr>
          <p:cNvSpPr/>
          <p:nvPr/>
        </p:nvSpPr>
        <p:spPr>
          <a:xfrm>
            <a:off x="6344754" y="3470940"/>
            <a:ext cx="261617" cy="261617"/>
          </a:xfrm>
          <a:prstGeom prst="ellipse">
            <a:avLst/>
          </a:prstGeom>
          <a:gradFill>
            <a:gsLst>
              <a:gs pos="0">
                <a:schemeClr val="tx2"/>
              </a:gs>
              <a:gs pos="60000">
                <a:srgbClr val="00B050"/>
              </a:gs>
              <a:gs pos="40000">
                <a:schemeClr val="tx2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A8BA73-F5B1-479F-A82C-74D3E4653451}"/>
              </a:ext>
            </a:extLst>
          </p:cNvPr>
          <p:cNvSpPr/>
          <p:nvPr/>
        </p:nvSpPr>
        <p:spPr>
          <a:xfrm>
            <a:off x="5946474" y="4027840"/>
            <a:ext cx="261617" cy="261617"/>
          </a:xfrm>
          <a:prstGeom prst="ellipse">
            <a:avLst/>
          </a:prstGeom>
          <a:gradFill>
            <a:gsLst>
              <a:gs pos="0">
                <a:schemeClr val="accent1"/>
              </a:gs>
              <a:gs pos="60000">
                <a:srgbClr val="00B050"/>
              </a:gs>
              <a:gs pos="40000">
                <a:schemeClr val="accent1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474C8E-3D4F-4258-93CC-6391CE94D241}"/>
              </a:ext>
            </a:extLst>
          </p:cNvPr>
          <p:cNvSpPr/>
          <p:nvPr/>
        </p:nvSpPr>
        <p:spPr>
          <a:xfrm>
            <a:off x="4916786" y="4313579"/>
            <a:ext cx="265045" cy="265045"/>
          </a:xfrm>
          <a:prstGeom prst="ellipse">
            <a:avLst/>
          </a:prstGeom>
          <a:noFill/>
          <a:ln>
            <a:solidFill>
              <a:srgbClr val="FF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9F2286-3A45-4DFD-8C42-170921B66146}"/>
              </a:ext>
            </a:extLst>
          </p:cNvPr>
          <p:cNvGrpSpPr/>
          <p:nvPr/>
        </p:nvGrpSpPr>
        <p:grpSpPr>
          <a:xfrm>
            <a:off x="7441192" y="1753906"/>
            <a:ext cx="452322" cy="578569"/>
            <a:chOff x="7441192" y="1753906"/>
            <a:chExt cx="452322" cy="57856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C98479F-9D00-4002-89CC-6C0604EBEB26}"/>
                </a:ext>
              </a:extLst>
            </p:cNvPr>
            <p:cNvSpPr/>
            <p:nvPr/>
          </p:nvSpPr>
          <p:spPr>
            <a:xfrm>
              <a:off x="7631897" y="2070858"/>
              <a:ext cx="261617" cy="2616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77B596-30A5-48A1-A801-7660ABD83C9D}"/>
                </a:ext>
              </a:extLst>
            </p:cNvPr>
            <p:cNvSpPr/>
            <p:nvPr/>
          </p:nvSpPr>
          <p:spPr>
            <a:xfrm>
              <a:off x="7441192" y="1753906"/>
              <a:ext cx="261617" cy="2616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02B44A5-B259-405D-B971-DAB9EB0B2CCB}"/>
              </a:ext>
            </a:extLst>
          </p:cNvPr>
          <p:cNvSpPr/>
          <p:nvPr/>
        </p:nvSpPr>
        <p:spPr>
          <a:xfrm>
            <a:off x="5737713" y="4809745"/>
            <a:ext cx="261617" cy="2616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4536F-F60E-4187-9A39-001EB0756A78}"/>
              </a:ext>
            </a:extLst>
          </p:cNvPr>
          <p:cNvGrpSpPr/>
          <p:nvPr/>
        </p:nvGrpSpPr>
        <p:grpSpPr>
          <a:xfrm>
            <a:off x="4743120" y="1644549"/>
            <a:ext cx="2977548" cy="4095106"/>
            <a:chOff x="4743120" y="1644549"/>
            <a:chExt cx="2977548" cy="40951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E82575-C677-46E3-9155-C3F94BF8A48F}"/>
                </a:ext>
              </a:extLst>
            </p:cNvPr>
            <p:cNvGrpSpPr/>
            <p:nvPr/>
          </p:nvGrpSpPr>
          <p:grpSpPr>
            <a:xfrm>
              <a:off x="4743120" y="1644549"/>
              <a:ext cx="2977548" cy="3765445"/>
              <a:chOff x="4743120" y="1644549"/>
              <a:chExt cx="2977548" cy="376544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272F1F9-99FD-47A6-9967-2EB1F8DD3B86}"/>
                  </a:ext>
                </a:extLst>
              </p:cNvPr>
              <p:cNvGrpSpPr/>
              <p:nvPr/>
            </p:nvGrpSpPr>
            <p:grpSpPr>
              <a:xfrm>
                <a:off x="4968143" y="2100529"/>
                <a:ext cx="2621717" cy="3309465"/>
                <a:chOff x="4968143" y="2100529"/>
                <a:chExt cx="2621717" cy="3309465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ECF782D-2680-4504-AB4F-06E25C32CC5C}"/>
                    </a:ext>
                  </a:extLst>
                </p:cNvPr>
                <p:cNvSpPr/>
                <p:nvPr/>
              </p:nvSpPr>
              <p:spPr>
                <a:xfrm>
                  <a:off x="4968143" y="3093618"/>
                  <a:ext cx="261617" cy="26161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E1F1A9C-44D0-4EE7-96B6-E3C2F558B238}"/>
                    </a:ext>
                  </a:extLst>
                </p:cNvPr>
                <p:cNvSpPr/>
                <p:nvPr/>
              </p:nvSpPr>
              <p:spPr>
                <a:xfrm>
                  <a:off x="5070788" y="2100529"/>
                  <a:ext cx="261617" cy="26161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21D6A19-7344-48F4-92F0-E237AE450710}"/>
                    </a:ext>
                  </a:extLst>
                </p:cNvPr>
                <p:cNvSpPr/>
                <p:nvPr/>
              </p:nvSpPr>
              <p:spPr>
                <a:xfrm>
                  <a:off x="6636757" y="2287390"/>
                  <a:ext cx="261617" cy="26161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873FDFA-AD9A-43FE-8882-2D1B22AD4B4C}"/>
                    </a:ext>
                  </a:extLst>
                </p:cNvPr>
                <p:cNvSpPr/>
                <p:nvPr/>
              </p:nvSpPr>
              <p:spPr>
                <a:xfrm>
                  <a:off x="7328243" y="4971875"/>
                  <a:ext cx="261617" cy="26161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545A3CD-2BC4-4982-B978-FC35A65C57B7}"/>
                    </a:ext>
                  </a:extLst>
                </p:cNvPr>
                <p:cNvSpPr/>
                <p:nvPr/>
              </p:nvSpPr>
              <p:spPr>
                <a:xfrm>
                  <a:off x="6875309" y="5148377"/>
                  <a:ext cx="261617" cy="26161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FC3E33D-18E5-4DB5-8C40-A25B0EDEF4BD}"/>
                    </a:ext>
                  </a:extLst>
                </p:cNvPr>
                <p:cNvSpPr/>
                <p:nvPr/>
              </p:nvSpPr>
              <p:spPr>
                <a:xfrm>
                  <a:off x="5357746" y="4731742"/>
                  <a:ext cx="261617" cy="26161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B9119D0-524B-4EDB-82D5-796A93CD6449}"/>
                  </a:ext>
                </a:extLst>
              </p:cNvPr>
              <p:cNvSpPr/>
              <p:nvPr/>
            </p:nvSpPr>
            <p:spPr>
              <a:xfrm>
                <a:off x="4819946" y="2736931"/>
                <a:ext cx="261617" cy="261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D6F5343-94AB-4223-94B1-A6CEB72DEA2F}"/>
                  </a:ext>
                </a:extLst>
              </p:cNvPr>
              <p:cNvSpPr/>
              <p:nvPr/>
            </p:nvSpPr>
            <p:spPr>
              <a:xfrm>
                <a:off x="5332405" y="3246018"/>
                <a:ext cx="261617" cy="261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7E6E96E-BE59-4954-A5DF-45F20FDD5E14}"/>
                  </a:ext>
                </a:extLst>
              </p:cNvPr>
              <p:cNvSpPr/>
              <p:nvPr/>
            </p:nvSpPr>
            <p:spPr>
              <a:xfrm>
                <a:off x="5987779" y="2989867"/>
                <a:ext cx="261617" cy="261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8CA223A-EB2D-415A-9816-52A5899D304F}"/>
                  </a:ext>
                </a:extLst>
              </p:cNvPr>
              <p:cNvSpPr/>
              <p:nvPr/>
            </p:nvSpPr>
            <p:spPr>
              <a:xfrm>
                <a:off x="4743120" y="2332475"/>
                <a:ext cx="261617" cy="261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0C501C4-D6CB-4739-A473-2DF5BECFE54E}"/>
                  </a:ext>
                </a:extLst>
              </p:cNvPr>
              <p:cNvSpPr/>
              <p:nvPr/>
            </p:nvSpPr>
            <p:spPr>
              <a:xfrm>
                <a:off x="5548460" y="2012649"/>
                <a:ext cx="261617" cy="26161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3FF67A-4F4E-4893-9510-5F04C9E4A994}"/>
                  </a:ext>
                </a:extLst>
              </p:cNvPr>
              <p:cNvSpPr/>
              <p:nvPr/>
            </p:nvSpPr>
            <p:spPr>
              <a:xfrm>
                <a:off x="5724817" y="1644549"/>
                <a:ext cx="261617" cy="26161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620219E-16BC-4206-B508-8AA53FE8E1D3}"/>
                  </a:ext>
                </a:extLst>
              </p:cNvPr>
              <p:cNvSpPr/>
              <p:nvPr/>
            </p:nvSpPr>
            <p:spPr>
              <a:xfrm>
                <a:off x="6667911" y="1816818"/>
                <a:ext cx="261617" cy="26161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095A20-ECA0-424D-B5BD-B6A931C2788C}"/>
                  </a:ext>
                </a:extLst>
              </p:cNvPr>
              <p:cNvSpPr/>
              <p:nvPr/>
            </p:nvSpPr>
            <p:spPr>
              <a:xfrm>
                <a:off x="6495511" y="5047630"/>
                <a:ext cx="261617" cy="2616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63B7451-7FE3-4F27-8AEF-FBAD157866B6}"/>
                  </a:ext>
                </a:extLst>
              </p:cNvPr>
              <p:cNvSpPr/>
              <p:nvPr/>
            </p:nvSpPr>
            <p:spPr>
              <a:xfrm>
                <a:off x="6707268" y="4068209"/>
                <a:ext cx="261617" cy="2616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D93219F-66D4-4C51-95CA-D61FB9081D5D}"/>
                  </a:ext>
                </a:extLst>
              </p:cNvPr>
              <p:cNvSpPr/>
              <p:nvPr/>
            </p:nvSpPr>
            <p:spPr>
              <a:xfrm>
                <a:off x="7459051" y="4599647"/>
                <a:ext cx="261617" cy="2616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6857078-2356-45A6-9C36-2E080C256059}"/>
                  </a:ext>
                </a:extLst>
              </p:cNvPr>
              <p:cNvSpPr/>
              <p:nvPr/>
            </p:nvSpPr>
            <p:spPr>
              <a:xfrm>
                <a:off x="7205448" y="4182770"/>
                <a:ext cx="261617" cy="2616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3F8233E-8765-44D5-BF74-7C90181358A3}"/>
                  </a:ext>
                </a:extLst>
              </p:cNvPr>
              <p:cNvSpPr/>
              <p:nvPr/>
            </p:nvSpPr>
            <p:spPr>
              <a:xfrm>
                <a:off x="6331931" y="4705230"/>
                <a:ext cx="261617" cy="2616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9B3B87A-968A-4C4A-B57C-ECAEB3F43DE2}"/>
                </a:ext>
              </a:extLst>
            </p:cNvPr>
            <p:cNvSpPr/>
            <p:nvPr/>
          </p:nvSpPr>
          <p:spPr>
            <a:xfrm>
              <a:off x="5224209" y="5478038"/>
              <a:ext cx="261617" cy="26161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CB2AD00-022A-4487-B7A3-70D8B5CFA148}"/>
              </a:ext>
            </a:extLst>
          </p:cNvPr>
          <p:cNvSpPr txBox="1"/>
          <p:nvPr/>
        </p:nvSpPr>
        <p:spPr>
          <a:xfrm>
            <a:off x="8279394" y="1126435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OTUs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E2186E7-978D-4BB4-A9C1-CBE2301BA4E7}"/>
              </a:ext>
            </a:extLst>
          </p:cNvPr>
          <p:cNvSpPr/>
          <p:nvPr/>
        </p:nvSpPr>
        <p:spPr>
          <a:xfrm>
            <a:off x="9185300" y="3914659"/>
            <a:ext cx="2003497" cy="2003497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268CC8A-6FE0-4371-A802-EFA8F76DB2B0}"/>
              </a:ext>
            </a:extLst>
          </p:cNvPr>
          <p:cNvSpPr/>
          <p:nvPr/>
        </p:nvSpPr>
        <p:spPr>
          <a:xfrm>
            <a:off x="8502961" y="1766336"/>
            <a:ext cx="2003497" cy="20034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0EB7DE-D9B4-401E-A240-B93FFE090BDD}"/>
              </a:ext>
            </a:extLst>
          </p:cNvPr>
          <p:cNvSpPr/>
          <p:nvPr/>
        </p:nvSpPr>
        <p:spPr>
          <a:xfrm>
            <a:off x="11780978" y="352424"/>
            <a:ext cx="822044" cy="4194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8AFC74F-64B2-4276-89CC-4225786BCA26}"/>
              </a:ext>
            </a:extLst>
          </p:cNvPr>
          <p:cNvSpPr/>
          <p:nvPr/>
        </p:nvSpPr>
        <p:spPr>
          <a:xfrm>
            <a:off x="9325005" y="247223"/>
            <a:ext cx="2705070" cy="85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11C0CF-2C52-4E2B-8130-880FE1F0D1BB}"/>
              </a:ext>
            </a:extLst>
          </p:cNvPr>
          <p:cNvSpPr/>
          <p:nvPr/>
        </p:nvSpPr>
        <p:spPr>
          <a:xfrm>
            <a:off x="8279394" y="1126435"/>
            <a:ext cx="3485322" cy="49430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DBF98A2-0B78-4072-A494-F7636D8CCFA7}"/>
              </a:ext>
            </a:extLst>
          </p:cNvPr>
          <p:cNvSpPr/>
          <p:nvPr/>
        </p:nvSpPr>
        <p:spPr>
          <a:xfrm>
            <a:off x="9373900" y="2637275"/>
            <a:ext cx="261617" cy="26161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576A01-0238-40B3-BAE6-6A1BDDEC170A}"/>
              </a:ext>
            </a:extLst>
          </p:cNvPr>
          <p:cNvSpPr/>
          <p:nvPr/>
        </p:nvSpPr>
        <p:spPr>
          <a:xfrm>
            <a:off x="10056239" y="4781054"/>
            <a:ext cx="261617" cy="2616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D7D838F-3017-407C-9605-EC7DFF0853A8}"/>
              </a:ext>
            </a:extLst>
          </p:cNvPr>
          <p:cNvSpPr/>
          <p:nvPr/>
        </p:nvSpPr>
        <p:spPr>
          <a:xfrm>
            <a:off x="11267455" y="1751032"/>
            <a:ext cx="261617" cy="2616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463035-C7E3-4613-A598-83475A0842EE}"/>
              </a:ext>
            </a:extLst>
          </p:cNvPr>
          <p:cNvGrpSpPr/>
          <p:nvPr/>
        </p:nvGrpSpPr>
        <p:grpSpPr>
          <a:xfrm>
            <a:off x="8942216" y="1718015"/>
            <a:ext cx="2641464" cy="3683926"/>
            <a:chOff x="8942216" y="1718015"/>
            <a:chExt cx="2641464" cy="3683926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CB184B7-C211-461E-B4C0-0096B1C5626F}"/>
                </a:ext>
              </a:extLst>
            </p:cNvPr>
            <p:cNvSpPr/>
            <p:nvPr/>
          </p:nvSpPr>
          <p:spPr>
            <a:xfrm>
              <a:off x="8942216" y="2218856"/>
              <a:ext cx="1124984" cy="112498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ED74836-F1AB-4B93-93CE-9BB45BD16AA7}"/>
                </a:ext>
              </a:extLst>
            </p:cNvPr>
            <p:cNvSpPr/>
            <p:nvPr/>
          </p:nvSpPr>
          <p:spPr>
            <a:xfrm>
              <a:off x="11212846" y="1718015"/>
              <a:ext cx="370834" cy="3708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2C17B88-CD81-4820-8AF7-C64D472A649B}"/>
                </a:ext>
              </a:extLst>
            </p:cNvPr>
            <p:cNvSpPr/>
            <p:nvPr/>
          </p:nvSpPr>
          <p:spPr>
            <a:xfrm>
              <a:off x="9696968" y="4421783"/>
              <a:ext cx="980158" cy="98015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9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21AD-CF6A-424A-8719-8F9CD010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1329"/>
            <a:ext cx="10972800" cy="873687"/>
          </a:xfrm>
        </p:spPr>
        <p:txBody>
          <a:bodyPr/>
          <a:lstStyle/>
          <a:p>
            <a:r>
              <a:rPr lang="en-US" dirty="0"/>
              <a:t>How are OTUs and ASVs created?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3B8987-78E8-4E54-A705-E0A3D044BA0C}"/>
              </a:ext>
            </a:extLst>
          </p:cNvPr>
          <p:cNvGrpSpPr/>
          <p:nvPr/>
        </p:nvGrpSpPr>
        <p:grpSpPr>
          <a:xfrm>
            <a:off x="715617" y="1126435"/>
            <a:ext cx="3485322" cy="4943061"/>
            <a:chOff x="715617" y="1126435"/>
            <a:chExt cx="3485322" cy="49430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3B9845-0794-4D98-A5F9-691CA051FAF1}"/>
                </a:ext>
              </a:extLst>
            </p:cNvPr>
            <p:cNvSpPr/>
            <p:nvPr/>
          </p:nvSpPr>
          <p:spPr>
            <a:xfrm>
              <a:off x="1418936" y="1995168"/>
              <a:ext cx="873687" cy="8736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8491CE-14E3-483C-8B42-CC24F7BBAF1D}"/>
                </a:ext>
              </a:extLst>
            </p:cNvPr>
            <p:cNvSpPr/>
            <p:nvPr/>
          </p:nvSpPr>
          <p:spPr>
            <a:xfrm>
              <a:off x="2292623" y="1769164"/>
              <a:ext cx="543339" cy="54333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EC5A1A-F12D-4E69-9664-1A5FD198715A}"/>
                </a:ext>
              </a:extLst>
            </p:cNvPr>
            <p:cNvSpPr/>
            <p:nvPr/>
          </p:nvSpPr>
          <p:spPr>
            <a:xfrm>
              <a:off x="2894630" y="3019579"/>
              <a:ext cx="543339" cy="543339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DD5AB4-0E10-4359-A024-5769AAC3B78D}"/>
                </a:ext>
              </a:extLst>
            </p:cNvPr>
            <p:cNvSpPr/>
            <p:nvPr/>
          </p:nvSpPr>
          <p:spPr>
            <a:xfrm>
              <a:off x="2848734" y="4379834"/>
              <a:ext cx="728872" cy="7288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55A5A4-6487-4267-B3A5-7B6A45CDD47D}"/>
                </a:ext>
              </a:extLst>
            </p:cNvPr>
            <p:cNvSpPr/>
            <p:nvPr/>
          </p:nvSpPr>
          <p:spPr>
            <a:xfrm>
              <a:off x="1682062" y="5043407"/>
              <a:ext cx="543339" cy="54333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ECE9BA-4BE1-4389-A8A7-B6A60D7D8D51}"/>
                </a:ext>
              </a:extLst>
            </p:cNvPr>
            <p:cNvSpPr/>
            <p:nvPr/>
          </p:nvSpPr>
          <p:spPr>
            <a:xfrm>
              <a:off x="1126429" y="4313579"/>
              <a:ext cx="265045" cy="265045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AF35A3-FB01-4DF6-B2AA-FF5CB148BFDE}"/>
                </a:ext>
              </a:extLst>
            </p:cNvPr>
            <p:cNvSpPr/>
            <p:nvPr/>
          </p:nvSpPr>
          <p:spPr>
            <a:xfrm>
              <a:off x="715617" y="1126435"/>
              <a:ext cx="3485322" cy="49430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B65FD1-02A7-4A59-96ED-D4BA51E1CFB9}"/>
                </a:ext>
              </a:extLst>
            </p:cNvPr>
            <p:cNvSpPr txBox="1"/>
            <p:nvPr/>
          </p:nvSpPr>
          <p:spPr>
            <a:xfrm>
              <a:off x="715617" y="1126435"/>
              <a:ext cx="3485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Bulk sample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7C76199-D837-47A0-A4E3-F246D354D586}"/>
              </a:ext>
            </a:extLst>
          </p:cNvPr>
          <p:cNvSpPr/>
          <p:nvPr/>
        </p:nvSpPr>
        <p:spPr>
          <a:xfrm>
            <a:off x="5142072" y="2312503"/>
            <a:ext cx="873687" cy="8736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3D4A00-248A-472E-83B9-1A1D36B9160F}"/>
              </a:ext>
            </a:extLst>
          </p:cNvPr>
          <p:cNvSpPr/>
          <p:nvPr/>
        </p:nvSpPr>
        <p:spPr>
          <a:xfrm>
            <a:off x="5897217" y="1769164"/>
            <a:ext cx="729103" cy="72910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5BCCE6-0D9E-48FF-869E-2F1571028E40}"/>
              </a:ext>
            </a:extLst>
          </p:cNvPr>
          <p:cNvSpPr/>
          <p:nvPr/>
        </p:nvSpPr>
        <p:spPr>
          <a:xfrm>
            <a:off x="6639092" y="4379834"/>
            <a:ext cx="728872" cy="728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9A8D91-CD98-4F13-A423-0F59C2091C38}"/>
              </a:ext>
            </a:extLst>
          </p:cNvPr>
          <p:cNvSpPr/>
          <p:nvPr/>
        </p:nvSpPr>
        <p:spPr>
          <a:xfrm>
            <a:off x="5445915" y="5053241"/>
            <a:ext cx="424797" cy="4247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351800-516D-4A4C-88D0-AF9934117611}"/>
              </a:ext>
            </a:extLst>
          </p:cNvPr>
          <p:cNvSpPr/>
          <p:nvPr/>
        </p:nvSpPr>
        <p:spPr>
          <a:xfrm>
            <a:off x="4505975" y="1126435"/>
            <a:ext cx="3485322" cy="49430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037909-189D-4728-8946-70448E1617D3}"/>
              </a:ext>
            </a:extLst>
          </p:cNvPr>
          <p:cNvSpPr txBox="1"/>
          <p:nvPr/>
        </p:nvSpPr>
        <p:spPr>
          <a:xfrm>
            <a:off x="4505975" y="1126435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Sequences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15A672-9D1A-47DA-B136-FDC2A7DC5D03}"/>
              </a:ext>
            </a:extLst>
          </p:cNvPr>
          <p:cNvSpPr txBox="1"/>
          <p:nvPr/>
        </p:nvSpPr>
        <p:spPr>
          <a:xfrm>
            <a:off x="2239604" y="2367599"/>
            <a:ext cx="161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E13E5-FCF3-40D4-8C69-ED6296870D60}"/>
              </a:ext>
            </a:extLst>
          </p:cNvPr>
          <p:cNvSpPr txBox="1"/>
          <p:nvPr/>
        </p:nvSpPr>
        <p:spPr>
          <a:xfrm>
            <a:off x="2584654" y="3527700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4F1239-FE39-4E0C-8297-2F7B261111DA}"/>
              </a:ext>
            </a:extLst>
          </p:cNvPr>
          <p:cNvSpPr txBox="1"/>
          <p:nvPr/>
        </p:nvSpPr>
        <p:spPr>
          <a:xfrm>
            <a:off x="2723810" y="510870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BACDEE-B1C1-4CB0-B1C8-5244CAEF1032}"/>
              </a:ext>
            </a:extLst>
          </p:cNvPr>
          <p:cNvSpPr txBox="1"/>
          <p:nvPr/>
        </p:nvSpPr>
        <p:spPr>
          <a:xfrm>
            <a:off x="1471951" y="5575253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FA0CE0-1A77-4EB8-9AA7-F18C00B64A4B}"/>
              </a:ext>
            </a:extLst>
          </p:cNvPr>
          <p:cNvSpPr txBox="1"/>
          <p:nvPr/>
        </p:nvSpPr>
        <p:spPr>
          <a:xfrm>
            <a:off x="721509" y="4547076"/>
            <a:ext cx="11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7230EA-B8C6-4A1E-8ECB-F3852A795AF9}"/>
              </a:ext>
            </a:extLst>
          </p:cNvPr>
          <p:cNvSpPr/>
          <p:nvPr/>
        </p:nvSpPr>
        <p:spPr>
          <a:xfrm>
            <a:off x="6684987" y="3019579"/>
            <a:ext cx="543339" cy="543339"/>
          </a:xfrm>
          <a:prstGeom prst="ellipse">
            <a:avLst/>
          </a:prstGeom>
          <a:noFill/>
          <a:ln>
            <a:solidFill>
              <a:srgbClr val="CC99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0A9B313-7CB3-4E9A-8CA7-B2BBB6B916FD}"/>
              </a:ext>
            </a:extLst>
          </p:cNvPr>
          <p:cNvSpPr/>
          <p:nvPr/>
        </p:nvSpPr>
        <p:spPr>
          <a:xfrm>
            <a:off x="6344754" y="3470940"/>
            <a:ext cx="261617" cy="261617"/>
          </a:xfrm>
          <a:prstGeom prst="ellipse">
            <a:avLst/>
          </a:prstGeom>
          <a:gradFill>
            <a:gsLst>
              <a:gs pos="0">
                <a:schemeClr val="tx2"/>
              </a:gs>
              <a:gs pos="60000">
                <a:srgbClr val="00B050"/>
              </a:gs>
              <a:gs pos="40000">
                <a:schemeClr val="tx2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A8BA73-F5B1-479F-A82C-74D3E4653451}"/>
              </a:ext>
            </a:extLst>
          </p:cNvPr>
          <p:cNvSpPr/>
          <p:nvPr/>
        </p:nvSpPr>
        <p:spPr>
          <a:xfrm>
            <a:off x="5946474" y="4027840"/>
            <a:ext cx="261617" cy="261617"/>
          </a:xfrm>
          <a:prstGeom prst="ellipse">
            <a:avLst/>
          </a:prstGeom>
          <a:gradFill>
            <a:gsLst>
              <a:gs pos="0">
                <a:schemeClr val="accent1"/>
              </a:gs>
              <a:gs pos="60000">
                <a:srgbClr val="00B050"/>
              </a:gs>
              <a:gs pos="40000">
                <a:schemeClr val="accent1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474C8E-3D4F-4258-93CC-6391CE94D241}"/>
              </a:ext>
            </a:extLst>
          </p:cNvPr>
          <p:cNvSpPr/>
          <p:nvPr/>
        </p:nvSpPr>
        <p:spPr>
          <a:xfrm>
            <a:off x="4916786" y="4313579"/>
            <a:ext cx="265045" cy="265045"/>
          </a:xfrm>
          <a:prstGeom prst="ellipse">
            <a:avLst/>
          </a:prstGeom>
          <a:noFill/>
          <a:ln>
            <a:solidFill>
              <a:srgbClr val="FF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9F2286-3A45-4DFD-8C42-170921B66146}"/>
              </a:ext>
            </a:extLst>
          </p:cNvPr>
          <p:cNvGrpSpPr/>
          <p:nvPr/>
        </p:nvGrpSpPr>
        <p:grpSpPr>
          <a:xfrm>
            <a:off x="7441192" y="1753906"/>
            <a:ext cx="452322" cy="578569"/>
            <a:chOff x="7441192" y="1753906"/>
            <a:chExt cx="452322" cy="57856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C98479F-9D00-4002-89CC-6C0604EBEB26}"/>
                </a:ext>
              </a:extLst>
            </p:cNvPr>
            <p:cNvSpPr/>
            <p:nvPr/>
          </p:nvSpPr>
          <p:spPr>
            <a:xfrm>
              <a:off x="7631897" y="2070858"/>
              <a:ext cx="261617" cy="2616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77B596-30A5-48A1-A801-7660ABD83C9D}"/>
                </a:ext>
              </a:extLst>
            </p:cNvPr>
            <p:cNvSpPr/>
            <p:nvPr/>
          </p:nvSpPr>
          <p:spPr>
            <a:xfrm>
              <a:off x="7441192" y="1753906"/>
              <a:ext cx="261617" cy="2616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02B44A5-B259-405D-B971-DAB9EB0B2CCB}"/>
              </a:ext>
            </a:extLst>
          </p:cNvPr>
          <p:cNvSpPr/>
          <p:nvPr/>
        </p:nvSpPr>
        <p:spPr>
          <a:xfrm>
            <a:off x="5737713" y="4809745"/>
            <a:ext cx="261617" cy="2616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4536F-F60E-4187-9A39-001EB0756A78}"/>
              </a:ext>
            </a:extLst>
          </p:cNvPr>
          <p:cNvGrpSpPr/>
          <p:nvPr/>
        </p:nvGrpSpPr>
        <p:grpSpPr>
          <a:xfrm>
            <a:off x="4743120" y="1644549"/>
            <a:ext cx="2977548" cy="4095106"/>
            <a:chOff x="4743120" y="1644549"/>
            <a:chExt cx="2977548" cy="40951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E82575-C677-46E3-9155-C3F94BF8A48F}"/>
                </a:ext>
              </a:extLst>
            </p:cNvPr>
            <p:cNvGrpSpPr/>
            <p:nvPr/>
          </p:nvGrpSpPr>
          <p:grpSpPr>
            <a:xfrm>
              <a:off x="4743120" y="1644549"/>
              <a:ext cx="2977548" cy="3765445"/>
              <a:chOff x="4743120" y="1644549"/>
              <a:chExt cx="2977548" cy="376544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272F1F9-99FD-47A6-9967-2EB1F8DD3B86}"/>
                  </a:ext>
                </a:extLst>
              </p:cNvPr>
              <p:cNvGrpSpPr/>
              <p:nvPr/>
            </p:nvGrpSpPr>
            <p:grpSpPr>
              <a:xfrm>
                <a:off x="4968143" y="2100529"/>
                <a:ext cx="2621717" cy="3309465"/>
                <a:chOff x="4968143" y="2100529"/>
                <a:chExt cx="2621717" cy="3309465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ECF782D-2680-4504-AB4F-06E25C32CC5C}"/>
                    </a:ext>
                  </a:extLst>
                </p:cNvPr>
                <p:cNvSpPr/>
                <p:nvPr/>
              </p:nvSpPr>
              <p:spPr>
                <a:xfrm>
                  <a:off x="4968143" y="3093618"/>
                  <a:ext cx="261617" cy="26161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E1F1A9C-44D0-4EE7-96B6-E3C2F558B238}"/>
                    </a:ext>
                  </a:extLst>
                </p:cNvPr>
                <p:cNvSpPr/>
                <p:nvPr/>
              </p:nvSpPr>
              <p:spPr>
                <a:xfrm>
                  <a:off x="5070788" y="2100529"/>
                  <a:ext cx="261617" cy="26161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21D6A19-7344-48F4-92F0-E237AE450710}"/>
                    </a:ext>
                  </a:extLst>
                </p:cNvPr>
                <p:cNvSpPr/>
                <p:nvPr/>
              </p:nvSpPr>
              <p:spPr>
                <a:xfrm>
                  <a:off x="6636757" y="2287390"/>
                  <a:ext cx="261617" cy="26161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873FDFA-AD9A-43FE-8882-2D1B22AD4B4C}"/>
                    </a:ext>
                  </a:extLst>
                </p:cNvPr>
                <p:cNvSpPr/>
                <p:nvPr/>
              </p:nvSpPr>
              <p:spPr>
                <a:xfrm>
                  <a:off x="7328243" y="4971875"/>
                  <a:ext cx="261617" cy="26161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545A3CD-2BC4-4982-B978-FC35A65C57B7}"/>
                    </a:ext>
                  </a:extLst>
                </p:cNvPr>
                <p:cNvSpPr/>
                <p:nvPr/>
              </p:nvSpPr>
              <p:spPr>
                <a:xfrm>
                  <a:off x="6875309" y="5148377"/>
                  <a:ext cx="261617" cy="26161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FC3E33D-18E5-4DB5-8C40-A25B0EDEF4BD}"/>
                    </a:ext>
                  </a:extLst>
                </p:cNvPr>
                <p:cNvSpPr/>
                <p:nvPr/>
              </p:nvSpPr>
              <p:spPr>
                <a:xfrm>
                  <a:off x="5357746" y="4731742"/>
                  <a:ext cx="261617" cy="26161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B9119D0-524B-4EDB-82D5-796A93CD6449}"/>
                  </a:ext>
                </a:extLst>
              </p:cNvPr>
              <p:cNvSpPr/>
              <p:nvPr/>
            </p:nvSpPr>
            <p:spPr>
              <a:xfrm>
                <a:off x="4819946" y="2736931"/>
                <a:ext cx="261617" cy="261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D6F5343-94AB-4223-94B1-A6CEB72DEA2F}"/>
                  </a:ext>
                </a:extLst>
              </p:cNvPr>
              <p:cNvSpPr/>
              <p:nvPr/>
            </p:nvSpPr>
            <p:spPr>
              <a:xfrm>
                <a:off x="5332405" y="3246018"/>
                <a:ext cx="261617" cy="261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7E6E96E-BE59-4954-A5DF-45F20FDD5E14}"/>
                  </a:ext>
                </a:extLst>
              </p:cNvPr>
              <p:cNvSpPr/>
              <p:nvPr/>
            </p:nvSpPr>
            <p:spPr>
              <a:xfrm>
                <a:off x="5987779" y="2989867"/>
                <a:ext cx="261617" cy="261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8CA223A-EB2D-415A-9816-52A5899D304F}"/>
                  </a:ext>
                </a:extLst>
              </p:cNvPr>
              <p:cNvSpPr/>
              <p:nvPr/>
            </p:nvSpPr>
            <p:spPr>
              <a:xfrm>
                <a:off x="4743120" y="2332475"/>
                <a:ext cx="261617" cy="261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0C501C4-D6CB-4739-A473-2DF5BECFE54E}"/>
                  </a:ext>
                </a:extLst>
              </p:cNvPr>
              <p:cNvSpPr/>
              <p:nvPr/>
            </p:nvSpPr>
            <p:spPr>
              <a:xfrm>
                <a:off x="5548460" y="2012649"/>
                <a:ext cx="261617" cy="26161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3FF67A-4F4E-4893-9510-5F04C9E4A994}"/>
                  </a:ext>
                </a:extLst>
              </p:cNvPr>
              <p:cNvSpPr/>
              <p:nvPr/>
            </p:nvSpPr>
            <p:spPr>
              <a:xfrm>
                <a:off x="5724817" y="1644549"/>
                <a:ext cx="261617" cy="26161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620219E-16BC-4206-B508-8AA53FE8E1D3}"/>
                  </a:ext>
                </a:extLst>
              </p:cNvPr>
              <p:cNvSpPr/>
              <p:nvPr/>
            </p:nvSpPr>
            <p:spPr>
              <a:xfrm>
                <a:off x="6667911" y="1816818"/>
                <a:ext cx="261617" cy="26161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095A20-ECA0-424D-B5BD-B6A931C2788C}"/>
                  </a:ext>
                </a:extLst>
              </p:cNvPr>
              <p:cNvSpPr/>
              <p:nvPr/>
            </p:nvSpPr>
            <p:spPr>
              <a:xfrm>
                <a:off x="6495511" y="5047630"/>
                <a:ext cx="261617" cy="2616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63B7451-7FE3-4F27-8AEF-FBAD157866B6}"/>
                  </a:ext>
                </a:extLst>
              </p:cNvPr>
              <p:cNvSpPr/>
              <p:nvPr/>
            </p:nvSpPr>
            <p:spPr>
              <a:xfrm>
                <a:off x="6707268" y="4068209"/>
                <a:ext cx="261617" cy="2616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D93219F-66D4-4C51-95CA-D61FB9081D5D}"/>
                  </a:ext>
                </a:extLst>
              </p:cNvPr>
              <p:cNvSpPr/>
              <p:nvPr/>
            </p:nvSpPr>
            <p:spPr>
              <a:xfrm>
                <a:off x="7459051" y="4599647"/>
                <a:ext cx="261617" cy="2616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6857078-2356-45A6-9C36-2E080C256059}"/>
                  </a:ext>
                </a:extLst>
              </p:cNvPr>
              <p:cNvSpPr/>
              <p:nvPr/>
            </p:nvSpPr>
            <p:spPr>
              <a:xfrm>
                <a:off x="7205448" y="4182770"/>
                <a:ext cx="261617" cy="2616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3F8233E-8765-44D5-BF74-7C90181358A3}"/>
                  </a:ext>
                </a:extLst>
              </p:cNvPr>
              <p:cNvSpPr/>
              <p:nvPr/>
            </p:nvSpPr>
            <p:spPr>
              <a:xfrm>
                <a:off x="6331931" y="4705230"/>
                <a:ext cx="261617" cy="26161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9B3B87A-968A-4C4A-B57C-ECAEB3F43DE2}"/>
                </a:ext>
              </a:extLst>
            </p:cNvPr>
            <p:cNvSpPr/>
            <p:nvPr/>
          </p:nvSpPr>
          <p:spPr>
            <a:xfrm>
              <a:off x="5224209" y="5478038"/>
              <a:ext cx="261617" cy="26161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5D95F0E-F9B7-4F38-8065-B4BE985F23F2}"/>
              </a:ext>
            </a:extLst>
          </p:cNvPr>
          <p:cNvSpPr/>
          <p:nvPr/>
        </p:nvSpPr>
        <p:spPr>
          <a:xfrm>
            <a:off x="8265588" y="1126435"/>
            <a:ext cx="3485322" cy="49430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7EE873-58E8-4E01-BD61-950F1E1C95AE}"/>
              </a:ext>
            </a:extLst>
          </p:cNvPr>
          <p:cNvSpPr txBox="1"/>
          <p:nvPr/>
        </p:nvSpPr>
        <p:spPr>
          <a:xfrm>
            <a:off x="8265588" y="1126435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ASVs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7BCB00B-9D83-416F-B6E9-3DEF9189392D}"/>
              </a:ext>
            </a:extLst>
          </p:cNvPr>
          <p:cNvSpPr/>
          <p:nvPr/>
        </p:nvSpPr>
        <p:spPr>
          <a:xfrm>
            <a:off x="9207719" y="2632660"/>
            <a:ext cx="261617" cy="261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72A6861-F34E-4C1F-8A32-0D89C149F6BB}"/>
              </a:ext>
            </a:extLst>
          </p:cNvPr>
          <p:cNvSpPr/>
          <p:nvPr/>
        </p:nvSpPr>
        <p:spPr>
          <a:xfrm>
            <a:off x="9890572" y="1995168"/>
            <a:ext cx="261617" cy="26161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780134E-4ADC-4E6B-8562-5B91623EB5FD}"/>
              </a:ext>
            </a:extLst>
          </p:cNvPr>
          <p:cNvSpPr/>
          <p:nvPr/>
        </p:nvSpPr>
        <p:spPr>
          <a:xfrm>
            <a:off x="10632332" y="4600933"/>
            <a:ext cx="261617" cy="2616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D05F84-45B1-467B-AA0E-448039E7BDF6}"/>
              </a:ext>
            </a:extLst>
          </p:cNvPr>
          <p:cNvGrpSpPr/>
          <p:nvPr/>
        </p:nvGrpSpPr>
        <p:grpSpPr>
          <a:xfrm>
            <a:off x="8821470" y="1701103"/>
            <a:ext cx="2254375" cy="3488845"/>
            <a:chOff x="8821470" y="1701103"/>
            <a:chExt cx="2254375" cy="3488845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0B933F3-1E73-4462-BA8C-D1A94D099B27}"/>
                </a:ext>
              </a:extLst>
            </p:cNvPr>
            <p:cNvSpPr/>
            <p:nvPr/>
          </p:nvSpPr>
          <p:spPr>
            <a:xfrm>
              <a:off x="9575637" y="1701103"/>
              <a:ext cx="865224" cy="8652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E6DB0FB-3D77-42AC-A71D-508997A958BF}"/>
                </a:ext>
              </a:extLst>
            </p:cNvPr>
            <p:cNvSpPr/>
            <p:nvPr/>
          </p:nvSpPr>
          <p:spPr>
            <a:xfrm>
              <a:off x="8821470" y="2246411"/>
              <a:ext cx="1034113" cy="10341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D099897-C5B7-4D24-977E-21DCF29455F6}"/>
                </a:ext>
              </a:extLst>
            </p:cNvPr>
            <p:cNvSpPr/>
            <p:nvPr/>
          </p:nvSpPr>
          <p:spPr>
            <a:xfrm>
              <a:off x="10188819" y="4302922"/>
              <a:ext cx="887026" cy="8870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739F3A0A-7D04-406D-9FCA-FE4FF16CCE77}"/>
              </a:ext>
            </a:extLst>
          </p:cNvPr>
          <p:cNvSpPr/>
          <p:nvPr/>
        </p:nvSpPr>
        <p:spPr>
          <a:xfrm>
            <a:off x="9287117" y="5134830"/>
            <a:ext cx="261617" cy="26161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F514AC9-E0A5-4E5B-9468-61F2B626B2FD}"/>
              </a:ext>
            </a:extLst>
          </p:cNvPr>
          <p:cNvSpPr/>
          <p:nvPr/>
        </p:nvSpPr>
        <p:spPr>
          <a:xfrm>
            <a:off x="9287116" y="5134830"/>
            <a:ext cx="261617" cy="261617"/>
          </a:xfrm>
          <a:prstGeom prst="ellipse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5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24095</TotalTime>
  <Words>685</Words>
  <Application>Microsoft Office PowerPoint</Application>
  <PresentationFormat>Widescreen</PresentationFormat>
  <Paragraphs>150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From raw amplicon data to OTU- or ASV-tables</vt:lpstr>
      <vt:lpstr>Why OTUs or ASVs?</vt:lpstr>
      <vt:lpstr>How are OTUs and ASVs created?</vt:lpstr>
      <vt:lpstr>How are OTUs and ASVs created?</vt:lpstr>
      <vt:lpstr>How are OTUs and ASVs created?</vt:lpstr>
      <vt:lpstr>How are OTUs and ASVs created?</vt:lpstr>
      <vt:lpstr>How are OTUs and ASVs created?</vt:lpstr>
      <vt:lpstr>How are OTUs and ASVs created?</vt:lpstr>
      <vt:lpstr>OTUs versus ASVs</vt:lpstr>
      <vt:lpstr>Mapping of reads is not perfect</vt:lpstr>
      <vt:lpstr>So how do we process amplicon data in practice?</vt:lpstr>
      <vt:lpstr>Quality (Phred) scores</vt:lpstr>
      <vt:lpstr>Is there an easier way?</vt:lpstr>
      <vt:lpstr>Is there an easier way?</vt:lpstr>
      <vt:lpstr>Check for primers</vt:lpstr>
      <vt:lpstr>Let’s see some pipelines it in action!</vt:lpstr>
    </vt:vector>
  </TitlesOfParts>
  <Company>Aalborg Universiet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 Nielsen</dc:creator>
  <cp:lastModifiedBy>Morten Kam Dahl Dueholm</cp:lastModifiedBy>
  <cp:revision>499</cp:revision>
  <dcterms:created xsi:type="dcterms:W3CDTF">2014-03-15T07:57:39Z</dcterms:created>
  <dcterms:modified xsi:type="dcterms:W3CDTF">2023-09-09T14:59:15Z</dcterms:modified>
</cp:coreProperties>
</file>