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FF66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B6D5B-65FD-413B-B422-5D93F5332C31}" v="13" dt="2023-09-10T03:20:45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2289" autoAdjust="0"/>
  </p:normalViewPr>
  <p:slideViewPr>
    <p:cSldViewPr snapToGrid="0" snapToObjects="1">
      <p:cViewPr varScale="1">
        <p:scale>
          <a:sx n="62" d="100"/>
          <a:sy n="62" d="100"/>
        </p:scale>
        <p:origin x="13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80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ten Kam Dahl Dueholm" userId="90a655c5-7f22-4a89-8dc1-ddaa4371f6c1" providerId="ADAL" clId="{FFCB6D5B-65FD-413B-B422-5D93F5332C31}"/>
    <pc:docChg chg="undo custSel addSld delSld modSld">
      <pc:chgData name="Morten Kam Dahl Dueholm" userId="90a655c5-7f22-4a89-8dc1-ddaa4371f6c1" providerId="ADAL" clId="{FFCB6D5B-65FD-413B-B422-5D93F5332C31}" dt="2023-09-10T06:01:52.549" v="1015" actId="20577"/>
      <pc:docMkLst>
        <pc:docMk/>
      </pc:docMkLst>
      <pc:sldChg chg="modSp mod">
        <pc:chgData name="Morten Kam Dahl Dueholm" userId="90a655c5-7f22-4a89-8dc1-ddaa4371f6c1" providerId="ADAL" clId="{FFCB6D5B-65FD-413B-B422-5D93F5332C31}" dt="2023-09-10T02:03:05.873" v="5"/>
        <pc:sldMkLst>
          <pc:docMk/>
          <pc:sldMk cId="93877265" sldId="277"/>
        </pc:sldMkLst>
        <pc:spChg chg="mod">
          <ac:chgData name="Morten Kam Dahl Dueholm" userId="90a655c5-7f22-4a89-8dc1-ddaa4371f6c1" providerId="ADAL" clId="{FFCB6D5B-65FD-413B-B422-5D93F5332C31}" dt="2023-09-10T02:03:05.873" v="5"/>
          <ac:spMkLst>
            <pc:docMk/>
            <pc:sldMk cId="93877265" sldId="277"/>
            <ac:spMk id="13" creationId="{24418E00-94A4-7042-BC2E-BC0C799CC00E}"/>
          </ac:spMkLst>
        </pc:spChg>
      </pc:sldChg>
      <pc:sldChg chg="modSp mod">
        <pc:chgData name="Morten Kam Dahl Dueholm" userId="90a655c5-7f22-4a89-8dc1-ddaa4371f6c1" providerId="ADAL" clId="{FFCB6D5B-65FD-413B-B422-5D93F5332C31}" dt="2023-09-10T03:03:32.325" v="494" actId="20577"/>
        <pc:sldMkLst>
          <pc:docMk/>
          <pc:sldMk cId="2671152119" sldId="279"/>
        </pc:sldMkLst>
        <pc:spChg chg="mod">
          <ac:chgData name="Morten Kam Dahl Dueholm" userId="90a655c5-7f22-4a89-8dc1-ddaa4371f6c1" providerId="ADAL" clId="{FFCB6D5B-65FD-413B-B422-5D93F5332C31}" dt="2023-09-10T02:54:40.205" v="33" actId="20577"/>
          <ac:spMkLst>
            <pc:docMk/>
            <pc:sldMk cId="2671152119" sldId="279"/>
            <ac:spMk id="2" creationId="{7A9D5BCD-DDB9-4447-9D12-3799FCA5AC0B}"/>
          </ac:spMkLst>
        </pc:spChg>
        <pc:spChg chg="mod">
          <ac:chgData name="Morten Kam Dahl Dueholm" userId="90a655c5-7f22-4a89-8dc1-ddaa4371f6c1" providerId="ADAL" clId="{FFCB6D5B-65FD-413B-B422-5D93F5332C31}" dt="2023-09-10T03:03:32.325" v="494" actId="20577"/>
          <ac:spMkLst>
            <pc:docMk/>
            <pc:sldMk cId="2671152119" sldId="279"/>
            <ac:spMk id="3" creationId="{072A3F86-C9F5-46BF-8BF0-2268B876F206}"/>
          </ac:spMkLst>
        </pc:spChg>
      </pc:sldChg>
      <pc:sldChg chg="modSp add mod">
        <pc:chgData name="Morten Kam Dahl Dueholm" userId="90a655c5-7f22-4a89-8dc1-ddaa4371f6c1" providerId="ADAL" clId="{FFCB6D5B-65FD-413B-B422-5D93F5332C31}" dt="2023-09-10T05:08:42.153" v="1002"/>
        <pc:sldMkLst>
          <pc:docMk/>
          <pc:sldMk cId="1416895154" sldId="280"/>
        </pc:sldMkLst>
        <pc:spChg chg="mod">
          <ac:chgData name="Morten Kam Dahl Dueholm" userId="90a655c5-7f22-4a89-8dc1-ddaa4371f6c1" providerId="ADAL" clId="{FFCB6D5B-65FD-413B-B422-5D93F5332C31}" dt="2023-09-10T03:01:14.688" v="365" actId="20577"/>
          <ac:spMkLst>
            <pc:docMk/>
            <pc:sldMk cId="1416895154" sldId="280"/>
            <ac:spMk id="2" creationId="{7A9D5BCD-DDB9-4447-9D12-3799FCA5AC0B}"/>
          </ac:spMkLst>
        </pc:spChg>
        <pc:spChg chg="mod">
          <ac:chgData name="Morten Kam Dahl Dueholm" userId="90a655c5-7f22-4a89-8dc1-ddaa4371f6c1" providerId="ADAL" clId="{FFCB6D5B-65FD-413B-B422-5D93F5332C31}" dt="2023-09-10T05:08:42.153" v="1002"/>
          <ac:spMkLst>
            <pc:docMk/>
            <pc:sldMk cId="1416895154" sldId="280"/>
            <ac:spMk id="3" creationId="{072A3F86-C9F5-46BF-8BF0-2268B876F206}"/>
          </ac:spMkLst>
        </pc:spChg>
      </pc:sldChg>
      <pc:sldChg chg="modSp add mod">
        <pc:chgData name="Morten Kam Dahl Dueholm" userId="90a655c5-7f22-4a89-8dc1-ddaa4371f6c1" providerId="ADAL" clId="{FFCB6D5B-65FD-413B-B422-5D93F5332C31}" dt="2023-09-10T03:04:37.493" v="545" actId="20577"/>
        <pc:sldMkLst>
          <pc:docMk/>
          <pc:sldMk cId="684467320" sldId="281"/>
        </pc:sldMkLst>
        <pc:spChg chg="mod">
          <ac:chgData name="Morten Kam Dahl Dueholm" userId="90a655c5-7f22-4a89-8dc1-ddaa4371f6c1" providerId="ADAL" clId="{FFCB6D5B-65FD-413B-B422-5D93F5332C31}" dt="2023-09-10T03:04:18.344" v="507" actId="20577"/>
          <ac:spMkLst>
            <pc:docMk/>
            <pc:sldMk cId="684467320" sldId="281"/>
            <ac:spMk id="2" creationId="{7A9D5BCD-DDB9-4447-9D12-3799FCA5AC0B}"/>
          </ac:spMkLst>
        </pc:spChg>
        <pc:spChg chg="mod">
          <ac:chgData name="Morten Kam Dahl Dueholm" userId="90a655c5-7f22-4a89-8dc1-ddaa4371f6c1" providerId="ADAL" clId="{FFCB6D5B-65FD-413B-B422-5D93F5332C31}" dt="2023-09-10T03:04:37.493" v="545" actId="20577"/>
          <ac:spMkLst>
            <pc:docMk/>
            <pc:sldMk cId="684467320" sldId="281"/>
            <ac:spMk id="3" creationId="{072A3F86-C9F5-46BF-8BF0-2268B876F206}"/>
          </ac:spMkLst>
        </pc:spChg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3830439483" sldId="281"/>
        </pc:sldMkLst>
      </pc:sldChg>
      <pc:sldChg chg="modSp add mod">
        <pc:chgData name="Morten Kam Dahl Dueholm" userId="90a655c5-7f22-4a89-8dc1-ddaa4371f6c1" providerId="ADAL" clId="{FFCB6D5B-65FD-413B-B422-5D93F5332C31}" dt="2023-09-10T06:01:52.549" v="1015" actId="20577"/>
        <pc:sldMkLst>
          <pc:docMk/>
          <pc:sldMk cId="3001139115" sldId="282"/>
        </pc:sldMkLst>
        <pc:spChg chg="mod">
          <ac:chgData name="Morten Kam Dahl Dueholm" userId="90a655c5-7f22-4a89-8dc1-ddaa4371f6c1" providerId="ADAL" clId="{FFCB6D5B-65FD-413B-B422-5D93F5332C31}" dt="2023-09-10T03:05:17.050" v="574" actId="20577"/>
          <ac:spMkLst>
            <pc:docMk/>
            <pc:sldMk cId="3001139115" sldId="282"/>
            <ac:spMk id="2" creationId="{7A9D5BCD-DDB9-4447-9D12-3799FCA5AC0B}"/>
          </ac:spMkLst>
        </pc:spChg>
        <pc:spChg chg="mod">
          <ac:chgData name="Morten Kam Dahl Dueholm" userId="90a655c5-7f22-4a89-8dc1-ddaa4371f6c1" providerId="ADAL" clId="{FFCB6D5B-65FD-413B-B422-5D93F5332C31}" dt="2023-09-10T06:01:52.549" v="1015" actId="20577"/>
          <ac:spMkLst>
            <pc:docMk/>
            <pc:sldMk cId="3001139115" sldId="282"/>
            <ac:spMk id="3" creationId="{072A3F86-C9F5-46BF-8BF0-2268B876F206}"/>
          </ac:spMkLst>
        </pc:spChg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650674992" sldId="283"/>
        </pc:sldMkLst>
      </pc:sldChg>
      <pc:sldChg chg="addSp delSp modSp add mod">
        <pc:chgData name="Morten Kam Dahl Dueholm" userId="90a655c5-7f22-4a89-8dc1-ddaa4371f6c1" providerId="ADAL" clId="{FFCB6D5B-65FD-413B-B422-5D93F5332C31}" dt="2023-09-10T03:18:04.710" v="894" actId="20577"/>
        <pc:sldMkLst>
          <pc:docMk/>
          <pc:sldMk cId="2188072671" sldId="283"/>
        </pc:sldMkLst>
        <pc:spChg chg="mod">
          <ac:chgData name="Morten Kam Dahl Dueholm" userId="90a655c5-7f22-4a89-8dc1-ddaa4371f6c1" providerId="ADAL" clId="{FFCB6D5B-65FD-413B-B422-5D93F5332C31}" dt="2023-09-10T03:09:12.214" v="607" actId="20577"/>
          <ac:spMkLst>
            <pc:docMk/>
            <pc:sldMk cId="2188072671" sldId="283"/>
            <ac:spMk id="2" creationId="{7A9D5BCD-DDB9-4447-9D12-3799FCA5AC0B}"/>
          </ac:spMkLst>
        </pc:spChg>
        <pc:spChg chg="mod">
          <ac:chgData name="Morten Kam Dahl Dueholm" userId="90a655c5-7f22-4a89-8dc1-ddaa4371f6c1" providerId="ADAL" clId="{FFCB6D5B-65FD-413B-B422-5D93F5332C31}" dt="2023-09-10T03:18:04.710" v="894" actId="20577"/>
          <ac:spMkLst>
            <pc:docMk/>
            <pc:sldMk cId="2188072671" sldId="283"/>
            <ac:spMk id="3" creationId="{072A3F86-C9F5-46BF-8BF0-2268B876F206}"/>
          </ac:spMkLst>
        </pc:spChg>
        <pc:spChg chg="add del">
          <ac:chgData name="Morten Kam Dahl Dueholm" userId="90a655c5-7f22-4a89-8dc1-ddaa4371f6c1" providerId="ADAL" clId="{FFCB6D5B-65FD-413B-B422-5D93F5332C31}" dt="2023-09-10T03:15:21.784" v="821"/>
          <ac:spMkLst>
            <pc:docMk/>
            <pc:sldMk cId="2188072671" sldId="283"/>
            <ac:spMk id="4" creationId="{6BBE8D80-CD9B-1011-E758-C4062E60BEFD}"/>
          </ac:spMkLst>
        </pc:spChg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34171930" sldId="284"/>
        </pc:sldMkLst>
      </pc:sldChg>
      <pc:sldChg chg="modSp add mod">
        <pc:chgData name="Morten Kam Dahl Dueholm" userId="90a655c5-7f22-4a89-8dc1-ddaa4371f6c1" providerId="ADAL" clId="{FFCB6D5B-65FD-413B-B422-5D93F5332C31}" dt="2023-09-10T03:23:06.435" v="1001" actId="20577"/>
        <pc:sldMkLst>
          <pc:docMk/>
          <pc:sldMk cId="2248997195" sldId="284"/>
        </pc:sldMkLst>
        <pc:spChg chg="mod">
          <ac:chgData name="Morten Kam Dahl Dueholm" userId="90a655c5-7f22-4a89-8dc1-ddaa4371f6c1" providerId="ADAL" clId="{FFCB6D5B-65FD-413B-B422-5D93F5332C31}" dt="2023-09-10T03:20:13.658" v="928" actId="20577"/>
          <ac:spMkLst>
            <pc:docMk/>
            <pc:sldMk cId="2248997195" sldId="284"/>
            <ac:spMk id="2" creationId="{7A9D5BCD-DDB9-4447-9D12-3799FCA5AC0B}"/>
          </ac:spMkLst>
        </pc:spChg>
        <pc:spChg chg="mod">
          <ac:chgData name="Morten Kam Dahl Dueholm" userId="90a655c5-7f22-4a89-8dc1-ddaa4371f6c1" providerId="ADAL" clId="{FFCB6D5B-65FD-413B-B422-5D93F5332C31}" dt="2023-09-10T03:23:06.435" v="1001" actId="20577"/>
          <ac:spMkLst>
            <pc:docMk/>
            <pc:sldMk cId="2248997195" sldId="284"/>
            <ac:spMk id="3" creationId="{072A3F86-C9F5-46BF-8BF0-2268B876F206}"/>
          </ac:spMkLst>
        </pc:spChg>
      </pc:sldChg>
      <pc:sldChg chg="add">
        <pc:chgData name="Morten Kam Dahl Dueholm" userId="90a655c5-7f22-4a89-8dc1-ddaa4371f6c1" providerId="ADAL" clId="{FFCB6D5B-65FD-413B-B422-5D93F5332C31}" dt="2023-09-10T03:20:07.467" v="921" actId="2890"/>
        <pc:sldMkLst>
          <pc:docMk/>
          <pc:sldMk cId="1370853364" sldId="285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98002571" sldId="286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450757173" sldId="287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3033944298" sldId="289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2750550167" sldId="290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3183124584" sldId="291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4203493083" sldId="292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499529452" sldId="293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2449840233" sldId="296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3218760096" sldId="297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3120099157" sldId="298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3213116575" sldId="299"/>
        </pc:sldMkLst>
      </pc:sldChg>
      <pc:sldChg chg="del">
        <pc:chgData name="Morten Kam Dahl Dueholm" userId="90a655c5-7f22-4a89-8dc1-ddaa4371f6c1" providerId="ADAL" clId="{FFCB6D5B-65FD-413B-B422-5D93F5332C31}" dt="2023-09-10T02:01:59.643" v="0" actId="47"/>
        <pc:sldMkLst>
          <pc:docMk/>
          <pc:sldMk cId="2463749760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41791-1AB0-0048-97E0-4C5C654B7A0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C7E20-9A06-CD4F-9AE9-4DF0202C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BBE29-2DAD-421A-AB44-910533C8B09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404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a-DK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329"/>
            <a:ext cx="10972800" cy="8736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a-DK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108"/>
            <a:ext cx="10972800" cy="5014056"/>
          </a:xfrm>
        </p:spPr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0389"/>
            <a:ext cx="5384800" cy="4865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Click to edit Master text styles</a:t>
            </a:r>
          </a:p>
          <a:p>
            <a:pPr lvl="1"/>
            <a:r>
              <a:rPr lang="da-DK" dirty="0"/>
              <a:t>Second level</a:t>
            </a:r>
          </a:p>
          <a:p>
            <a:pPr lvl="2"/>
            <a:r>
              <a:rPr lang="da-DK" dirty="0"/>
              <a:t>Third level</a:t>
            </a:r>
          </a:p>
          <a:p>
            <a:pPr lvl="3"/>
            <a:r>
              <a:rPr lang="da-DK" dirty="0"/>
              <a:t>Fourth level</a:t>
            </a:r>
          </a:p>
          <a:p>
            <a:pPr lvl="4"/>
            <a:r>
              <a:rPr lang="da-DK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0389"/>
            <a:ext cx="5384800" cy="486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 dirty="0"/>
              <a:t>Second level</a:t>
            </a:r>
          </a:p>
          <a:p>
            <a:pPr lvl="2"/>
            <a:r>
              <a:rPr lang="da-DK" dirty="0"/>
              <a:t>Third level</a:t>
            </a:r>
          </a:p>
          <a:p>
            <a:pPr lvl="3"/>
            <a:r>
              <a:rPr lang="da-DK" dirty="0"/>
              <a:t>Fourth level</a:t>
            </a:r>
          </a:p>
          <a:p>
            <a:pPr lvl="4"/>
            <a:r>
              <a:rPr lang="da-DK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7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77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87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3341"/>
            <a:ext cx="10972800" cy="483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en-US" dirty="0"/>
          </a:p>
        </p:txBody>
      </p:sp>
      <p:pic>
        <p:nvPicPr>
          <p:cNvPr id="8" name="Picture 2" descr="\\BIO.AAU.DK\Users\cakr\Desktop\Logo BIO\AAU_LOGO_RGB_UK.png"/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225860" y="6352164"/>
            <a:ext cx="1138997" cy="44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8040130" y="6441217"/>
            <a:ext cx="376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0" cap="small" spc="0" normalizeH="0" baseline="0" noProof="0" dirty="0">
                <a:ln>
                  <a:noFill/>
                </a:ln>
                <a:solidFill>
                  <a:srgbClr val="211A52"/>
                </a:solidFill>
                <a:effectLst/>
                <a:uLnTx/>
                <a:uFillTx/>
              </a:rPr>
              <a:t>Center for Microbial Communities | Aalborg University</a:t>
            </a:r>
          </a:p>
        </p:txBody>
      </p:sp>
    </p:spTree>
    <p:extLst>
      <p:ext uri="{BB962C8B-B14F-4D97-AF65-F5344CB8AC3E}">
        <p14:creationId xmlns:p14="http://schemas.microsoft.com/office/powerpoint/2010/main" val="50004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sperskytte.github.io/ampvis2/articles/ampvis2.html" TargetMode="External"/><Relationship Id="rId2" Type="http://schemas.openxmlformats.org/officeDocument/2006/relationships/hyperlink" Target="https://github.com/msdueholm/MEWE2023_workshop/tree/ma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3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344" y="-78695"/>
            <a:ext cx="12257344" cy="9193007"/>
          </a:xfrm>
          <a:prstGeom prst="rect">
            <a:avLst/>
          </a:prstGeom>
        </p:spPr>
      </p:pic>
      <p:pic>
        <p:nvPicPr>
          <p:cNvPr id="7" name="Picture 2" descr="\\BIO.AAU.DK\Users\cakr\Desktop\Logo BIO\AAU_LOGO_RGB_UK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6222" y="5699424"/>
            <a:ext cx="1282669" cy="1059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34643" y="4734146"/>
            <a:ext cx="4425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b="1" cap="small" dirty="0">
                <a:solidFill>
                  <a:srgbClr val="002060"/>
                </a:solidFill>
              </a:rPr>
              <a:t>Center for </a:t>
            </a:r>
            <a:r>
              <a:rPr lang="da-DK" sz="2400" b="1" cap="small" dirty="0" err="1">
                <a:solidFill>
                  <a:srgbClr val="002060"/>
                </a:solidFill>
              </a:rPr>
              <a:t>Microbial</a:t>
            </a:r>
            <a:r>
              <a:rPr lang="da-DK" sz="2400" b="1" cap="small" dirty="0">
                <a:solidFill>
                  <a:srgbClr val="002060"/>
                </a:solidFill>
              </a:rPr>
              <a:t> Communities</a:t>
            </a:r>
          </a:p>
          <a:p>
            <a:pPr algn="ctr"/>
            <a:r>
              <a:rPr lang="da-DK" sz="1600" b="1" cap="small" dirty="0">
                <a:solidFill>
                  <a:srgbClr val="002060"/>
                </a:solidFill>
              </a:rPr>
              <a:t>Department of </a:t>
            </a:r>
            <a:r>
              <a:rPr lang="da-DK" sz="1600" b="1" cap="small" dirty="0" err="1">
                <a:solidFill>
                  <a:srgbClr val="002060"/>
                </a:solidFill>
              </a:rPr>
              <a:t>Chemistry</a:t>
            </a:r>
            <a:r>
              <a:rPr lang="da-DK" sz="1600" b="1" cap="small" dirty="0">
                <a:solidFill>
                  <a:srgbClr val="002060"/>
                </a:solidFill>
              </a:rPr>
              <a:t> and Bioscience</a:t>
            </a:r>
          </a:p>
          <a:p>
            <a:pPr algn="ctr"/>
            <a:r>
              <a:rPr lang="da-DK" sz="1600" b="1" cap="small" dirty="0">
                <a:solidFill>
                  <a:srgbClr val="002060"/>
                </a:solidFill>
              </a:rPr>
              <a:t>Aalborg </a:t>
            </a:r>
            <a:r>
              <a:rPr lang="da-DK" sz="1600" b="1" cap="small" dirty="0" err="1">
                <a:solidFill>
                  <a:srgbClr val="002060"/>
                </a:solidFill>
              </a:rPr>
              <a:t>University</a:t>
            </a:r>
            <a:r>
              <a:rPr lang="da-DK" sz="1600" b="1" cap="small" dirty="0">
                <a:solidFill>
                  <a:srgbClr val="002060"/>
                </a:solidFill>
              </a:rPr>
              <a:t>, Denmark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4418E00-94A4-7042-BC2E-BC0C799CC00E}"/>
              </a:ext>
            </a:extLst>
          </p:cNvPr>
          <p:cNvSpPr txBox="1">
            <a:spLocks/>
          </p:cNvSpPr>
          <p:nvPr/>
        </p:nvSpPr>
        <p:spPr bwMode="auto">
          <a:xfrm>
            <a:off x="757030" y="457206"/>
            <a:ext cx="9181054" cy="403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>
              <a:defRPr/>
            </a:pPr>
            <a:r>
              <a:rPr lang="en-US" sz="4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Hands on: Basic analysis of microbial communities using the ampvis2 R package</a:t>
            </a:r>
            <a:endParaRPr kumimoji="0" lang="da-DK" sz="47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ＭＳ Ｐゴシック"/>
            </a:endParaRPr>
          </a:p>
          <a:p>
            <a:pPr>
              <a:defRPr/>
            </a:pPr>
            <a:endParaRPr lang="da-DK" sz="3600" b="1" kern="0" dirty="0">
              <a:solidFill>
                <a:schemeClr val="tx1"/>
              </a:solidFill>
              <a:latin typeface="+mn-lt"/>
              <a:ea typeface="ＭＳ Ｐゴシック"/>
            </a:endParaRPr>
          </a:p>
          <a:p>
            <a:pPr>
              <a:defRPr/>
            </a:pPr>
            <a:r>
              <a:rPr lang="da-DK" sz="3600" b="1" kern="0" dirty="0">
                <a:solidFill>
                  <a:schemeClr val="tx1"/>
                </a:solidFill>
                <a:latin typeface="+mn-lt"/>
                <a:ea typeface="ＭＳ Ｐゴシック"/>
              </a:rPr>
              <a:t>Morten Kam Dahl Dueholm</a:t>
            </a:r>
          </a:p>
          <a:p>
            <a:pPr>
              <a:defRPr/>
            </a:pPr>
            <a:endParaRPr lang="da-DK" sz="3600" b="1" kern="0" dirty="0">
              <a:solidFill>
                <a:schemeClr val="tx1"/>
              </a:solidFill>
              <a:latin typeface="+mn-lt"/>
              <a:ea typeface="ＭＳ Ｐゴシック"/>
            </a:endParaRPr>
          </a:p>
          <a:p>
            <a:pPr>
              <a:defRPr/>
            </a:pPr>
            <a:r>
              <a:rPr lang="en-US" sz="2800" kern="0" dirty="0">
                <a:solidFill>
                  <a:schemeClr val="tx1"/>
                </a:solidFill>
                <a:latin typeface="+mn-lt"/>
                <a:ea typeface="ＭＳ Ｐゴシック"/>
              </a:rPr>
              <a:t>10th IWA Microbial Ecology and </a:t>
            </a:r>
          </a:p>
          <a:p>
            <a:pPr>
              <a:defRPr/>
            </a:pPr>
            <a:r>
              <a:rPr lang="en-US" sz="2800" kern="0" dirty="0">
                <a:solidFill>
                  <a:schemeClr val="tx1"/>
                </a:solidFill>
                <a:latin typeface="+mn-lt"/>
                <a:ea typeface="ＭＳ Ｐゴシック"/>
              </a:rPr>
              <a:t>Water Engineering Specialist Conference 2023</a:t>
            </a:r>
          </a:p>
          <a:p>
            <a:pPr>
              <a:defRPr/>
            </a:pPr>
            <a:endParaRPr lang="en-US" sz="2800" kern="0" dirty="0">
              <a:solidFill>
                <a:schemeClr val="tx1"/>
              </a:solidFill>
              <a:latin typeface="+mn-lt"/>
              <a:ea typeface="ＭＳ Ｐゴシック"/>
            </a:endParaRPr>
          </a:p>
          <a:p>
            <a:pPr>
              <a:defRPr/>
            </a:pPr>
            <a:r>
              <a:rPr lang="en-US" sz="2800" kern="0" dirty="0">
                <a:solidFill>
                  <a:schemeClr val="tx1"/>
                </a:solidFill>
                <a:latin typeface="+mn-lt"/>
                <a:ea typeface="ＭＳ Ｐゴシック"/>
              </a:rPr>
              <a:t>Workshop: </a:t>
            </a:r>
          </a:p>
          <a:p>
            <a:pPr>
              <a:defRPr/>
            </a:pPr>
            <a:r>
              <a:rPr lang="en-US" sz="2800" kern="0" dirty="0">
                <a:solidFill>
                  <a:schemeClr val="tx1"/>
                </a:solidFill>
                <a:latin typeface="+mn-lt"/>
                <a:ea typeface="ＭＳ Ｐゴシック"/>
              </a:rPr>
              <a:t>Application of the </a:t>
            </a:r>
            <a:r>
              <a:rPr lang="en-US" sz="2800" kern="0" dirty="0" err="1">
                <a:solidFill>
                  <a:schemeClr val="tx1"/>
                </a:solidFill>
                <a:latin typeface="+mn-lt"/>
                <a:ea typeface="ＭＳ Ｐゴシック"/>
              </a:rPr>
              <a:t>MiDAS</a:t>
            </a:r>
            <a:r>
              <a:rPr lang="en-US" sz="2800" kern="0" dirty="0">
                <a:solidFill>
                  <a:schemeClr val="tx1"/>
                </a:solidFill>
                <a:latin typeface="+mn-lt"/>
                <a:ea typeface="ＭＳ Ｐゴシック"/>
              </a:rPr>
              <a:t> database for microbial community analyses</a:t>
            </a:r>
            <a:endParaRPr lang="da-DK" sz="2800" b="1" kern="0" dirty="0">
              <a:solidFill>
                <a:schemeClr val="tx1"/>
              </a:solidFill>
              <a:latin typeface="+mn-lt"/>
              <a:ea typeface="ＭＳ Ｐゴシック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597" y="5609134"/>
            <a:ext cx="2281526" cy="430887"/>
            <a:chOff x="108280" y="-140325"/>
            <a:chExt cx="2281526" cy="4308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280" y="-80901"/>
              <a:ext cx="456988" cy="37130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65268" y="-140325"/>
              <a:ext cx="182453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a-DK" sz="2200" b="1" kern="0" dirty="0">
                  <a:solidFill>
                    <a:srgbClr val="201955"/>
                  </a:solidFill>
                  <a:ea typeface="ＭＳ Ｐゴシック"/>
                </a:rPr>
                <a:t>@msdueholm</a:t>
              </a:r>
            </a:p>
          </p:txBody>
        </p:sp>
      </p:grpSp>
      <p:pic>
        <p:nvPicPr>
          <p:cNvPr id="12" name="Picture 2"/>
          <p:cNvPicPr/>
          <p:nvPr/>
        </p:nvPicPr>
        <p:blipFill>
          <a:blip r:embed="rId7"/>
          <a:stretch/>
        </p:blipFill>
        <p:spPr>
          <a:xfrm>
            <a:off x="10334432" y="98625"/>
            <a:ext cx="1642680" cy="1642680"/>
          </a:xfrm>
          <a:prstGeom prst="rect">
            <a:avLst/>
          </a:prstGeom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A8645B4-BB48-96E5-493D-313D912F227B}"/>
              </a:ext>
            </a:extLst>
          </p:cNvPr>
          <p:cNvGrpSpPr/>
          <p:nvPr/>
        </p:nvGrpSpPr>
        <p:grpSpPr>
          <a:xfrm>
            <a:off x="249599" y="6177403"/>
            <a:ext cx="3643133" cy="465954"/>
            <a:chOff x="11726149" y="41334132"/>
            <a:chExt cx="5348185" cy="68403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CE0BA7-4ECE-0791-A0DD-C93AA68DC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26149" y="41334132"/>
              <a:ext cx="684030" cy="684031"/>
            </a:xfrm>
            <a:prstGeom prst="rect">
              <a:avLst/>
            </a:prstGeom>
          </p:spPr>
        </p:pic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E9D48A01-6501-C0B5-D34E-937C2C2E137F}"/>
                </a:ext>
              </a:extLst>
            </p:cNvPr>
            <p:cNvSpPr txBox="1"/>
            <p:nvPr/>
          </p:nvSpPr>
          <p:spPr>
            <a:xfrm>
              <a:off x="12471071" y="41334132"/>
              <a:ext cx="4603263" cy="547108"/>
            </a:xfrm>
            <a:prstGeom prst="rect">
              <a:avLst/>
            </a:prstGeom>
          </p:spPr>
          <p:txBody>
            <a:bodyPr vert="horz" wrap="square" lIns="0" tIns="33800" rIns="0" bIns="0" rtlCol="0">
              <a:spAutoFit/>
            </a:bodyPr>
            <a:lstStyle/>
            <a:p>
              <a:pPr marL="27040">
                <a:spcBef>
                  <a:spcPts val="266"/>
                </a:spcBef>
              </a:pPr>
              <a:r>
                <a:rPr lang="en-US" sz="2200" b="1" dirty="0">
                  <a:solidFill>
                    <a:srgbClr val="201955"/>
                  </a:solidFill>
                  <a:latin typeface="+mj-lt"/>
                  <a:cs typeface="Arial" panose="020B0604020202020204" pitchFamily="34" charset="0"/>
                </a:rPr>
                <a:t>@mkddueholm.bsky.social</a:t>
              </a:r>
              <a:endParaRPr lang="en-US" sz="2200" b="1" dirty="0">
                <a:solidFill>
                  <a:srgbClr val="201A55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7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BCD-DDB9-4447-9D12-3799FCA5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F86-C9F5-46BF-8BF0-2268B876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573265" cy="5014056"/>
          </a:xfrm>
        </p:spPr>
        <p:txBody>
          <a:bodyPr>
            <a:normAutofit/>
          </a:bodyPr>
          <a:lstStyle/>
          <a:p>
            <a:r>
              <a:rPr lang="en-US" dirty="0"/>
              <a:t>Make sure you have installed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Download data for the workshop</a:t>
            </a:r>
          </a:p>
          <a:p>
            <a:pPr marL="914400" lvl="1" indent="-514350"/>
            <a:r>
              <a:rPr lang="en-US" b="0" i="0" u="none" strike="noStrike" dirty="0">
                <a:effectLst/>
                <a:latin typeface="Slack-Lato"/>
                <a:hlinkClick r:id="rId2"/>
              </a:rPr>
              <a:t>https://github.com/msdueholm/MEWE2023_workshop/tree/main</a:t>
            </a:r>
            <a:endParaRPr lang="en-US" dirty="0"/>
          </a:p>
          <a:p>
            <a:r>
              <a:rPr lang="en-US" dirty="0"/>
              <a:t>Go into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Create a new </a:t>
            </a:r>
            <a:r>
              <a:rPr lang="en-US" dirty="0" err="1"/>
              <a:t>Rscript</a:t>
            </a:r>
            <a:r>
              <a:rPr lang="en-US" dirty="0"/>
              <a:t> for today’s workshop</a:t>
            </a:r>
          </a:p>
          <a:p>
            <a:r>
              <a:rPr lang="en-US" dirty="0"/>
              <a:t>Install ampvis2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("remotes")</a:t>
            </a:r>
          </a:p>
          <a:p>
            <a:pPr lvl="1"/>
            <a:r>
              <a:rPr lang="en-US" dirty="0"/>
              <a:t>remotes::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kasperskytte</a:t>
            </a:r>
            <a:r>
              <a:rPr lang="en-US" dirty="0"/>
              <a:t>/ampvis2")</a:t>
            </a:r>
          </a:p>
          <a:p>
            <a:r>
              <a:rPr lang="en-US" dirty="0"/>
              <a:t>Check out the ampvis2 homepage</a:t>
            </a:r>
          </a:p>
          <a:p>
            <a:pPr lvl="1"/>
            <a:r>
              <a:rPr lang="en-US" dirty="0">
                <a:hlinkClick r:id="rId3"/>
              </a:rPr>
              <a:t>https://kasperskytte.github.io/ampvis2/articles/ampvis2.html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15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BCD-DDB9-4447-9D12-3799FCA5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Ampvis2 and the amplicon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F86-C9F5-46BF-8BF0-2268B876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573265" cy="5014056"/>
          </a:xfrm>
        </p:spPr>
        <p:txBody>
          <a:bodyPr>
            <a:normAutofit/>
          </a:bodyPr>
          <a:lstStyle/>
          <a:p>
            <a:r>
              <a:rPr lang="en-US" dirty="0"/>
              <a:t>library(ampvis2)</a:t>
            </a:r>
          </a:p>
          <a:p>
            <a:r>
              <a:rPr lang="en-US" dirty="0"/>
              <a:t>d &lt;- </a:t>
            </a:r>
            <a:r>
              <a:rPr lang="en-US" dirty="0" err="1"/>
              <a:t>amp_load</a:t>
            </a:r>
            <a:r>
              <a:rPr lang="en-US" dirty="0"/>
              <a:t>(</a:t>
            </a:r>
            <a:r>
              <a:rPr lang="en-US" dirty="0" err="1"/>
              <a:t>otutable</a:t>
            </a:r>
            <a:r>
              <a:rPr lang="en-US" dirty="0"/>
              <a:t> = "path/to/otutable.csv",</a:t>
            </a:r>
          </a:p>
          <a:p>
            <a:pPr marL="0" indent="0">
              <a:buNone/>
            </a:pPr>
            <a:r>
              <a:rPr lang="en-US" dirty="0"/>
              <a:t>	metadata = "path/to/samplemetadata.xlsx",</a:t>
            </a:r>
          </a:p>
          <a:p>
            <a:pPr marL="0" indent="0">
              <a:buNone/>
            </a:pPr>
            <a:r>
              <a:rPr lang="en-US" dirty="0"/>
              <a:t>	 taxonomy = "path/to/taxonomy.csv")</a:t>
            </a:r>
          </a:p>
          <a:p>
            <a:endParaRPr lang="en-US" dirty="0"/>
          </a:p>
          <a:p>
            <a:r>
              <a:rPr lang="en-US" dirty="0"/>
              <a:t>Do this for four dataset</a:t>
            </a:r>
          </a:p>
          <a:p>
            <a:pPr lvl="1"/>
            <a:r>
              <a:rPr lang="en-US" dirty="0"/>
              <a:t>V13 amplicon data with Silva taxonomy</a:t>
            </a:r>
          </a:p>
          <a:p>
            <a:pPr lvl="1"/>
            <a:r>
              <a:rPr lang="en-US" dirty="0"/>
              <a:t>V13 amplicon data with </a:t>
            </a:r>
            <a:r>
              <a:rPr lang="en-US" dirty="0" err="1"/>
              <a:t>MiDAS</a:t>
            </a:r>
            <a:r>
              <a:rPr lang="en-US" dirty="0"/>
              <a:t> 5.1 taxonomy</a:t>
            </a:r>
          </a:p>
          <a:p>
            <a:pPr lvl="1"/>
            <a:r>
              <a:rPr lang="en-US" dirty="0"/>
              <a:t>V4 amplicon data with Silva taxonomy</a:t>
            </a:r>
          </a:p>
          <a:p>
            <a:pPr lvl="1"/>
            <a:r>
              <a:rPr lang="en-US" dirty="0"/>
              <a:t>V4 amplicon data with </a:t>
            </a:r>
            <a:r>
              <a:rPr lang="en-US" dirty="0" err="1"/>
              <a:t>MiDAS</a:t>
            </a:r>
            <a:r>
              <a:rPr lang="en-US" dirty="0"/>
              <a:t> 5.1 taxonomy</a:t>
            </a:r>
          </a:p>
        </p:txBody>
      </p:sp>
    </p:spTree>
    <p:extLst>
      <p:ext uri="{BB962C8B-B14F-4D97-AF65-F5344CB8AC3E}">
        <p14:creationId xmlns:p14="http://schemas.microsoft.com/office/powerpoint/2010/main" val="141689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BCD-DDB9-4447-9D12-3799FCA5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F86-C9F5-46BF-8BF0-2268B876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573265" cy="5014056"/>
          </a:xfrm>
        </p:spPr>
        <p:txBody>
          <a:bodyPr>
            <a:normAutofit/>
          </a:bodyPr>
          <a:lstStyle/>
          <a:p>
            <a:r>
              <a:rPr lang="en-US" dirty="0"/>
              <a:t>Write the name of the ampvis2 object</a:t>
            </a:r>
          </a:p>
        </p:txBody>
      </p:sp>
    </p:spTree>
    <p:extLst>
      <p:ext uri="{BB962C8B-B14F-4D97-AF65-F5344CB8AC3E}">
        <p14:creationId xmlns:p14="http://schemas.microsoft.com/office/powerpoint/2010/main" val="68446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BCD-DDB9-4447-9D12-3799FCA5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and rarefy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F86-C9F5-46BF-8BF0-2268B876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573265" cy="501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amp_filter_samples</a:t>
            </a:r>
            <a:r>
              <a:rPr lang="en-US" dirty="0"/>
              <a:t>(d, </a:t>
            </a:r>
            <a:r>
              <a:rPr lang="en-US" dirty="0" err="1"/>
              <a:t>minreads</a:t>
            </a:r>
            <a:r>
              <a:rPr lang="en-US" dirty="0"/>
              <a:t> = 10000, rarefy = 10000,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normalise</a:t>
            </a:r>
            <a:r>
              <a:rPr lang="en-US" dirty="0"/>
              <a:t> = TRUE, </a:t>
            </a:r>
            <a:r>
              <a:rPr lang="en-US" dirty="0" err="1"/>
              <a:t>removeAbsentOTUs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300113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BCD-DDB9-4447-9D12-3799FCA5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F86-C9F5-46BF-8BF0-2268B876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573265" cy="501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amp_heatmap</a:t>
            </a:r>
            <a:r>
              <a:rPr lang="en-US" dirty="0"/>
              <a:t>(d, </a:t>
            </a:r>
            <a:r>
              <a:rPr lang="en-US" dirty="0" err="1"/>
              <a:t>group_by</a:t>
            </a:r>
            <a:r>
              <a:rPr lang="en-US" dirty="0"/>
              <a:t> = “City")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and compare date set</a:t>
            </a:r>
          </a:p>
          <a:p>
            <a:endParaRPr lang="en-US" dirty="0"/>
          </a:p>
          <a:p>
            <a:r>
              <a:rPr lang="en-US" dirty="0"/>
              <a:t>Check out ampvis2 page for additional options</a:t>
            </a:r>
          </a:p>
          <a:p>
            <a:r>
              <a:rPr lang="en-US" dirty="0"/>
              <a:t>Try to sort based on a specific city (</a:t>
            </a:r>
            <a:r>
              <a:rPr lang="en-US" dirty="0" err="1"/>
              <a:t>sort_by</a:t>
            </a:r>
            <a:r>
              <a:rPr lang="en-US" dirty="0"/>
              <a:t>)</a:t>
            </a:r>
          </a:p>
          <a:p>
            <a:r>
              <a:rPr lang="en-US" dirty="0"/>
              <a:t>Examine the effect of </a:t>
            </a:r>
            <a:r>
              <a:rPr lang="en-US" dirty="0" err="1"/>
              <a:t>tax_show</a:t>
            </a:r>
            <a:r>
              <a:rPr lang="en-US" dirty="0"/>
              <a:t>, </a:t>
            </a:r>
            <a:r>
              <a:rPr lang="en-US" dirty="0" err="1"/>
              <a:t>tax_aggregate</a:t>
            </a:r>
            <a:r>
              <a:rPr lang="en-US" dirty="0"/>
              <a:t>, </a:t>
            </a:r>
            <a:r>
              <a:rPr lang="en-US" dirty="0" err="1"/>
              <a:t>showRemainingTaxa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07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BCD-DDB9-4447-9D12-3799FCA5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F86-C9F5-46BF-8BF0-2268B876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573265" cy="501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amp_boxplot</a:t>
            </a:r>
            <a:r>
              <a:rPr lang="en-US" dirty="0"/>
              <a:t>(d, </a:t>
            </a:r>
            <a:r>
              <a:rPr lang="en-US" dirty="0" err="1"/>
              <a:t>tax_show</a:t>
            </a:r>
            <a:r>
              <a:rPr lang="en-US" dirty="0"/>
              <a:t> = 25)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out ampvis2 page for additional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</a:t>
            </a:r>
            <a:r>
              <a:rPr lang="en-US"/>
              <a:t>play with the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9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BCD-DDB9-4447-9D12-3799FCA5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F86-C9F5-46BF-8BF0-2268B876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573265" cy="501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amp_ordinate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d, </a:t>
            </a:r>
          </a:p>
          <a:p>
            <a:pPr marL="0" indent="0">
              <a:buNone/>
            </a:pPr>
            <a:r>
              <a:rPr lang="en-US" dirty="0"/>
              <a:t>  type = "</a:t>
            </a:r>
            <a:r>
              <a:rPr lang="en-US" dirty="0" err="1"/>
              <a:t>pcoa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distmeasure</a:t>
            </a:r>
            <a:r>
              <a:rPr lang="en-US" dirty="0"/>
              <a:t> = "bray",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sample_color_by</a:t>
            </a:r>
            <a:r>
              <a:rPr lang="en-US" dirty="0"/>
              <a:t> = “City",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sample_colorframe</a:t>
            </a:r>
            <a:r>
              <a:rPr lang="en-US" dirty="0"/>
              <a:t> = TRUE,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sample_colorframe_label</a:t>
            </a:r>
            <a:r>
              <a:rPr lang="en-US" dirty="0"/>
              <a:t> = “City")</a:t>
            </a:r>
          </a:p>
        </p:txBody>
      </p:sp>
    </p:spTree>
    <p:extLst>
      <p:ext uri="{BB962C8B-B14F-4D97-AF65-F5344CB8AC3E}">
        <p14:creationId xmlns:p14="http://schemas.microsoft.com/office/powerpoint/2010/main" val="137085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24316</TotalTime>
  <Words>400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Slack-Lato</vt:lpstr>
      <vt:lpstr>Office Theme</vt:lpstr>
      <vt:lpstr>PowerPoint Presentation</vt:lpstr>
      <vt:lpstr>Setting up your computer</vt:lpstr>
      <vt:lpstr>Loading Ampvis2 and the amplicon data</vt:lpstr>
      <vt:lpstr>Check your data</vt:lpstr>
      <vt:lpstr>Subset and rarefy the data</vt:lpstr>
      <vt:lpstr>Creating your first heatmaps</vt:lpstr>
      <vt:lpstr>Creating your first boxplot</vt:lpstr>
      <vt:lpstr>Creating your first ordination</vt:lpstr>
    </vt:vector>
  </TitlesOfParts>
  <Company>Aalborg Universiet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 Nielsen</dc:creator>
  <cp:lastModifiedBy>Morten Kam Dahl Dueholm</cp:lastModifiedBy>
  <cp:revision>500</cp:revision>
  <dcterms:created xsi:type="dcterms:W3CDTF">2014-03-15T07:57:39Z</dcterms:created>
  <dcterms:modified xsi:type="dcterms:W3CDTF">2023-09-10T06:01:55Z</dcterms:modified>
</cp:coreProperties>
</file>