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16"/>
  </p:notesMasterIdLst>
  <p:sldIdLst>
    <p:sldId id="256" r:id="rId2"/>
    <p:sldId id="525" r:id="rId3"/>
    <p:sldId id="564" r:id="rId4"/>
    <p:sldId id="563" r:id="rId5"/>
    <p:sldId id="527" r:id="rId6"/>
    <p:sldId id="526" r:id="rId7"/>
    <p:sldId id="565" r:id="rId8"/>
    <p:sldId id="541" r:id="rId9"/>
    <p:sldId id="545" r:id="rId10"/>
    <p:sldId id="537" r:id="rId11"/>
    <p:sldId id="539" r:id="rId12"/>
    <p:sldId id="567" r:id="rId13"/>
    <p:sldId id="566" r:id="rId14"/>
    <p:sldId id="495" r:id="rId15"/>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396C"/>
    <a:srgbClr val="081C23"/>
    <a:srgbClr val="F15A29"/>
    <a:srgbClr val="92D050"/>
    <a:srgbClr val="AC75D5"/>
    <a:srgbClr val="7F498F"/>
    <a:srgbClr val="D5B8EA"/>
    <a:srgbClr val="0075C9"/>
    <a:srgbClr val="000000"/>
    <a:srgbClr val="1D43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01" autoAdjust="0"/>
    <p:restoredTop sz="73852" autoAdjust="0"/>
  </p:normalViewPr>
  <p:slideViewPr>
    <p:cSldViewPr snapToGrid="0">
      <p:cViewPr varScale="1">
        <p:scale>
          <a:sx n="86" d="100"/>
          <a:sy n="86" d="100"/>
        </p:scale>
        <p:origin x="1218" y="84"/>
      </p:cViewPr>
      <p:guideLst>
        <p:guide orient="horz" pos="2160"/>
        <p:guide pos="3840"/>
      </p:guideLst>
    </p:cSldViewPr>
  </p:slideViewPr>
  <p:notesTextViewPr>
    <p:cViewPr>
      <p:scale>
        <a:sx n="3" d="2"/>
        <a:sy n="3" d="2"/>
      </p:scale>
      <p:origin x="0" y="0"/>
    </p:cViewPr>
  </p:notesTextViewPr>
  <p:sorterViewPr>
    <p:cViewPr>
      <p:scale>
        <a:sx n="61" d="100"/>
        <a:sy n="61"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EB326D8-4C38-4835-91AB-B79CDC0B07B3}" type="datetimeFigureOut">
              <a:rPr lang="en-US" smtClean="0"/>
              <a:t>3/21/2015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C52CFDC-D2D5-4B9F-BA75-89F771E01AEB}" type="slidenum">
              <a:rPr lang="en-US" smtClean="0"/>
              <a:t>‹#›</a:t>
            </a:fld>
            <a:endParaRPr lang="en-US"/>
          </a:p>
        </p:txBody>
      </p:sp>
    </p:spTree>
    <p:extLst>
      <p:ext uri="{BB962C8B-B14F-4D97-AF65-F5344CB8AC3E}">
        <p14:creationId xmlns:p14="http://schemas.microsoft.com/office/powerpoint/2010/main" val="32821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a:t>
            </a:fld>
            <a:endParaRPr lang="en-US"/>
          </a:p>
        </p:txBody>
      </p:sp>
    </p:spTree>
    <p:extLst>
      <p:ext uri="{BB962C8B-B14F-4D97-AF65-F5344CB8AC3E}">
        <p14:creationId xmlns:p14="http://schemas.microsoft.com/office/powerpoint/2010/main" val="4104490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12</a:t>
            </a:fld>
            <a:endParaRPr lang="en-US"/>
          </a:p>
        </p:txBody>
      </p:sp>
    </p:spTree>
    <p:extLst>
      <p:ext uri="{BB962C8B-B14F-4D97-AF65-F5344CB8AC3E}">
        <p14:creationId xmlns:p14="http://schemas.microsoft.com/office/powerpoint/2010/main" val="3373935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13</a:t>
            </a:fld>
            <a:endParaRPr lang="en-US"/>
          </a:p>
        </p:txBody>
      </p:sp>
    </p:spTree>
    <p:extLst>
      <p:ext uri="{BB962C8B-B14F-4D97-AF65-F5344CB8AC3E}">
        <p14:creationId xmlns:p14="http://schemas.microsoft.com/office/powerpoint/2010/main" val="20684172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30E22BB-1869-4D9D-B8D2-1612EB3883AA}" type="datetime1">
              <a:rPr lang="en-US" smtClean="0">
                <a:solidFill>
                  <a:prstClr val="black"/>
                </a:solidFill>
              </a:rPr>
              <a:pPr/>
              <a:t>3/21/2015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2492742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2C52CFDC-D2D5-4B9F-BA75-89F771E01AEB}" type="slidenum">
              <a:rPr lang="en-US" smtClean="0"/>
              <a:t>3</a:t>
            </a:fld>
            <a:endParaRPr lang="en-US"/>
          </a:p>
        </p:txBody>
      </p:sp>
    </p:spTree>
    <p:extLst>
      <p:ext uri="{BB962C8B-B14F-4D97-AF65-F5344CB8AC3E}">
        <p14:creationId xmlns:p14="http://schemas.microsoft.com/office/powerpoint/2010/main" val="3632665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5</a:t>
            </a:fld>
            <a:endParaRPr lang="en-US"/>
          </a:p>
        </p:txBody>
      </p:sp>
    </p:spTree>
    <p:extLst>
      <p:ext uri="{BB962C8B-B14F-4D97-AF65-F5344CB8AC3E}">
        <p14:creationId xmlns:p14="http://schemas.microsoft.com/office/powerpoint/2010/main" val="3877895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6</a:t>
            </a:fld>
            <a:endParaRPr lang="en-US"/>
          </a:p>
        </p:txBody>
      </p:sp>
    </p:spTree>
    <p:extLst>
      <p:ext uri="{BB962C8B-B14F-4D97-AF65-F5344CB8AC3E}">
        <p14:creationId xmlns:p14="http://schemas.microsoft.com/office/powerpoint/2010/main" val="3154910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7</a:t>
            </a:fld>
            <a:endParaRPr lang="en-US"/>
          </a:p>
        </p:txBody>
      </p:sp>
    </p:spTree>
    <p:extLst>
      <p:ext uri="{BB962C8B-B14F-4D97-AF65-F5344CB8AC3E}">
        <p14:creationId xmlns:p14="http://schemas.microsoft.com/office/powerpoint/2010/main" val="3739157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8</a:t>
            </a:fld>
            <a:endParaRPr lang="en-US"/>
          </a:p>
        </p:txBody>
      </p:sp>
    </p:spTree>
    <p:extLst>
      <p:ext uri="{BB962C8B-B14F-4D97-AF65-F5344CB8AC3E}">
        <p14:creationId xmlns:p14="http://schemas.microsoft.com/office/powerpoint/2010/main" val="3317483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9</a:t>
            </a:fld>
            <a:endParaRPr lang="en-US"/>
          </a:p>
        </p:txBody>
      </p:sp>
    </p:spTree>
    <p:extLst>
      <p:ext uri="{BB962C8B-B14F-4D97-AF65-F5344CB8AC3E}">
        <p14:creationId xmlns:p14="http://schemas.microsoft.com/office/powerpoint/2010/main" val="30080860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10</a:t>
            </a:fld>
            <a:endParaRPr lang="en-US"/>
          </a:p>
        </p:txBody>
      </p:sp>
    </p:spTree>
    <p:extLst>
      <p:ext uri="{BB962C8B-B14F-4D97-AF65-F5344CB8AC3E}">
        <p14:creationId xmlns:p14="http://schemas.microsoft.com/office/powerpoint/2010/main" val="22513692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11</a:t>
            </a:fld>
            <a:endParaRPr lang="en-US"/>
          </a:p>
        </p:txBody>
      </p:sp>
    </p:spTree>
    <p:extLst>
      <p:ext uri="{BB962C8B-B14F-4D97-AF65-F5344CB8AC3E}">
        <p14:creationId xmlns:p14="http://schemas.microsoft.com/office/powerpoint/2010/main" val="2671484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844403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
        <p:nvSpPr>
          <p:cNvPr id="3" name="Rectangle 2"/>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53663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07086820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06175" y="2235200"/>
            <a:ext cx="11034445" cy="2387600"/>
          </a:xfrm>
        </p:spPr>
        <p:txBody>
          <a:bodyPr anchor="b">
            <a:normAutofit/>
          </a:bodyPr>
          <a:lstStyle>
            <a:lvl1pPr algn="l">
              <a:defRPr sz="13800"/>
            </a:lvl1pPr>
          </a:lstStyle>
          <a:p>
            <a:r>
              <a:rPr lang="en-US" dirty="0" smtClean="0"/>
              <a:t>Video</a:t>
            </a:r>
            <a:endParaRPr lang="en-US" dirty="0"/>
          </a:p>
        </p:txBody>
      </p:sp>
    </p:spTree>
    <p:extLst>
      <p:ext uri="{BB962C8B-B14F-4D97-AF65-F5344CB8AC3E}">
        <p14:creationId xmlns:p14="http://schemas.microsoft.com/office/powerpoint/2010/main" val="16755837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rgbClr val="000000"/>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gradFill flip="none" rotWithShape="1">
            <a:gsLst>
              <a:gs pos="100000">
                <a:srgbClr val="000000"/>
              </a:gs>
              <a:gs pos="0">
                <a:srgbClr val="000000">
                  <a:lumMod val="100000"/>
                  <a:alpha val="5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534345"/>
            <a:ext cx="11034445" cy="1007888"/>
          </a:xfrm>
        </p:spPr>
        <p:txBody>
          <a:bodyPr anchor="b"/>
          <a:lstStyle>
            <a:lvl1pPr algn="l">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2853732"/>
            <a:ext cx="11034445" cy="2404068"/>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2619702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5" y="2243915"/>
            <a:ext cx="11034445" cy="2387600"/>
          </a:xfrm>
        </p:spPr>
        <p:txBody>
          <a:bodyPr anchor="ctr">
            <a:noAutofit/>
          </a:bodyPr>
          <a:lstStyle>
            <a:lvl1pPr algn="l">
              <a:lnSpc>
                <a:spcPct val="100000"/>
              </a:lnSpc>
              <a:defRPr sz="16600">
                <a:solidFill>
                  <a:schemeClr val="bg1"/>
                </a:solidFill>
              </a:defRPr>
            </a:lvl1pPr>
          </a:lstStyle>
          <a:p>
            <a:r>
              <a:rPr lang="en-US" dirty="0" smtClean="0"/>
              <a:t>subject</a:t>
            </a:r>
            <a:endParaRPr lang="en-US" dirty="0"/>
          </a:p>
        </p:txBody>
      </p:sp>
    </p:spTree>
    <p:extLst>
      <p:ext uri="{BB962C8B-B14F-4D97-AF65-F5344CB8AC3E}">
        <p14:creationId xmlns:p14="http://schemas.microsoft.com/office/powerpoint/2010/main" val="309828051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84518230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2612453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53420401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295369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12" cstate="print">
            <a:extLst>
              <a:ext uri="{28A0092B-C50C-407E-A947-70E740481C1C}">
                <a14:useLocalDpi xmlns:a14="http://schemas.microsoft.com/office/drawing/2010/main" val="0"/>
              </a:ext>
            </a:extLst>
          </a:blip>
          <a:srcRect r="3957" b="4063"/>
          <a:stretch/>
        </p:blipFill>
        <p:spPr>
          <a:xfrm>
            <a:off x="10947" y="973"/>
            <a:ext cx="12170106" cy="6857027"/>
          </a:xfrm>
          <a:prstGeom prst="rect">
            <a:avLst/>
          </a:prstGeom>
        </p:spPr>
      </p:pic>
      <p:sp>
        <p:nvSpPr>
          <p:cNvPr id="2" name="Title Placeholder 1"/>
          <p:cNvSpPr>
            <a:spLocks noGrp="1"/>
          </p:cNvSpPr>
          <p:nvPr>
            <p:ph type="title"/>
          </p:nvPr>
        </p:nvSpPr>
        <p:spPr>
          <a:xfrm>
            <a:off x="560798" y="342355"/>
            <a:ext cx="11079822" cy="95760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482812"/>
            <a:ext cx="11079822" cy="441973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677691810"/>
      </p:ext>
    </p:extLst>
  </p:cSld>
  <p:clrMap bg1="lt1" tx1="dk1" bg2="lt2" tx2="dk2" accent1="accent1" accent2="accent2" accent3="accent3" accent4="accent4" accent5="accent5" accent6="accent6" hlink="hlink" folHlink="folHlink"/>
  <p:sldLayoutIdLst>
    <p:sldLayoutId id="2147483661" r:id="rId1"/>
    <p:sldLayoutId id="2147483687" r:id="rId2"/>
    <p:sldLayoutId id="2147483690" r:id="rId3"/>
    <p:sldLayoutId id="2147483686" r:id="rId4"/>
    <p:sldLayoutId id="2147483685" r:id="rId5"/>
    <p:sldLayoutId id="2147483662" r:id="rId6"/>
    <p:sldLayoutId id="2147483668" r:id="rId7"/>
    <p:sldLayoutId id="2147483666" r:id="rId8"/>
    <p:sldLayoutId id="2147483667" r:id="rId9"/>
    <p:sldLayoutId id="2147483688" r:id="rId10"/>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0.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4924"/>
          <a:stretch/>
        </p:blipFill>
        <p:spPr>
          <a:xfrm>
            <a:off x="-18662" y="0"/>
            <a:ext cx="12210661" cy="6858000"/>
          </a:xfrm>
          <a:prstGeom prst="rect">
            <a:avLst/>
          </a:prstGeom>
        </p:spPr>
      </p:pic>
      <p:sp>
        <p:nvSpPr>
          <p:cNvPr id="2" name="Title 1"/>
          <p:cNvSpPr>
            <a:spLocks noGrp="1"/>
          </p:cNvSpPr>
          <p:nvPr>
            <p:ph type="ctrTitle"/>
          </p:nvPr>
        </p:nvSpPr>
        <p:spPr>
          <a:xfrm>
            <a:off x="606175" y="2121267"/>
            <a:ext cx="11034445" cy="2387600"/>
          </a:xfrm>
        </p:spPr>
        <p:txBody>
          <a:bodyPr>
            <a:noAutofit/>
          </a:bodyPr>
          <a:lstStyle/>
          <a:p>
            <a:pPr algn="l"/>
            <a:r>
              <a:rPr lang="en-US" sz="6600" dirty="0" smtClean="0">
                <a:solidFill>
                  <a:schemeClr val="bg1"/>
                </a:solidFill>
              </a:rPr>
              <a:t>Cloud Powered Mobile Apps </a:t>
            </a:r>
            <a:br>
              <a:rPr lang="en-US" sz="6600" dirty="0" smtClean="0">
                <a:solidFill>
                  <a:schemeClr val="bg1"/>
                </a:solidFill>
              </a:rPr>
            </a:br>
            <a:r>
              <a:rPr lang="en-US" sz="6600" dirty="0" smtClean="0">
                <a:solidFill>
                  <a:schemeClr val="bg1"/>
                </a:solidFill>
              </a:rPr>
              <a:t>with Azure</a:t>
            </a:r>
            <a:endParaRPr lang="en-US" sz="6600" dirty="0">
              <a:solidFill>
                <a:schemeClr val="bg1"/>
              </a:solidFill>
            </a:endParaRPr>
          </a:p>
        </p:txBody>
      </p:sp>
      <p:sp>
        <p:nvSpPr>
          <p:cNvPr id="3" name="Subtitle 2"/>
          <p:cNvSpPr>
            <a:spLocks noGrp="1"/>
          </p:cNvSpPr>
          <p:nvPr>
            <p:ph type="subTitle" idx="1"/>
          </p:nvPr>
        </p:nvSpPr>
        <p:spPr>
          <a:xfrm>
            <a:off x="606175" y="4740418"/>
            <a:ext cx="11034445" cy="1655762"/>
          </a:xfrm>
        </p:spPr>
        <p:txBody>
          <a:bodyPr>
            <a:normAutofit lnSpcReduction="10000"/>
          </a:bodyPr>
          <a:lstStyle/>
          <a:p>
            <a:pPr algn="l"/>
            <a:r>
              <a:rPr lang="hu-HU" sz="4400" dirty="0" smtClean="0">
                <a:solidFill>
                  <a:srgbClr val="00B0F0"/>
                </a:solidFill>
                <a:latin typeface="+mj-lt"/>
              </a:rPr>
              <a:t>Balint Farkas</a:t>
            </a:r>
            <a:endParaRPr lang="en-US" sz="4400" dirty="0" smtClean="0">
              <a:solidFill>
                <a:srgbClr val="00B0F0"/>
              </a:solidFill>
              <a:latin typeface="+mj-lt"/>
            </a:endParaRPr>
          </a:p>
          <a:p>
            <a:r>
              <a:rPr lang="hu-HU" sz="2800" dirty="0" err="1" smtClean="0">
                <a:solidFill>
                  <a:schemeClr val="bg1"/>
                </a:solidFill>
                <a:latin typeface="+mj-lt"/>
              </a:rPr>
              <a:t>Technical</a:t>
            </a:r>
            <a:r>
              <a:rPr lang="hu-HU" sz="2800" dirty="0" smtClean="0">
                <a:solidFill>
                  <a:schemeClr val="bg1"/>
                </a:solidFill>
                <a:latin typeface="+mj-lt"/>
              </a:rPr>
              <a:t> </a:t>
            </a:r>
            <a:r>
              <a:rPr lang="hu-HU" sz="2800" dirty="0" err="1" smtClean="0">
                <a:solidFill>
                  <a:schemeClr val="bg1"/>
                </a:solidFill>
                <a:latin typeface="+mj-lt"/>
              </a:rPr>
              <a:t>Evangelist</a:t>
            </a:r>
            <a:endParaRPr lang="en-US" sz="2800" dirty="0" smtClean="0">
              <a:solidFill>
                <a:schemeClr val="bg1"/>
              </a:solidFill>
              <a:latin typeface="+mj-lt"/>
            </a:endParaRPr>
          </a:p>
          <a:p>
            <a:r>
              <a:rPr lang="hu-HU" sz="2800" dirty="0" smtClean="0">
                <a:solidFill>
                  <a:schemeClr val="bg1"/>
                </a:solidFill>
                <a:latin typeface="+mj-lt"/>
              </a:rPr>
              <a:t>Microsoft</a:t>
            </a:r>
            <a:endParaRPr lang="en-US" sz="2800" dirty="0" smtClean="0">
              <a:solidFill>
                <a:schemeClr val="bg1"/>
              </a:solidFill>
              <a:latin typeface="+mj-lt"/>
            </a:endParaRPr>
          </a:p>
          <a:p>
            <a:pPr algn="l"/>
            <a:endParaRPr lang="en-US" sz="3200" dirty="0" smtClean="0">
              <a:solidFill>
                <a:srgbClr val="92D050"/>
              </a:solidFill>
            </a:endParaRPr>
          </a:p>
        </p:txBody>
      </p:sp>
      <p:sp>
        <p:nvSpPr>
          <p:cNvPr id="6" name="TextBox 5"/>
          <p:cNvSpPr txBox="1"/>
          <p:nvPr/>
        </p:nvSpPr>
        <p:spPr>
          <a:xfrm>
            <a:off x="9662578" y="6026925"/>
            <a:ext cx="1978042" cy="400110"/>
          </a:xfrm>
          <a:prstGeom prst="rect">
            <a:avLst/>
          </a:prstGeom>
          <a:noFill/>
        </p:spPr>
        <p:txBody>
          <a:bodyPr wrap="none" rtlCol="0">
            <a:spAutoFit/>
          </a:bodyPr>
          <a:lstStyle/>
          <a:p>
            <a:r>
              <a:rPr lang="en-US" sz="2000" dirty="0" smtClean="0">
                <a:solidFill>
                  <a:schemeClr val="bg1"/>
                </a:solidFill>
              </a:rPr>
              <a:t>Microsoft Azure</a:t>
            </a:r>
            <a:endParaRPr lang="en-US" sz="2000" dirty="0">
              <a:solidFill>
                <a:schemeClr val="bg1"/>
              </a:solidFill>
            </a:endParaRPr>
          </a:p>
        </p:txBody>
      </p:sp>
    </p:spTree>
    <p:extLst>
      <p:ext uri="{BB962C8B-B14F-4D97-AF65-F5344CB8AC3E}">
        <p14:creationId xmlns:p14="http://schemas.microsoft.com/office/powerpoint/2010/main" val="83622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Push Notification Flow</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10</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
        <p:nvSpPr>
          <p:cNvPr id="7" name="TextBox 6"/>
          <p:cNvSpPr txBox="1"/>
          <p:nvPr/>
        </p:nvSpPr>
        <p:spPr>
          <a:xfrm>
            <a:off x="7079539" y="1436913"/>
            <a:ext cx="4588595" cy="3858996"/>
          </a:xfrm>
          <a:prstGeom prst="rect">
            <a:avLst/>
          </a:prstGeom>
          <a:noFill/>
        </p:spPr>
        <p:txBody>
          <a:bodyPr wrap="square" lIns="0" tIns="0" rIns="0" bIns="0" rtlCol="0">
            <a:noAutofit/>
          </a:bodyPr>
          <a:lstStyle/>
          <a:p>
            <a:pPr marL="406288" indent="-406288" defTabSz="913521" fontAlgn="base">
              <a:lnSpc>
                <a:spcPct val="90000"/>
              </a:lnSpc>
              <a:spcAft>
                <a:spcPts val="1800"/>
              </a:spcAft>
              <a:buClr>
                <a:srgbClr val="FF8A00"/>
              </a:buClr>
              <a:buFont typeface="+mj-lt"/>
              <a:buAutoNum type="arabicPeriod"/>
            </a:pPr>
            <a:r>
              <a:rPr lang="en-US" sz="2800" dirty="0" smtClean="0">
                <a:ln>
                  <a:solidFill>
                    <a:srgbClr val="FFFFFF">
                      <a:alpha val="0"/>
                    </a:srgbClr>
                  </a:solidFill>
                </a:ln>
                <a:solidFill>
                  <a:srgbClr val="FFFFFF">
                    <a:alpha val="99000"/>
                  </a:srgbClr>
                </a:solidFill>
              </a:rPr>
              <a:t>Register for push notifications with PNS</a:t>
            </a:r>
            <a:endParaRPr lang="en-US" sz="2800" dirty="0">
              <a:ln>
                <a:solidFill>
                  <a:srgbClr val="FFFFFF">
                    <a:alpha val="0"/>
                  </a:srgbClr>
                </a:solidFill>
              </a:ln>
              <a:solidFill>
                <a:srgbClr val="FFFFFF">
                  <a:alpha val="99000"/>
                </a:srgbClr>
              </a:solidFill>
            </a:endParaRPr>
          </a:p>
          <a:p>
            <a:pPr marL="406288" indent="-406288" defTabSz="913521" fontAlgn="base">
              <a:lnSpc>
                <a:spcPct val="90000"/>
              </a:lnSpc>
              <a:spcAft>
                <a:spcPts val="1800"/>
              </a:spcAft>
              <a:buClr>
                <a:srgbClr val="FF8A00"/>
              </a:buClr>
              <a:buFont typeface="+mj-lt"/>
              <a:buAutoNum type="arabicPeriod"/>
            </a:pPr>
            <a:r>
              <a:rPr lang="en-US" sz="2800" dirty="0" smtClean="0">
                <a:ln>
                  <a:solidFill>
                    <a:srgbClr val="FFFFFF">
                      <a:alpha val="0"/>
                    </a:srgbClr>
                  </a:solidFill>
                </a:ln>
                <a:solidFill>
                  <a:srgbClr val="FFFFFF">
                    <a:alpha val="99000"/>
                  </a:srgbClr>
                </a:solidFill>
              </a:rPr>
              <a:t>Send your identifier to Mobile Service</a:t>
            </a:r>
            <a:endParaRPr lang="en-US" sz="2800" dirty="0">
              <a:ln>
                <a:solidFill>
                  <a:srgbClr val="FFFFFF">
                    <a:alpha val="0"/>
                  </a:srgbClr>
                </a:solidFill>
              </a:ln>
              <a:solidFill>
                <a:srgbClr val="FFFFFF">
                  <a:alpha val="99000"/>
                </a:srgbClr>
              </a:solidFill>
            </a:endParaRPr>
          </a:p>
          <a:p>
            <a:pPr marL="406288" indent="-406288" defTabSz="913521" fontAlgn="base">
              <a:lnSpc>
                <a:spcPct val="90000"/>
              </a:lnSpc>
              <a:spcAft>
                <a:spcPts val="1800"/>
              </a:spcAft>
              <a:buClr>
                <a:srgbClr val="FF8A00"/>
              </a:buClr>
              <a:buFont typeface="+mj-lt"/>
              <a:buAutoNum type="arabicPeriod"/>
            </a:pPr>
            <a:r>
              <a:rPr lang="en-US" sz="2800" dirty="0" smtClean="0">
                <a:ln>
                  <a:solidFill>
                    <a:srgbClr val="FFFFFF">
                      <a:alpha val="0"/>
                    </a:srgbClr>
                  </a:solidFill>
                </a:ln>
                <a:solidFill>
                  <a:srgbClr val="FFFFFF">
                    <a:alpha val="99000"/>
                  </a:srgbClr>
                </a:solidFill>
              </a:rPr>
              <a:t>Send push from server scripts</a:t>
            </a:r>
          </a:p>
          <a:p>
            <a:pPr marL="406288" indent="-406288" defTabSz="913521" fontAlgn="base">
              <a:lnSpc>
                <a:spcPct val="90000"/>
              </a:lnSpc>
              <a:spcAft>
                <a:spcPts val="1800"/>
              </a:spcAft>
              <a:buClr>
                <a:srgbClr val="FF8A00"/>
              </a:buClr>
              <a:buFont typeface="+mj-lt"/>
              <a:buAutoNum type="arabicPeriod"/>
            </a:pPr>
            <a:r>
              <a:rPr lang="en-US" sz="2800" dirty="0" smtClean="0">
                <a:ln>
                  <a:solidFill>
                    <a:srgbClr val="FFFFFF">
                      <a:alpha val="0"/>
                    </a:srgbClr>
                  </a:solidFill>
                </a:ln>
                <a:solidFill>
                  <a:srgbClr val="FFFFFF">
                    <a:alpha val="99000"/>
                  </a:srgbClr>
                </a:solidFill>
              </a:rPr>
              <a:t>PNS delivers notification to device</a:t>
            </a:r>
            <a:endParaRPr lang="en-US" sz="2800" dirty="0">
              <a:ln>
                <a:solidFill>
                  <a:srgbClr val="FFFFFF">
                    <a:alpha val="0"/>
                  </a:srgbClr>
                </a:solidFill>
              </a:ln>
              <a:solidFill>
                <a:srgbClr val="FFFFFF">
                  <a:alpha val="99000"/>
                </a:srgbClr>
              </a:solidFill>
            </a:endParaRPr>
          </a:p>
        </p:txBody>
      </p:sp>
      <p:sp>
        <p:nvSpPr>
          <p:cNvPr id="9" name="Rounded Rectangle 22"/>
          <p:cNvSpPr/>
          <p:nvPr/>
        </p:nvSpPr>
        <p:spPr bwMode="auto">
          <a:xfrm>
            <a:off x="517525" y="1349831"/>
            <a:ext cx="2298535" cy="2588745"/>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spcCol="0" rtlCol="0" anchor="t" anchorCtr="0" compatLnSpc="1">
            <a:prstTxWarp prst="textNoShape">
              <a:avLst/>
            </a:prstTxWarp>
          </a:bodyPr>
          <a:lstStyle/>
          <a:p>
            <a:pPr algn="ctr" defTabSz="913521" fontAlgn="base">
              <a:spcBef>
                <a:spcPts val="600"/>
              </a:spcBef>
              <a:spcAft>
                <a:spcPts val="600"/>
              </a:spcAft>
            </a:pPr>
            <a:r>
              <a:rPr lang="en-US" sz="2800" spc="-151" dirty="0" smtClean="0">
                <a:solidFill>
                  <a:srgbClr val="DDDDDD">
                    <a:lumMod val="50000"/>
                    <a:alpha val="99000"/>
                  </a:srgbClr>
                </a:solidFill>
                <a:latin typeface="Segoe UI Light" pitchFamily="34" charset="0"/>
              </a:rPr>
              <a:t>Client</a:t>
            </a:r>
            <a:endParaRPr lang="en-US" sz="2800" spc="-151" dirty="0">
              <a:solidFill>
                <a:srgbClr val="DDDDDD">
                  <a:lumMod val="50000"/>
                  <a:alpha val="99000"/>
                </a:srgbClr>
              </a:solidFill>
              <a:latin typeface="Segoe UI Light" pitchFamily="34" charset="0"/>
            </a:endParaRPr>
          </a:p>
        </p:txBody>
      </p:sp>
      <p:sp>
        <p:nvSpPr>
          <p:cNvPr id="10" name="Rounded Rectangle 23"/>
          <p:cNvSpPr/>
          <p:nvPr/>
        </p:nvSpPr>
        <p:spPr bwMode="auto">
          <a:xfrm>
            <a:off x="752392" y="1952067"/>
            <a:ext cx="1828800" cy="1828800"/>
          </a:xfrm>
          <a:prstGeom prst="rect">
            <a:avLst/>
          </a:prstGeom>
          <a:solidFill>
            <a:schemeClr val="accent2"/>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91412" rIns="91412" bIns="91412" numCol="1" rtlCol="0" anchor="b" anchorCtr="0" compatLnSpc="1">
            <a:prstTxWarp prst="textNoShape">
              <a:avLst/>
            </a:prstTxWarp>
          </a:bodyPr>
          <a:lstStyle/>
          <a:p>
            <a:pPr algn="ctr" defTabSz="1218581" fontAlgn="base">
              <a:lnSpc>
                <a:spcPct val="90000"/>
              </a:lnSpc>
              <a:spcBef>
                <a:spcPct val="0"/>
              </a:spcBef>
              <a:spcAft>
                <a:spcPct val="0"/>
              </a:spcAft>
            </a:pPr>
            <a:r>
              <a:rPr lang="en-US" sz="2000" spc="-51" dirty="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rPr>
              <a:t>App</a:t>
            </a:r>
          </a:p>
        </p:txBody>
      </p:sp>
      <p:sp>
        <p:nvSpPr>
          <p:cNvPr id="11" name="Rounded Rectangle 21"/>
          <p:cNvSpPr/>
          <p:nvPr/>
        </p:nvSpPr>
        <p:spPr bwMode="auto">
          <a:xfrm>
            <a:off x="4352928" y="1349829"/>
            <a:ext cx="2103120" cy="2103120"/>
          </a:xfrm>
          <a:prstGeom prst="rect">
            <a:avLst/>
          </a:prstGeom>
          <a:solidFill>
            <a:schemeClr val="accent1"/>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91412" rIns="91412" bIns="91412" numCol="1" rtlCol="0" anchor="b" anchorCtr="0" compatLnSpc="1">
            <a:prstTxWarp prst="textNoShape">
              <a:avLst/>
            </a:prstTxWarp>
          </a:bodyPr>
          <a:lstStyle/>
          <a:p>
            <a:pPr defTabSz="1218581" fontAlgn="base">
              <a:lnSpc>
                <a:spcPct val="90000"/>
              </a:lnSpc>
              <a:spcBef>
                <a:spcPct val="0"/>
              </a:spcBef>
              <a:spcAft>
                <a:spcPct val="0"/>
              </a:spcAft>
            </a:pPr>
            <a:r>
              <a:rPr lang="en-US" sz="2000" spc="-51" dirty="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rPr>
              <a:t>Mobile Services</a:t>
            </a:r>
          </a:p>
        </p:txBody>
      </p:sp>
      <p:sp>
        <p:nvSpPr>
          <p:cNvPr id="12" name="Rounded Rectangle 18"/>
          <p:cNvSpPr/>
          <p:nvPr/>
        </p:nvSpPr>
        <p:spPr bwMode="auto">
          <a:xfrm>
            <a:off x="4352928" y="4407393"/>
            <a:ext cx="2103120" cy="2103120"/>
          </a:xfrm>
          <a:prstGeom prst="rect">
            <a:avLst/>
          </a:prstGeom>
          <a:solidFill>
            <a:srgbClr val="8CC600"/>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91412" rIns="0" bIns="91412" numCol="1" rtlCol="0" anchor="b" anchorCtr="0" compatLnSpc="1">
            <a:prstTxWarp prst="textNoShape">
              <a:avLst/>
            </a:prstTxWarp>
          </a:bodyPr>
          <a:lstStyle/>
          <a:p>
            <a:pPr defTabSz="1218581" fontAlgn="base">
              <a:lnSpc>
                <a:spcPct val="90000"/>
              </a:lnSpc>
              <a:spcBef>
                <a:spcPct val="0"/>
              </a:spcBef>
              <a:spcAft>
                <a:spcPct val="0"/>
              </a:spcAft>
            </a:pPr>
            <a:r>
              <a:rPr lang="en-US" sz="2000" spc="-51" dirty="0" smtClean="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rPr>
              <a:t>PNS</a:t>
            </a:r>
            <a:endParaRPr lang="en-US" sz="2000" spc="-51" dirty="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endParaRPr>
          </a:p>
        </p:txBody>
      </p:sp>
      <p:grpSp>
        <p:nvGrpSpPr>
          <p:cNvPr id="13" name="Group 12"/>
          <p:cNvGrpSpPr/>
          <p:nvPr/>
        </p:nvGrpSpPr>
        <p:grpSpPr>
          <a:xfrm rot="18714423">
            <a:off x="2060361" y="3716562"/>
            <a:ext cx="782123" cy="2629855"/>
            <a:chOff x="1471220" y="3430995"/>
            <a:chExt cx="782123" cy="1366013"/>
          </a:xfrm>
        </p:grpSpPr>
        <p:sp>
          <p:nvSpPr>
            <p:cNvPr id="14" name="Up-Down Arrow 13"/>
            <p:cNvSpPr/>
            <p:nvPr/>
          </p:nvSpPr>
          <p:spPr bwMode="auto">
            <a:xfrm>
              <a:off x="1471220" y="3430995"/>
              <a:ext cx="391145" cy="1366013"/>
            </a:xfrm>
            <a:prstGeom prst="upDownArrow">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15" name="Rectangle 14"/>
            <p:cNvSpPr/>
            <p:nvPr/>
          </p:nvSpPr>
          <p:spPr bwMode="auto">
            <a:xfrm>
              <a:off x="1699450" y="3741773"/>
              <a:ext cx="553893" cy="694062"/>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r>
                <a:rPr lang="en-US" dirty="0">
                  <a:solidFill>
                    <a:srgbClr val="FF8A00">
                      <a:alpha val="99000"/>
                    </a:srgbClr>
                  </a:solidFill>
                </a:rPr>
                <a:t>(1)</a:t>
              </a:r>
            </a:p>
          </p:txBody>
        </p:sp>
      </p:grpSp>
      <p:grpSp>
        <p:nvGrpSpPr>
          <p:cNvPr id="16" name="Group 15"/>
          <p:cNvGrpSpPr/>
          <p:nvPr/>
        </p:nvGrpSpPr>
        <p:grpSpPr>
          <a:xfrm>
            <a:off x="2581193" y="2686781"/>
            <a:ext cx="1771733" cy="577291"/>
            <a:chOff x="2581191" y="2686782"/>
            <a:chExt cx="1771733" cy="577290"/>
          </a:xfrm>
        </p:grpSpPr>
        <p:sp>
          <p:nvSpPr>
            <p:cNvPr id="17" name="Up-Down Arrow 16"/>
            <p:cNvSpPr/>
            <p:nvPr/>
          </p:nvSpPr>
          <p:spPr bwMode="auto">
            <a:xfrm rot="5400000">
              <a:off x="3271484" y="1996489"/>
              <a:ext cx="391147" cy="1771733"/>
            </a:xfrm>
            <a:prstGeom prst="upDownArrow">
              <a:avLst>
                <a:gd name="adj1" fmla="val 50000"/>
                <a:gd name="adj2" fmla="val 59741"/>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18" name="Rectangle 17"/>
            <p:cNvSpPr/>
            <p:nvPr/>
          </p:nvSpPr>
          <p:spPr bwMode="auto">
            <a:xfrm>
              <a:off x="3238526" y="2984768"/>
              <a:ext cx="595161"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r>
                <a:rPr lang="en-US" dirty="0">
                  <a:solidFill>
                    <a:srgbClr val="FF8A00">
                      <a:alpha val="99000"/>
                    </a:srgbClr>
                  </a:solidFill>
                </a:rPr>
                <a:t>(2)</a:t>
              </a:r>
            </a:p>
          </p:txBody>
        </p:sp>
      </p:grpSp>
      <p:grpSp>
        <p:nvGrpSpPr>
          <p:cNvPr id="19" name="Group 18"/>
          <p:cNvGrpSpPr/>
          <p:nvPr/>
        </p:nvGrpSpPr>
        <p:grpSpPr>
          <a:xfrm>
            <a:off x="5181578" y="3452949"/>
            <a:ext cx="933675" cy="954443"/>
            <a:chOff x="5341644" y="3559768"/>
            <a:chExt cx="933676" cy="703848"/>
          </a:xfrm>
        </p:grpSpPr>
        <p:sp>
          <p:nvSpPr>
            <p:cNvPr id="20" name="Down Arrow 19"/>
            <p:cNvSpPr/>
            <p:nvPr/>
          </p:nvSpPr>
          <p:spPr bwMode="auto">
            <a:xfrm>
              <a:off x="5341644" y="3559768"/>
              <a:ext cx="445096" cy="703848"/>
            </a:xfrm>
            <a:prstGeom prst="downArrow">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21" name="Rectangle 20"/>
            <p:cNvSpPr/>
            <p:nvPr/>
          </p:nvSpPr>
          <p:spPr bwMode="auto">
            <a:xfrm>
              <a:off x="5629508" y="3711106"/>
              <a:ext cx="645812"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r>
                <a:rPr lang="en-US" dirty="0">
                  <a:solidFill>
                    <a:srgbClr val="FF8A00">
                      <a:alpha val="99000"/>
                    </a:srgbClr>
                  </a:solidFill>
                </a:rPr>
                <a:t>(3)</a:t>
              </a:r>
            </a:p>
          </p:txBody>
        </p:sp>
      </p:grpSp>
      <p:grpSp>
        <p:nvGrpSpPr>
          <p:cNvPr id="22" name="Group 21"/>
          <p:cNvGrpSpPr/>
          <p:nvPr/>
        </p:nvGrpSpPr>
        <p:grpSpPr>
          <a:xfrm rot="2586939">
            <a:off x="2570807" y="4131088"/>
            <a:ext cx="1771732" cy="625701"/>
            <a:chOff x="2479860" y="4937164"/>
            <a:chExt cx="1762119" cy="625701"/>
          </a:xfrm>
        </p:grpSpPr>
        <p:sp>
          <p:nvSpPr>
            <p:cNvPr id="23" name="Down Arrow 22"/>
            <p:cNvSpPr/>
            <p:nvPr/>
          </p:nvSpPr>
          <p:spPr bwMode="auto">
            <a:xfrm rot="5400000">
              <a:off x="3165663" y="4486549"/>
              <a:ext cx="390513" cy="1762119"/>
            </a:xfrm>
            <a:prstGeom prst="downArrow">
              <a:avLst>
                <a:gd name="adj1" fmla="val 50000"/>
                <a:gd name="adj2" fmla="val 58537"/>
              </a:avLst>
            </a:prstGeom>
            <a:solidFill>
              <a:srgbClr val="8CC600"/>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24" name="Rectangle 23"/>
            <p:cNvSpPr/>
            <p:nvPr/>
          </p:nvSpPr>
          <p:spPr bwMode="auto">
            <a:xfrm>
              <a:off x="3113314" y="4937164"/>
              <a:ext cx="713662"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r>
                <a:rPr lang="en-US" dirty="0" smtClean="0">
                  <a:solidFill>
                    <a:srgbClr val="FF8A00">
                      <a:alpha val="99000"/>
                    </a:srgbClr>
                  </a:solidFill>
                </a:rPr>
                <a:t>(4)</a:t>
              </a:r>
              <a:endParaRPr lang="en-US" dirty="0">
                <a:solidFill>
                  <a:srgbClr val="FF8A00">
                    <a:alpha val="99000"/>
                  </a:srgbClr>
                </a:solidFill>
              </a:endParaRPr>
            </a:p>
          </p:txBody>
        </p:sp>
      </p:grpSp>
      <p:sp>
        <p:nvSpPr>
          <p:cNvPr id="25" name="Freeform 7"/>
          <p:cNvSpPr>
            <a:spLocks/>
          </p:cNvSpPr>
          <p:nvPr/>
        </p:nvSpPr>
        <p:spPr bwMode="auto">
          <a:xfrm>
            <a:off x="4693726" y="1913967"/>
            <a:ext cx="1421524" cy="758520"/>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12" tIns="45707" rIns="91412" bIns="45707" numCol="1" anchor="t" anchorCtr="0" compatLnSpc="1">
            <a:prstTxWarp prst="textNoShape">
              <a:avLst/>
            </a:prstTxWarp>
          </a:bodyPr>
          <a:lstStyle/>
          <a:p>
            <a:pPr defTabSz="914097"/>
            <a:endParaRPr lang="en-US">
              <a:solidFill>
                <a:srgbClr val="292929"/>
              </a:solidFill>
            </a:endParaRPr>
          </a:p>
        </p:txBody>
      </p:sp>
      <p:sp>
        <p:nvSpPr>
          <p:cNvPr id="26" name="Freeform 58"/>
          <p:cNvSpPr>
            <a:spLocks noEditPoints="1"/>
          </p:cNvSpPr>
          <p:nvPr/>
        </p:nvSpPr>
        <p:spPr bwMode="black">
          <a:xfrm>
            <a:off x="4962325" y="4739196"/>
            <a:ext cx="884322" cy="947832"/>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279" tIns="41139" rIns="82279" bIns="41139" numCol="1" anchor="t" anchorCtr="0" compatLnSpc="1">
            <a:prstTxWarp prst="textNoShape">
              <a:avLst/>
            </a:prstTxWarp>
          </a:bodyPr>
          <a:lstStyle/>
          <a:p>
            <a:pPr defTabSz="914097"/>
            <a:endParaRPr lang="en-US" sz="1600">
              <a:solidFill>
                <a:srgbClr val="292929"/>
              </a:solidFill>
            </a:endParaRPr>
          </a:p>
        </p:txBody>
      </p:sp>
      <p:grpSp>
        <p:nvGrpSpPr>
          <p:cNvPr id="27" name="Group 26"/>
          <p:cNvGrpSpPr/>
          <p:nvPr/>
        </p:nvGrpSpPr>
        <p:grpSpPr bwMode="black">
          <a:xfrm>
            <a:off x="1144704" y="2338437"/>
            <a:ext cx="1044176" cy="849483"/>
            <a:chOff x="5184775" y="225425"/>
            <a:chExt cx="1500188" cy="1220788"/>
          </a:xfrm>
          <a:solidFill>
            <a:srgbClr val="FFFFFF"/>
          </a:solidFill>
        </p:grpSpPr>
        <p:sp>
          <p:nvSpPr>
            <p:cNvPr id="28"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97"/>
              <a:endParaRPr lang="en-US" sz="1600">
                <a:solidFill>
                  <a:srgbClr val="292929"/>
                </a:solidFill>
              </a:endParaRPr>
            </a:p>
          </p:txBody>
        </p:sp>
        <p:sp>
          <p:nvSpPr>
            <p:cNvPr id="29"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97"/>
              <a:endParaRPr lang="en-US" sz="1600">
                <a:solidFill>
                  <a:srgbClr val="292929"/>
                </a:solidFill>
              </a:endParaRPr>
            </a:p>
          </p:txBody>
        </p:sp>
        <p:sp>
          <p:nvSpPr>
            <p:cNvPr id="30"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97"/>
              <a:endParaRPr lang="en-US" sz="1600">
                <a:solidFill>
                  <a:srgbClr val="292929"/>
                </a:solidFill>
              </a:endParaRPr>
            </a:p>
          </p:txBody>
        </p:sp>
      </p:grpSp>
    </p:spTree>
    <p:extLst>
      <p:ext uri="{BB962C8B-B14F-4D97-AF65-F5344CB8AC3E}">
        <p14:creationId xmlns:p14="http://schemas.microsoft.com/office/powerpoint/2010/main" val="2451790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75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750"/>
                                        <p:tgtEl>
                                          <p:spTgt spid="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750"/>
                                        <p:tgtEl>
                                          <p:spTgt spid="16"/>
                                        </p:tgtEl>
                                      </p:cBhvr>
                                    </p:animEffect>
                                  </p:childTnLst>
                                </p:cTn>
                              </p:par>
                              <p:par>
                                <p:cTn id="16" presetID="10" presetClass="entr" presetSubtype="0" fill="hold" nodeType="with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fade">
                                      <p:cBhvr>
                                        <p:cTn id="18" dur="750"/>
                                        <p:tgtEl>
                                          <p:spTgt spid="7">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750"/>
                                        <p:tgtEl>
                                          <p:spTgt spid="19"/>
                                        </p:tgtEl>
                                      </p:cBhvr>
                                    </p:animEffect>
                                  </p:childTnLst>
                                </p:cTn>
                              </p:par>
                              <p:par>
                                <p:cTn id="24" presetID="10" presetClass="entr" presetSubtype="0" fill="hold" nodeType="withEffect">
                                  <p:stCondLst>
                                    <p:cond delay="0"/>
                                  </p:stCondLst>
                                  <p:childTnLst>
                                    <p:set>
                                      <p:cBhvr>
                                        <p:cTn id="25" dur="1" fill="hold">
                                          <p:stCondLst>
                                            <p:cond delay="0"/>
                                          </p:stCondLst>
                                        </p:cTn>
                                        <p:tgtEl>
                                          <p:spTgt spid="7">
                                            <p:txEl>
                                              <p:pRg st="2" end="2"/>
                                            </p:txEl>
                                          </p:spTgt>
                                        </p:tgtEl>
                                        <p:attrNameLst>
                                          <p:attrName>style.visibility</p:attrName>
                                        </p:attrNameLst>
                                      </p:cBhvr>
                                      <p:to>
                                        <p:strVal val="visible"/>
                                      </p:to>
                                    </p:set>
                                    <p:animEffect transition="in" filter="fade">
                                      <p:cBhvr>
                                        <p:cTn id="26" dur="750"/>
                                        <p:tgtEl>
                                          <p:spTgt spid="7">
                                            <p:txEl>
                                              <p:pRg st="2" end="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750"/>
                                        <p:tgtEl>
                                          <p:spTgt spid="7">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7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Notification Hubs</a:t>
            </a:r>
            <a:endParaRPr lang="en-US" dirty="0"/>
          </a:p>
        </p:txBody>
      </p:sp>
      <p:sp>
        <p:nvSpPr>
          <p:cNvPr id="3" name="Content Placeholder 2"/>
          <p:cNvSpPr>
            <a:spLocks noGrp="1"/>
          </p:cNvSpPr>
          <p:nvPr>
            <p:ph idx="1"/>
          </p:nvPr>
        </p:nvSpPr>
        <p:spPr/>
        <p:txBody>
          <a:bodyPr>
            <a:noAutofit/>
          </a:bodyPr>
          <a:lstStyle/>
          <a:p>
            <a:r>
              <a:rPr lang="en-US" sz="2800" dirty="0" smtClean="0"/>
              <a:t>Separate from Mobile Services</a:t>
            </a:r>
          </a:p>
          <a:p>
            <a:pPr lvl="1"/>
            <a:r>
              <a:rPr lang="en-US" sz="2000" dirty="0" smtClean="0"/>
              <a:t>Can be used regardless of whether you’re storing data in Azure</a:t>
            </a:r>
          </a:p>
          <a:p>
            <a:r>
              <a:rPr lang="en-US" sz="2400" dirty="0" smtClean="0"/>
              <a:t>Extremely scalable push notifications</a:t>
            </a:r>
          </a:p>
          <a:p>
            <a:r>
              <a:rPr lang="en-US" sz="2400" dirty="0" smtClean="0"/>
              <a:t>Cross platform support</a:t>
            </a:r>
          </a:p>
          <a:p>
            <a:pPr lvl="1"/>
            <a:r>
              <a:rPr lang="en-US" sz="2000" dirty="0" smtClean="0"/>
              <a:t>Push to </a:t>
            </a:r>
            <a:r>
              <a:rPr lang="en-US" sz="2000" dirty="0" err="1" smtClean="0"/>
              <a:t>iOS</a:t>
            </a:r>
            <a:r>
              <a:rPr lang="en-US" sz="2000" dirty="0" smtClean="0"/>
              <a:t>, Android, Kindle, Windows Phone, Windows Store</a:t>
            </a:r>
          </a:p>
          <a:p>
            <a:r>
              <a:rPr lang="en-US" sz="2400" dirty="0" smtClean="0"/>
              <a:t>Tags (i.e. tie my registration to this topic or user ID)</a:t>
            </a:r>
          </a:p>
          <a:p>
            <a:r>
              <a:rPr lang="en-US" sz="2400" dirty="0" smtClean="0"/>
              <a:t>Templates (i.e. when I get a push, send it in this format)</a:t>
            </a:r>
          </a:p>
          <a:p>
            <a:r>
              <a:rPr lang="en-US" sz="2400" dirty="0" smtClean="0"/>
              <a:t>Server SDKs for .NET, Java, and Node (also open as REST API)</a:t>
            </a:r>
            <a:endParaRPr lang="en-US" sz="2400"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11</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15712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Adding </a:t>
            </a:r>
            <a:r>
              <a:rPr lang="hu-HU" dirty="0" err="1" smtClean="0"/>
              <a:t>Push</a:t>
            </a:r>
            <a:endParaRPr lang="en-US" dirty="0"/>
          </a:p>
        </p:txBody>
      </p:sp>
      <p:sp>
        <p:nvSpPr>
          <p:cNvPr id="3" name="Subtitle 2"/>
          <p:cNvSpPr>
            <a:spLocks noGrp="1"/>
          </p:cNvSpPr>
          <p:nvPr>
            <p:ph type="subTitle" idx="1"/>
          </p:nvPr>
        </p:nvSpPr>
        <p:spPr/>
        <p:txBody>
          <a:bodyPr>
            <a:normAutofit/>
          </a:bodyPr>
          <a:lstStyle/>
          <a:p>
            <a:endParaRPr lang="en-US" sz="4400" dirty="0">
              <a:latin typeface="+mj-lt"/>
            </a:endParaRPr>
          </a:p>
        </p:txBody>
      </p:sp>
    </p:spTree>
    <p:extLst>
      <p:ext uri="{BB962C8B-B14F-4D97-AF65-F5344CB8AC3E}">
        <p14:creationId xmlns:p14="http://schemas.microsoft.com/office/powerpoint/2010/main" val="2726996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err="1" smtClean="0"/>
              <a:t>What’s</a:t>
            </a:r>
            <a:r>
              <a:rPr lang="hu-HU" dirty="0" smtClean="0"/>
              <a:t> </a:t>
            </a:r>
            <a:r>
              <a:rPr lang="hu-HU" dirty="0" err="1" smtClean="0"/>
              <a:t>next</a:t>
            </a:r>
            <a:r>
              <a:rPr lang="hu-HU" dirty="0" smtClean="0"/>
              <a:t>?</a:t>
            </a:r>
            <a:endParaRPr lang="en-US" dirty="0"/>
          </a:p>
        </p:txBody>
      </p:sp>
      <p:sp>
        <p:nvSpPr>
          <p:cNvPr id="3" name="Content Placeholder 2"/>
          <p:cNvSpPr>
            <a:spLocks noGrp="1"/>
          </p:cNvSpPr>
          <p:nvPr>
            <p:ph idx="1"/>
          </p:nvPr>
        </p:nvSpPr>
        <p:spPr/>
        <p:txBody>
          <a:bodyPr>
            <a:noAutofit/>
          </a:bodyPr>
          <a:lstStyle/>
          <a:p>
            <a:r>
              <a:rPr lang="hu-HU" sz="2800" dirty="0" smtClean="0"/>
              <a:t>Scripting</a:t>
            </a:r>
            <a:r>
              <a:rPr lang="hu-HU" sz="2400" dirty="0"/>
              <a:t> </a:t>
            </a:r>
            <a:r>
              <a:rPr lang="hu-HU" sz="2400" dirty="0" smtClean="0"/>
              <a:t>(</a:t>
            </a:r>
            <a:r>
              <a:rPr lang="hu-HU" sz="2400" dirty="0" err="1" smtClean="0"/>
              <a:t>tables</a:t>
            </a:r>
            <a:r>
              <a:rPr lang="hu-HU" sz="2400" dirty="0" smtClean="0"/>
              <a:t>, </a:t>
            </a:r>
            <a:r>
              <a:rPr lang="hu-HU" sz="2400" dirty="0" err="1" smtClean="0"/>
              <a:t>custom</a:t>
            </a:r>
            <a:r>
              <a:rPr lang="hu-HU" sz="2400" dirty="0" smtClean="0"/>
              <a:t> </a:t>
            </a:r>
            <a:r>
              <a:rPr lang="hu-HU" sz="2400" dirty="0" err="1" smtClean="0"/>
              <a:t>APIs</a:t>
            </a:r>
            <a:r>
              <a:rPr lang="hu-HU" sz="2400" dirty="0" smtClean="0"/>
              <a:t>, </a:t>
            </a:r>
            <a:r>
              <a:rPr lang="hu-HU" sz="2400" dirty="0" err="1" smtClean="0"/>
              <a:t>scheduling</a:t>
            </a:r>
            <a:r>
              <a:rPr lang="hu-HU" sz="2400" dirty="0" smtClean="0"/>
              <a:t>); </a:t>
            </a:r>
            <a:r>
              <a:rPr lang="hu-HU" sz="2400" dirty="0" err="1" smtClean="0"/>
              <a:t>source</a:t>
            </a:r>
            <a:r>
              <a:rPr lang="hu-HU" sz="2400" dirty="0" smtClean="0"/>
              <a:t> </a:t>
            </a:r>
            <a:r>
              <a:rPr lang="hu-HU" sz="2400" dirty="0" err="1" smtClean="0"/>
              <a:t>control</a:t>
            </a:r>
            <a:endParaRPr lang="hu-HU" sz="2400" dirty="0" smtClean="0"/>
          </a:p>
          <a:p>
            <a:r>
              <a:rPr lang="hu-HU" sz="2400" dirty="0" smtClean="0"/>
              <a:t>More </a:t>
            </a:r>
            <a:r>
              <a:rPr lang="hu-HU" sz="2400" dirty="0" err="1" smtClean="0"/>
              <a:t>on</a:t>
            </a:r>
            <a:r>
              <a:rPr lang="hu-HU" sz="2400" dirty="0" smtClean="0"/>
              <a:t> Storage</a:t>
            </a:r>
          </a:p>
          <a:p>
            <a:r>
              <a:rPr lang="hu-HU" sz="2400" dirty="0" err="1" smtClean="0"/>
              <a:t>Scaling</a:t>
            </a:r>
            <a:r>
              <a:rPr lang="hu-HU" sz="2400" dirty="0" smtClean="0"/>
              <a:t>, </a:t>
            </a:r>
            <a:r>
              <a:rPr lang="hu-HU" sz="2400" dirty="0" err="1" smtClean="0"/>
              <a:t>pricing</a:t>
            </a:r>
            <a:endParaRPr lang="hu-HU" sz="2800" dirty="0" smtClean="0"/>
          </a:p>
        </p:txBody>
      </p:sp>
      <p:sp>
        <p:nvSpPr>
          <p:cNvPr id="4" name="Slide Number Placeholder 3"/>
          <p:cNvSpPr>
            <a:spLocks noGrp="1"/>
          </p:cNvSpPr>
          <p:nvPr>
            <p:ph type="sldNum" sz="quarter" idx="12"/>
          </p:nvPr>
        </p:nvSpPr>
        <p:spPr/>
        <p:txBody>
          <a:bodyPr/>
          <a:lstStyle/>
          <a:p>
            <a:fld id="{0A164282-434E-41D4-9582-783D542A7B68}" type="slidenum">
              <a:rPr lang="en-US" smtClean="0"/>
              <a:pPr/>
              <a:t>13</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2313585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1125475" y="1429492"/>
            <a:ext cx="4279281" cy="2701638"/>
            <a:chOff x="-2" y="0"/>
            <a:chExt cx="10862785" cy="6858000"/>
          </a:xfrm>
        </p:grpSpPr>
        <p:pic>
          <p:nvPicPr>
            <p:cNvPr id="18" name="Picture 17"/>
            <p:cNvPicPr>
              <a:picLocks noChangeAspect="1"/>
            </p:cNvPicPr>
            <p:nvPr/>
          </p:nvPicPr>
          <p:blipFill rotWithShape="1">
            <a:blip r:embed="rId3" cstate="print">
              <a:extLst>
                <a:ext uri="{28A0092B-C50C-407E-A947-70E740481C1C}">
                  <a14:useLocalDpi xmlns:a14="http://schemas.microsoft.com/office/drawing/2010/main" val="0"/>
                </a:ext>
              </a:extLst>
            </a:blip>
            <a:srcRect r="10902" b="9999"/>
            <a:stretch/>
          </p:blipFill>
          <p:spPr>
            <a:xfrm>
              <a:off x="-2" y="0"/>
              <a:ext cx="10862785" cy="6858000"/>
            </a:xfrm>
            <a:prstGeom prst="rect">
              <a:avLst/>
            </a:prstGeom>
          </p:spPr>
        </p:pic>
        <p:pic>
          <p:nvPicPr>
            <p:cNvPr id="19" name="Picture 18"/>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1" y="6134100"/>
              <a:ext cx="857249" cy="723900"/>
            </a:xfrm>
            <a:prstGeom prst="rect">
              <a:avLst/>
            </a:prstGeom>
          </p:spPr>
        </p:pic>
      </p:grpSp>
      <p:pic>
        <p:nvPicPr>
          <p:cNvPr id="5" name="Picture 4"/>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916654" y="1127733"/>
            <a:ext cx="4678900" cy="5719580"/>
          </a:xfrm>
          <a:prstGeom prst="rect">
            <a:avLst/>
          </a:prstGeom>
        </p:spPr>
      </p:pic>
      <p:grpSp>
        <p:nvGrpSpPr>
          <p:cNvPr id="16" name="Group 15"/>
          <p:cNvGrpSpPr/>
          <p:nvPr/>
        </p:nvGrpSpPr>
        <p:grpSpPr>
          <a:xfrm>
            <a:off x="5811880" y="2906978"/>
            <a:ext cx="6146714" cy="2448303"/>
            <a:chOff x="5811880" y="1728413"/>
            <a:chExt cx="6146714" cy="2448303"/>
          </a:xfrm>
        </p:grpSpPr>
        <p:sp>
          <p:nvSpPr>
            <p:cNvPr id="20" name="Text Placeholder 25"/>
            <p:cNvSpPr txBox="1">
              <a:spLocks/>
            </p:cNvSpPr>
            <p:nvPr/>
          </p:nvSpPr>
          <p:spPr bwMode="ltGray">
            <a:xfrm>
              <a:off x="5811880" y="1728413"/>
              <a:ext cx="5860167" cy="1628567"/>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76959" indent="-676959" defTabSz="896157">
                <a:lnSpc>
                  <a:spcPts val="6666"/>
                </a:lnSpc>
                <a:defRPr/>
              </a:pPr>
              <a:r>
                <a:rPr lang="en-US" sz="5980" spc="-150" dirty="0">
                  <a:solidFill>
                    <a:srgbClr val="FFFFFF"/>
                  </a:solidFill>
                  <a:latin typeface="Segoe UI Light"/>
                </a:rPr>
                <a:t>Get </a:t>
              </a:r>
              <a:r>
                <a:rPr lang="en-US" sz="5980" spc="-150" dirty="0" smtClean="0">
                  <a:solidFill>
                    <a:srgbClr val="FFFFFF"/>
                  </a:solidFill>
                  <a:latin typeface="Segoe UI Light"/>
                </a:rPr>
                <a:t>started</a:t>
              </a:r>
              <a:endParaRPr lang="en-US" sz="5980" spc="-150" dirty="0">
                <a:solidFill>
                  <a:srgbClr val="FFFFFF"/>
                </a:solidFill>
                <a:latin typeface="Segoe UI Light"/>
              </a:endParaRPr>
            </a:p>
          </p:txBody>
        </p:sp>
        <p:sp>
          <p:nvSpPr>
            <p:cNvPr id="21" name="Text Placeholder 4"/>
            <p:cNvSpPr txBox="1">
              <a:spLocks/>
            </p:cNvSpPr>
            <p:nvPr/>
          </p:nvSpPr>
          <p:spPr>
            <a:xfrm>
              <a:off x="5968926" y="2763841"/>
              <a:ext cx="5989668" cy="1412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smtClean="0">
                  <a:solidFill>
                    <a:srgbClr val="11C1FF"/>
                  </a:solidFill>
                  <a:latin typeface="+mj-lt"/>
                </a:rPr>
                <a:t>Visit azure.microsoft.com</a:t>
              </a:r>
              <a:endParaRPr lang="en-US" sz="4000" dirty="0">
                <a:solidFill>
                  <a:srgbClr val="11C1FF"/>
                </a:solidFill>
                <a:latin typeface="+mj-lt"/>
              </a:endParaRPr>
            </a:p>
          </p:txBody>
        </p:sp>
      </p:grpSp>
    </p:spTree>
    <p:extLst>
      <p:ext uri="{BB962C8B-B14F-4D97-AF65-F5344CB8AC3E}">
        <p14:creationId xmlns:p14="http://schemas.microsoft.com/office/powerpoint/2010/main" val="2641055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Mobile Services?</a:t>
            </a:r>
            <a:endParaRPr lang="en-US" dirty="0"/>
          </a:p>
        </p:txBody>
      </p:sp>
      <p:pic>
        <p:nvPicPr>
          <p:cNvPr id="8" name="Picture 7" descr="mobile services (featur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0317" y="2599241"/>
            <a:ext cx="2871528" cy="2871528"/>
          </a:xfrm>
          <a:prstGeom prst="rect">
            <a:avLst/>
          </a:prstGeom>
        </p:spPr>
      </p:pic>
      <p:pic>
        <p:nvPicPr>
          <p:cNvPr id="9" name="Picture 8" descr="Access Control.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38723" y="2929321"/>
            <a:ext cx="780288" cy="780288"/>
          </a:xfrm>
          <a:prstGeom prst="rect">
            <a:avLst/>
          </a:prstGeom>
        </p:spPr>
      </p:pic>
      <p:pic>
        <p:nvPicPr>
          <p:cNvPr id="12" name="Picture 11" descr="cloud servic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37855" y="5119244"/>
            <a:ext cx="780288" cy="780288"/>
          </a:xfrm>
          <a:prstGeom prst="rect">
            <a:avLst/>
          </a:prstGeom>
        </p:spPr>
      </p:pic>
      <p:pic>
        <p:nvPicPr>
          <p:cNvPr id="15" name="Picture 14" descr="Mobile.png"/>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10932" y="3634778"/>
            <a:ext cx="780288" cy="780288"/>
          </a:xfrm>
          <a:prstGeom prst="rect">
            <a:avLst/>
          </a:prstGeom>
        </p:spPr>
      </p:pic>
      <p:pic>
        <p:nvPicPr>
          <p:cNvPr id="16" name="Picture 15" descr="Notification Hub.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37855" y="4021070"/>
            <a:ext cx="780288" cy="780288"/>
          </a:xfrm>
          <a:prstGeom prst="rect">
            <a:avLst/>
          </a:prstGeom>
        </p:spPr>
      </p:pic>
      <p:pic>
        <p:nvPicPr>
          <p:cNvPr id="19" name="Picture 18" descr="SQL Database (Windows Azure).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737855" y="1992688"/>
            <a:ext cx="780288" cy="780288"/>
          </a:xfrm>
          <a:prstGeom prst="rect">
            <a:avLst/>
          </a:prstGeom>
        </p:spPr>
      </p:pic>
      <p:pic>
        <p:nvPicPr>
          <p:cNvPr id="22" name="Picture 21" descr="Mobile.png"/>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07024" y="2634409"/>
            <a:ext cx="780288" cy="780288"/>
          </a:xfrm>
          <a:prstGeom prst="rect">
            <a:avLst/>
          </a:prstGeom>
        </p:spPr>
      </p:pic>
      <p:pic>
        <p:nvPicPr>
          <p:cNvPr id="23" name="Picture 22" descr="Mobile.png"/>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07024" y="4646870"/>
            <a:ext cx="780288" cy="780288"/>
          </a:xfrm>
          <a:prstGeom prst="rect">
            <a:avLst/>
          </a:prstGeom>
        </p:spPr>
      </p:pic>
      <p:sp>
        <p:nvSpPr>
          <p:cNvPr id="24" name="Left-Right Arrow 23"/>
          <p:cNvSpPr/>
          <p:nvPr/>
        </p:nvSpPr>
        <p:spPr>
          <a:xfrm>
            <a:off x="1445846" y="3634154"/>
            <a:ext cx="3614616" cy="801077"/>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p:cNvSpPr txBox="1"/>
          <p:nvPr/>
        </p:nvSpPr>
        <p:spPr>
          <a:xfrm>
            <a:off x="8930051" y="2091487"/>
            <a:ext cx="3056061" cy="584776"/>
          </a:xfrm>
          <a:prstGeom prst="rect">
            <a:avLst/>
          </a:prstGeom>
          <a:noFill/>
        </p:spPr>
        <p:txBody>
          <a:bodyPr wrap="square" rtlCol="0">
            <a:spAutoFit/>
          </a:bodyPr>
          <a:lstStyle/>
          <a:p>
            <a:r>
              <a:rPr lang="en-US" sz="3200" dirty="0" smtClean="0"/>
              <a:t>Storage</a:t>
            </a:r>
            <a:endParaRPr lang="en-US" sz="4000" dirty="0"/>
          </a:p>
        </p:txBody>
      </p:sp>
      <p:sp>
        <p:nvSpPr>
          <p:cNvPr id="25" name="TextBox 24"/>
          <p:cNvSpPr txBox="1"/>
          <p:nvPr/>
        </p:nvSpPr>
        <p:spPr>
          <a:xfrm>
            <a:off x="8923694" y="3037582"/>
            <a:ext cx="3056061" cy="584776"/>
          </a:xfrm>
          <a:prstGeom prst="rect">
            <a:avLst/>
          </a:prstGeom>
          <a:noFill/>
        </p:spPr>
        <p:txBody>
          <a:bodyPr wrap="square" rtlCol="0">
            <a:spAutoFit/>
          </a:bodyPr>
          <a:lstStyle/>
          <a:p>
            <a:r>
              <a:rPr lang="en-US" sz="3200" dirty="0" smtClean="0"/>
              <a:t>Authentication</a:t>
            </a:r>
            <a:endParaRPr lang="en-US" sz="3200" dirty="0"/>
          </a:p>
        </p:txBody>
      </p:sp>
      <p:sp>
        <p:nvSpPr>
          <p:cNvPr id="27" name="TextBox 26"/>
          <p:cNvSpPr txBox="1"/>
          <p:nvPr/>
        </p:nvSpPr>
        <p:spPr>
          <a:xfrm>
            <a:off x="8937492" y="5137756"/>
            <a:ext cx="3056061" cy="584776"/>
          </a:xfrm>
          <a:prstGeom prst="rect">
            <a:avLst/>
          </a:prstGeom>
          <a:noFill/>
        </p:spPr>
        <p:txBody>
          <a:bodyPr wrap="square" rtlCol="0">
            <a:spAutoFit/>
          </a:bodyPr>
          <a:lstStyle/>
          <a:p>
            <a:r>
              <a:rPr lang="en-US" sz="3200" dirty="0" smtClean="0"/>
              <a:t>Logic</a:t>
            </a:r>
            <a:endParaRPr lang="en-US" sz="3200" dirty="0"/>
          </a:p>
        </p:txBody>
      </p:sp>
      <p:sp>
        <p:nvSpPr>
          <p:cNvPr id="28" name="TextBox 27"/>
          <p:cNvSpPr txBox="1"/>
          <p:nvPr/>
        </p:nvSpPr>
        <p:spPr>
          <a:xfrm>
            <a:off x="8937180" y="4117338"/>
            <a:ext cx="3056061" cy="584776"/>
          </a:xfrm>
          <a:prstGeom prst="rect">
            <a:avLst/>
          </a:prstGeom>
          <a:noFill/>
        </p:spPr>
        <p:txBody>
          <a:bodyPr wrap="square" rtlCol="0">
            <a:spAutoFit/>
          </a:bodyPr>
          <a:lstStyle/>
          <a:p>
            <a:r>
              <a:rPr lang="en-US" sz="3200" dirty="0" smtClean="0"/>
              <a:t>Push</a:t>
            </a:r>
            <a:endParaRPr lang="en-US" sz="3200" dirty="0"/>
          </a:p>
        </p:txBody>
      </p:sp>
    </p:spTree>
    <p:extLst>
      <p:ext uri="{BB962C8B-B14F-4D97-AF65-F5344CB8AC3E}">
        <p14:creationId xmlns:p14="http://schemas.microsoft.com/office/powerpoint/2010/main" val="3319625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1000" fill="hold"/>
                                        <p:tgtEl>
                                          <p:spTgt spid="24"/>
                                        </p:tgtEl>
                                        <p:attrNameLst>
                                          <p:attrName>ppt_w</p:attrName>
                                        </p:attrNameLst>
                                      </p:cBhvr>
                                      <p:tavLst>
                                        <p:tav tm="0">
                                          <p:val>
                                            <p:strVal val="#ppt_w*0.70"/>
                                          </p:val>
                                        </p:tav>
                                        <p:tav tm="100000">
                                          <p:val>
                                            <p:strVal val="#ppt_w"/>
                                          </p:val>
                                        </p:tav>
                                      </p:tavLst>
                                    </p:anim>
                                    <p:anim calcmode="lin" valueType="num">
                                      <p:cBhvr>
                                        <p:cTn id="8" dur="1000" fill="hold"/>
                                        <p:tgtEl>
                                          <p:spTgt spid="24"/>
                                        </p:tgtEl>
                                        <p:attrNameLst>
                                          <p:attrName>ppt_h</p:attrName>
                                        </p:attrNameLst>
                                      </p:cBhvr>
                                      <p:tavLst>
                                        <p:tav tm="0">
                                          <p:val>
                                            <p:strVal val="#ppt_h"/>
                                          </p:val>
                                        </p:tav>
                                        <p:tav tm="100000">
                                          <p:val>
                                            <p:strVal val="#ppt_h"/>
                                          </p:val>
                                        </p:tav>
                                      </p:tavLst>
                                    </p:anim>
                                    <p:animEffect transition="in" filter="fade">
                                      <p:cBhvr>
                                        <p:cTn id="9" dur="1000"/>
                                        <p:tgtEl>
                                          <p:spTgt spid="24"/>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blinds(horizontal)">
                                      <p:cBhvr>
                                        <p:cTn id="14" dur="500"/>
                                        <p:tgtEl>
                                          <p:spTgt spid="19"/>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blinds(horizontal)">
                                      <p:cBhvr>
                                        <p:cTn id="25" dur="500"/>
                                        <p:tgtEl>
                                          <p:spTgt spid="25"/>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linds(horizontal)">
                                      <p:cBhvr>
                                        <p:cTn id="30" dur="500"/>
                                        <p:tgtEl>
                                          <p:spTgt spid="12"/>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blinds(horizontal)">
                                      <p:cBhvr>
                                        <p:cTn id="33" dur="500"/>
                                        <p:tgtEl>
                                          <p:spTgt spid="27"/>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blinds(horizontal)">
                                      <p:cBhvr>
                                        <p:cTn id="38" dur="500"/>
                                        <p:tgtEl>
                                          <p:spTgt spid="16"/>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blinds(horizontal)">
                                      <p:cBhvr>
                                        <p:cTn id="4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 grpId="0"/>
      <p:bldP spid="25" grpId="0"/>
      <p:bldP spid="27" grpId="0"/>
      <p:bldP spid="2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err="1" smtClean="0"/>
              <a:t>Backends</a:t>
            </a:r>
            <a:endParaRPr lang="en-US" dirty="0"/>
          </a:p>
        </p:txBody>
      </p:sp>
      <p:sp>
        <p:nvSpPr>
          <p:cNvPr id="3" name="Content Placeholder 2"/>
          <p:cNvSpPr>
            <a:spLocks noGrp="1"/>
          </p:cNvSpPr>
          <p:nvPr>
            <p:ph idx="1"/>
          </p:nvPr>
        </p:nvSpPr>
        <p:spPr/>
        <p:txBody>
          <a:bodyPr>
            <a:noAutofit/>
          </a:bodyPr>
          <a:lstStyle/>
          <a:p>
            <a:r>
              <a:rPr lang="hu-HU" sz="2800" dirty="0" smtClean="0"/>
              <a:t>JavaScript: </a:t>
            </a:r>
            <a:r>
              <a:rPr lang="hu-HU" sz="2800" dirty="0" err="1" smtClean="0"/>
              <a:t>Node.js</a:t>
            </a:r>
            <a:endParaRPr lang="hu-HU" sz="2800" dirty="0" smtClean="0"/>
          </a:p>
          <a:p>
            <a:r>
              <a:rPr lang="hu-HU" sz="2400" dirty="0" smtClean="0"/>
              <a:t>C#: ASP.NET Web </a:t>
            </a:r>
            <a:r>
              <a:rPr lang="hu-HU" sz="2400" dirty="0" err="1" smtClean="0"/>
              <a:t>Api</a:t>
            </a:r>
            <a:endParaRPr lang="en-US" sz="2400"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3</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1415284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hu-HU" dirty="0" err="1" smtClean="0"/>
              <a:t>Demo</a:t>
            </a:r>
            <a:r>
              <a:rPr lang="hu-HU" dirty="0" smtClean="0"/>
              <a:t>: </a:t>
            </a:r>
            <a:r>
              <a:rPr lang="hu-HU" dirty="0" err="1" smtClean="0"/>
              <a:t>Create</a:t>
            </a:r>
            <a:r>
              <a:rPr lang="hu-HU" dirty="0" smtClean="0"/>
              <a:t> Mobile Service</a:t>
            </a:r>
            <a:endParaRPr lang="hu-HU" dirty="0"/>
          </a:p>
        </p:txBody>
      </p:sp>
      <p:sp>
        <p:nvSpPr>
          <p:cNvPr id="3" name="Untertitel 2"/>
          <p:cNvSpPr>
            <a:spLocks noGrp="1"/>
          </p:cNvSpPr>
          <p:nvPr>
            <p:ph type="subTitle" idx="1"/>
          </p:nvPr>
        </p:nvSpPr>
        <p:spPr/>
        <p:txBody>
          <a:bodyPr/>
          <a:lstStyle/>
          <a:p>
            <a:endParaRPr lang="hu-HU"/>
          </a:p>
        </p:txBody>
      </p:sp>
    </p:spTree>
    <p:extLst>
      <p:ext uri="{BB962C8B-B14F-4D97-AF65-F5344CB8AC3E}">
        <p14:creationId xmlns:p14="http://schemas.microsoft.com/office/powerpoint/2010/main" val="765193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Storage</a:t>
            </a:r>
            <a:endParaRPr lang="en-US" dirty="0"/>
          </a:p>
        </p:txBody>
      </p:sp>
      <p:sp>
        <p:nvSpPr>
          <p:cNvPr id="3" name="Content Placeholder 2"/>
          <p:cNvSpPr>
            <a:spLocks noGrp="1"/>
          </p:cNvSpPr>
          <p:nvPr>
            <p:ph idx="1"/>
          </p:nvPr>
        </p:nvSpPr>
        <p:spPr/>
        <p:txBody>
          <a:bodyPr>
            <a:noAutofit/>
          </a:bodyPr>
          <a:lstStyle/>
          <a:p>
            <a:r>
              <a:rPr lang="en-US" sz="2800" dirty="0" smtClean="0"/>
              <a:t>Powered by SQL Database</a:t>
            </a:r>
          </a:p>
          <a:p>
            <a:r>
              <a:rPr lang="en-US" sz="2800" dirty="0" smtClean="0"/>
              <a:t>Supports rich querying capabilities</a:t>
            </a:r>
            <a:endParaRPr lang="hu-HU" sz="2800" dirty="0" smtClean="0"/>
          </a:p>
          <a:p>
            <a:r>
              <a:rPr lang="en-US" sz="2800" dirty="0" smtClean="0"/>
              <a:t>Dynamic Schematization</a:t>
            </a:r>
            <a:endParaRPr lang="hu-HU" sz="2800" dirty="0" smtClean="0"/>
          </a:p>
          <a:p>
            <a:r>
              <a:rPr lang="hu-HU" sz="2800" dirty="0" err="1"/>
              <a:t>Supports</a:t>
            </a:r>
            <a:r>
              <a:rPr lang="hu-HU" sz="2800" dirty="0"/>
              <a:t> offline </a:t>
            </a:r>
            <a:r>
              <a:rPr lang="hu-HU" sz="2800" dirty="0" err="1"/>
              <a:t>sync</a:t>
            </a:r>
            <a:endParaRPr lang="en-US" sz="2800" dirty="0"/>
          </a:p>
          <a:p>
            <a:endParaRPr lang="hu-HU" sz="2800" dirty="0"/>
          </a:p>
          <a:p>
            <a:r>
              <a:rPr lang="hu-HU" sz="2800" dirty="0" err="1" smtClean="0"/>
              <a:t>Libraries</a:t>
            </a:r>
            <a:r>
              <a:rPr lang="hu-HU" sz="2800" dirty="0" smtClean="0"/>
              <a:t> </a:t>
            </a:r>
            <a:r>
              <a:rPr lang="hu-HU" sz="2800" dirty="0" err="1" smtClean="0"/>
              <a:t>for</a:t>
            </a:r>
            <a:r>
              <a:rPr lang="hu-HU" sz="2800" dirty="0" smtClean="0"/>
              <a:t>:</a:t>
            </a:r>
            <a:r>
              <a:rPr lang="hu-HU" sz="2800" dirty="0"/>
              <a:t> </a:t>
            </a:r>
            <a:r>
              <a:rPr lang="hu-HU" sz="2800" dirty="0" err="1" smtClean="0"/>
              <a:t>Azure</a:t>
            </a:r>
            <a:r>
              <a:rPr lang="hu-HU" sz="2800" dirty="0" smtClean="0"/>
              <a:t> Storage, </a:t>
            </a:r>
            <a:r>
              <a:rPr lang="hu-HU" sz="2800" dirty="0" err="1" smtClean="0"/>
              <a:t>Redis</a:t>
            </a:r>
            <a:r>
              <a:rPr lang="hu-HU" sz="2800" dirty="0" smtClean="0"/>
              <a:t>, </a:t>
            </a:r>
            <a:r>
              <a:rPr lang="hu-HU" sz="2800" dirty="0" err="1" smtClean="0"/>
              <a:t>MongoDB</a:t>
            </a:r>
            <a:r>
              <a:rPr lang="hu-HU" sz="2800" dirty="0" smtClean="0"/>
              <a:t> </a:t>
            </a:r>
            <a:r>
              <a:rPr lang="hu-HU" sz="2800" dirty="0" err="1" smtClean="0"/>
              <a:t>etc</a:t>
            </a:r>
            <a:r>
              <a:rPr lang="hu-HU" sz="2800" dirty="0" smtClean="0"/>
              <a:t> – </a:t>
            </a:r>
            <a:r>
              <a:rPr lang="hu-HU" sz="2800" dirty="0" err="1" smtClean="0"/>
              <a:t>full</a:t>
            </a:r>
            <a:r>
              <a:rPr lang="hu-HU" sz="2800" dirty="0" smtClean="0"/>
              <a:t> </a:t>
            </a:r>
            <a:r>
              <a:rPr lang="hu-HU" sz="2800" dirty="0" err="1" smtClean="0"/>
              <a:t>Node.js</a:t>
            </a:r>
            <a:r>
              <a:rPr lang="hu-HU" sz="2800" dirty="0" smtClean="0"/>
              <a:t>/ASP.NET </a:t>
            </a:r>
            <a:r>
              <a:rPr lang="hu-HU" sz="2800" dirty="0" err="1" smtClean="0"/>
              <a:t>power</a:t>
            </a:r>
            <a:endParaRPr lang="hu-HU" sz="2800" dirty="0" smtClean="0"/>
          </a:p>
        </p:txBody>
      </p:sp>
      <p:sp>
        <p:nvSpPr>
          <p:cNvPr id="4" name="Slide Number Placeholder 3"/>
          <p:cNvSpPr>
            <a:spLocks noGrp="1"/>
          </p:cNvSpPr>
          <p:nvPr>
            <p:ph type="sldNum" sz="quarter" idx="12"/>
          </p:nvPr>
        </p:nvSpPr>
        <p:spPr/>
        <p:txBody>
          <a:bodyPr/>
          <a:lstStyle/>
          <a:p>
            <a:fld id="{0A164282-434E-41D4-9582-783D542A7B68}" type="slidenum">
              <a:rPr lang="en-US" smtClean="0"/>
              <a:pPr/>
              <a:t>5</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2395690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r>
              <a:rPr lang="hu-HU" dirty="0"/>
              <a:t> </a:t>
            </a:r>
            <a:r>
              <a:rPr lang="hu-HU" dirty="0" smtClean="0"/>
              <a:t>Data Access</a:t>
            </a:r>
            <a:endParaRPr lang="en-US" dirty="0"/>
          </a:p>
        </p:txBody>
      </p:sp>
      <p:sp>
        <p:nvSpPr>
          <p:cNvPr id="3" name="Subtitle 2"/>
          <p:cNvSpPr>
            <a:spLocks noGrp="1"/>
          </p:cNvSpPr>
          <p:nvPr>
            <p:ph type="subTitle" idx="1"/>
          </p:nvPr>
        </p:nvSpPr>
        <p:spPr/>
        <p:txBody>
          <a:bodyPr>
            <a:normAutofit/>
          </a:bodyPr>
          <a:lstStyle/>
          <a:p>
            <a:r>
              <a:rPr lang="hu-HU" sz="4400" dirty="0" smtClean="0">
                <a:latin typeface="+mj-lt"/>
              </a:rPr>
              <a:t>Online, offline</a:t>
            </a:r>
            <a:endParaRPr lang="en-US" sz="4400" dirty="0">
              <a:latin typeface="+mj-lt"/>
            </a:endParaRPr>
          </a:p>
        </p:txBody>
      </p:sp>
    </p:spTree>
    <p:extLst>
      <p:ext uri="{BB962C8B-B14F-4D97-AF65-F5344CB8AC3E}">
        <p14:creationId xmlns:p14="http://schemas.microsoft.com/office/powerpoint/2010/main" val="3666521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err="1" smtClean="0"/>
              <a:t>Authentication</a:t>
            </a:r>
            <a:endParaRPr lang="en-US" dirty="0"/>
          </a:p>
        </p:txBody>
      </p:sp>
      <p:sp>
        <p:nvSpPr>
          <p:cNvPr id="3" name="Content Placeholder 2"/>
          <p:cNvSpPr>
            <a:spLocks noGrp="1"/>
          </p:cNvSpPr>
          <p:nvPr>
            <p:ph idx="1"/>
          </p:nvPr>
        </p:nvSpPr>
        <p:spPr/>
        <p:txBody>
          <a:bodyPr>
            <a:noAutofit/>
          </a:bodyPr>
          <a:lstStyle/>
          <a:p>
            <a:pPr marL="0" indent="0">
              <a:buNone/>
            </a:pPr>
            <a:r>
              <a:rPr lang="hu-HU" sz="4000" dirty="0" err="1" smtClean="0"/>
              <a:t>Facebook</a:t>
            </a:r>
            <a:r>
              <a:rPr lang="hu-HU" sz="4000" dirty="0" smtClean="0"/>
              <a:t>, </a:t>
            </a:r>
            <a:r>
              <a:rPr lang="hu-HU" sz="4000" dirty="0" err="1" smtClean="0"/>
              <a:t>Google</a:t>
            </a:r>
            <a:r>
              <a:rPr lang="hu-HU" sz="4000" dirty="0" smtClean="0"/>
              <a:t>, Microsoft</a:t>
            </a:r>
          </a:p>
          <a:p>
            <a:pPr marL="0" indent="0">
              <a:buNone/>
            </a:pPr>
            <a:r>
              <a:rPr lang="hu-HU" sz="4000" dirty="0" err="1" smtClean="0"/>
              <a:t>Azure</a:t>
            </a:r>
            <a:r>
              <a:rPr lang="hu-HU" sz="4000" dirty="0" smtClean="0"/>
              <a:t> </a:t>
            </a:r>
            <a:r>
              <a:rPr lang="hu-HU" sz="4000" dirty="0" err="1" smtClean="0"/>
              <a:t>Active</a:t>
            </a:r>
            <a:r>
              <a:rPr lang="hu-HU" sz="4000" dirty="0" smtClean="0"/>
              <a:t> </a:t>
            </a:r>
            <a:r>
              <a:rPr lang="hu-HU" sz="4000" dirty="0" err="1" smtClean="0"/>
              <a:t>Directory</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7</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1864338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Authorization</a:t>
            </a:r>
            <a:endParaRPr lang="en-US" dirty="0"/>
          </a:p>
        </p:txBody>
      </p:sp>
      <p:sp>
        <p:nvSpPr>
          <p:cNvPr id="3" name="Content Placeholder 2"/>
          <p:cNvSpPr>
            <a:spLocks noGrp="1"/>
          </p:cNvSpPr>
          <p:nvPr>
            <p:ph idx="1"/>
          </p:nvPr>
        </p:nvSpPr>
        <p:spPr/>
        <p:txBody>
          <a:bodyPr>
            <a:noAutofit/>
          </a:bodyPr>
          <a:lstStyle/>
          <a:p>
            <a:pPr marL="0" indent="0">
              <a:buNone/>
            </a:pPr>
            <a:r>
              <a:rPr lang="en-US" sz="4000" dirty="0" smtClean="0"/>
              <a:t>Per HTTP method </a:t>
            </a:r>
            <a:r>
              <a:rPr lang="en-US" sz="4000" dirty="0" err="1" smtClean="0"/>
              <a:t>auth</a:t>
            </a:r>
            <a:r>
              <a:rPr lang="en-US" sz="4000" dirty="0" smtClean="0"/>
              <a:t> options:</a:t>
            </a:r>
          </a:p>
          <a:p>
            <a:pPr lvl="1"/>
            <a:r>
              <a:rPr lang="en-US" dirty="0" smtClean="0"/>
              <a:t>Everyone</a:t>
            </a:r>
          </a:p>
          <a:p>
            <a:pPr lvl="1"/>
            <a:r>
              <a:rPr lang="en-US" dirty="0"/>
              <a:t>App Key Required</a:t>
            </a:r>
          </a:p>
          <a:p>
            <a:pPr lvl="2"/>
            <a:r>
              <a:rPr lang="en-US" sz="2400" dirty="0"/>
              <a:t>Not ideal for production use</a:t>
            </a:r>
          </a:p>
          <a:p>
            <a:pPr lvl="1"/>
            <a:r>
              <a:rPr lang="en-US" dirty="0" smtClean="0"/>
              <a:t>Authenticated Users</a:t>
            </a:r>
          </a:p>
          <a:p>
            <a:pPr lvl="1"/>
            <a:r>
              <a:rPr lang="en-US" dirty="0" smtClean="0"/>
              <a:t>Admins and other scripts</a:t>
            </a:r>
          </a:p>
          <a:p>
            <a:pPr lvl="2"/>
            <a:r>
              <a:rPr lang="en-US" sz="2400" dirty="0" smtClean="0"/>
              <a:t>Requires Master Key as header</a:t>
            </a:r>
          </a:p>
          <a:p>
            <a:pPr marL="0" indent="0">
              <a:buNone/>
            </a:pPr>
            <a:r>
              <a:rPr lang="en-US" dirty="0" smtClean="0"/>
              <a:t>401 Unauthorized response if security check fails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8</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4114911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Adding </a:t>
            </a:r>
            <a:r>
              <a:rPr lang="en-US" dirty="0" err="1" smtClean="0"/>
              <a:t>Auth</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Lock Down and Login</a:t>
            </a:r>
            <a:endParaRPr lang="en-US" sz="4400" dirty="0">
              <a:latin typeface="+mj-lt"/>
            </a:endParaRPr>
          </a:p>
        </p:txBody>
      </p:sp>
    </p:spTree>
    <p:extLst>
      <p:ext uri="{BB962C8B-B14F-4D97-AF65-F5344CB8AC3E}">
        <p14:creationId xmlns:p14="http://schemas.microsoft.com/office/powerpoint/2010/main" val="3882272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429</Words>
  <Application>Microsoft Office PowerPoint</Application>
  <PresentationFormat>Widescreen</PresentationFormat>
  <Paragraphs>96</Paragraphs>
  <Slides>14</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Segoe UI</vt:lpstr>
      <vt:lpstr>Segoe UI Light</vt:lpstr>
      <vt:lpstr>Azure Medium</vt:lpstr>
      <vt:lpstr>Cloud Powered Mobile Apps  with Azure</vt:lpstr>
      <vt:lpstr>What is Mobile Services?</vt:lpstr>
      <vt:lpstr>Backends</vt:lpstr>
      <vt:lpstr>Demo: Create Mobile Service</vt:lpstr>
      <vt:lpstr>Structured Storage</vt:lpstr>
      <vt:lpstr>Demo: Data Access</vt:lpstr>
      <vt:lpstr>Authentication</vt:lpstr>
      <vt:lpstr>Data Authorization</vt:lpstr>
      <vt:lpstr>Demo: Adding Auth</vt:lpstr>
      <vt:lpstr>Push Notification Flow</vt:lpstr>
      <vt:lpstr>Notification Hubs</vt:lpstr>
      <vt:lpstr>Demo: Adding Push</vt:lpstr>
      <vt:lpstr>What’s next?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2015-03-21T08:55:57Z</dcterms:created>
  <dcterms:modified xsi:type="dcterms:W3CDTF">2015-03-21T08:56:18Z</dcterms:modified>
</cp:coreProperties>
</file>