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8" r:id="rId13"/>
    <p:sldId id="283" r:id="rId14"/>
    <p:sldId id="271" r:id="rId15"/>
    <p:sldId id="289" r:id="rId16"/>
  </p:sldIdLst>
  <p:sldSz cx="18288000" cy="10287000"/>
  <p:notesSz cx="6858000" cy="9144000"/>
  <p:embeddedFontLst>
    <p:embeddedFont>
      <p:font typeface="Arimo" panose="020B0604020202020204" charset="0"/>
      <p:regular r:id="rId17"/>
    </p:embeddedFont>
    <p:embeddedFont>
      <p:font typeface="Calibri" panose="020F0502020204030204" pitchFamily="34" charset="0"/>
      <p:regular r:id="rId18"/>
      <p:bold r:id="rId19"/>
    </p:embeddedFont>
    <p:embeddedFont>
      <p:font typeface="Montserrat Classic" panose="020B0604020202020204" charset="0"/>
      <p:regular r:id="rId20"/>
    </p:embeddedFont>
    <p:embeddedFont>
      <p:font typeface="Montserrat Classic Bold" panose="020B0604020202020204" charset="0"/>
      <p:regular r:id="rId21"/>
    </p:embeddedFont>
    <p:embeddedFont>
      <p:font typeface="Montserrat Light" panose="00000400000000000000" pitchFamily="2" charset="0"/>
      <p:regular r:id="rId22"/>
      <p:italic r:id="rId23"/>
    </p:embeddedFont>
    <p:embeddedFont>
      <p:font typeface="Montserrat Light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 r="55"/>
          <a:stretch>
            <a:fillRect/>
          </a:stretch>
        </p:blipFill>
        <p:spPr>
          <a:xfrm>
            <a:off x="0" y="0"/>
            <a:ext cx="18288000" cy="10287000"/>
          </a:xfrm>
          <a:prstGeom prst="rect">
            <a:avLst/>
          </a:prstGeom>
        </p:spPr>
      </p:pic>
      <p:sp>
        <p:nvSpPr>
          <p:cNvPr id="3" name="AutoShape 3"/>
          <p:cNvSpPr/>
          <p:nvPr/>
        </p:nvSpPr>
        <p:spPr>
          <a:xfrm rot="-2700000">
            <a:off x="-648614" y="-3153328"/>
            <a:ext cx="14528981" cy="21318055"/>
          </a:xfrm>
          <a:prstGeom prst="rect">
            <a:avLst/>
          </a:prstGeom>
          <a:solidFill>
            <a:srgbClr val="053D57">
              <a:alpha val="89804"/>
            </a:srgbClr>
          </a:solidFill>
        </p:spPr>
      </p:sp>
      <p:sp>
        <p:nvSpPr>
          <p:cNvPr id="4" name="AutoShape 4"/>
          <p:cNvSpPr/>
          <p:nvPr/>
        </p:nvSpPr>
        <p:spPr>
          <a:xfrm rot="-2700000">
            <a:off x="9572911" y="-1462339"/>
            <a:ext cx="57378" cy="6072282"/>
          </a:xfrm>
          <a:prstGeom prst="rect">
            <a:avLst/>
          </a:prstGeom>
          <a:solidFill>
            <a:srgbClr val="F8FBFD"/>
          </a:solidFill>
        </p:spPr>
      </p:sp>
      <p:sp>
        <p:nvSpPr>
          <p:cNvPr id="5" name="TextBox 5"/>
          <p:cNvSpPr txBox="1"/>
          <p:nvPr/>
        </p:nvSpPr>
        <p:spPr>
          <a:xfrm>
            <a:off x="1028700" y="1526177"/>
            <a:ext cx="10740061" cy="427323"/>
          </a:xfrm>
          <a:prstGeom prst="rect">
            <a:avLst/>
          </a:prstGeom>
        </p:spPr>
        <p:txBody>
          <a:bodyPr lIns="0" tIns="0" rIns="0" bIns="0" rtlCol="0" anchor="t">
            <a:spAutoFit/>
          </a:bodyPr>
          <a:lstStyle/>
          <a:p>
            <a:pPr>
              <a:lnSpc>
                <a:spcPts val="3488"/>
              </a:lnSpc>
            </a:pPr>
            <a:r>
              <a:rPr lang="en-US" sz="2491" spc="249">
                <a:solidFill>
                  <a:srgbClr val="F8FBFD"/>
                </a:solidFill>
                <a:latin typeface="Montserrat Classic"/>
              </a:rPr>
              <a:t>T5 SDAIA BOOTCAMP DATA SCINCE PROJECT</a:t>
            </a:r>
          </a:p>
        </p:txBody>
      </p:sp>
      <p:grpSp>
        <p:nvGrpSpPr>
          <p:cNvPr id="6" name="Group 6"/>
          <p:cNvGrpSpPr/>
          <p:nvPr/>
        </p:nvGrpSpPr>
        <p:grpSpPr>
          <a:xfrm>
            <a:off x="1028700" y="2161050"/>
            <a:ext cx="11573294" cy="6526817"/>
            <a:chOff x="0" y="219075"/>
            <a:chExt cx="15431058" cy="8702422"/>
          </a:xfrm>
        </p:grpSpPr>
        <p:sp>
          <p:nvSpPr>
            <p:cNvPr id="7" name="TextBox 7"/>
            <p:cNvSpPr txBox="1"/>
            <p:nvPr/>
          </p:nvSpPr>
          <p:spPr>
            <a:xfrm>
              <a:off x="0" y="219075"/>
              <a:ext cx="15431058" cy="6283511"/>
            </a:xfrm>
            <a:prstGeom prst="rect">
              <a:avLst/>
            </a:prstGeom>
          </p:spPr>
          <p:txBody>
            <a:bodyPr lIns="0" tIns="0" rIns="0" bIns="0" rtlCol="0" anchor="t">
              <a:spAutoFit/>
            </a:bodyPr>
            <a:lstStyle/>
            <a:p>
              <a:pPr>
                <a:lnSpc>
                  <a:spcPts val="12000"/>
                </a:lnSpc>
              </a:pPr>
              <a:r>
                <a:rPr lang="en-US" sz="12000" dirty="0">
                  <a:solidFill>
                    <a:srgbClr val="97BCC7"/>
                  </a:solidFill>
                  <a:latin typeface="Montserrat Classic Bold"/>
                </a:rPr>
                <a:t>CALIFORNIA HOUSING PRICES</a:t>
              </a:r>
            </a:p>
          </p:txBody>
        </p:sp>
        <p:sp>
          <p:nvSpPr>
            <p:cNvPr id="8" name="TextBox 8"/>
            <p:cNvSpPr txBox="1"/>
            <p:nvPr/>
          </p:nvSpPr>
          <p:spPr>
            <a:xfrm>
              <a:off x="3" y="6699436"/>
              <a:ext cx="11430533" cy="2222061"/>
            </a:xfrm>
            <a:prstGeom prst="rect">
              <a:avLst/>
            </a:prstGeom>
          </p:spPr>
          <p:txBody>
            <a:bodyPr lIns="0" tIns="0" rIns="0" bIns="0" rtlCol="0" anchor="t">
              <a:spAutoFit/>
            </a:bodyPr>
            <a:lstStyle/>
            <a:p>
              <a:pPr>
                <a:lnSpc>
                  <a:spcPts val="4479"/>
                </a:lnSpc>
              </a:pPr>
              <a:r>
                <a:rPr lang="en-US" sz="3199" spc="31" dirty="0">
                  <a:solidFill>
                    <a:srgbClr val="F8FBFD"/>
                  </a:solidFill>
                  <a:latin typeface="Montserrat Classic"/>
                </a:rPr>
                <a:t>Maha Aladwani</a:t>
              </a:r>
            </a:p>
            <a:p>
              <a:pPr>
                <a:lnSpc>
                  <a:spcPts val="4479"/>
                </a:lnSpc>
              </a:pPr>
              <a:r>
                <a:rPr lang="en-US" sz="3199" spc="31" dirty="0" err="1">
                  <a:solidFill>
                    <a:srgbClr val="F8FBFD"/>
                  </a:solidFill>
                  <a:latin typeface="Montserrat Classic"/>
                </a:rPr>
                <a:t>Yazeed</a:t>
              </a:r>
              <a:r>
                <a:rPr lang="en-US" sz="3199" spc="31" dirty="0">
                  <a:solidFill>
                    <a:srgbClr val="F8FBFD"/>
                  </a:solidFill>
                  <a:latin typeface="Montserrat Classic"/>
                </a:rPr>
                <a:t> </a:t>
              </a:r>
              <a:r>
                <a:rPr lang="en-US" sz="3199" spc="31" dirty="0" err="1">
                  <a:solidFill>
                    <a:srgbClr val="F8FBFD"/>
                  </a:solidFill>
                  <a:latin typeface="Montserrat Classic"/>
                </a:rPr>
                <a:t>Alharthi</a:t>
              </a:r>
              <a:endParaRPr lang="en-US" sz="3199" spc="31" dirty="0">
                <a:solidFill>
                  <a:srgbClr val="F8FBFD"/>
                </a:solidFill>
                <a:latin typeface="Montserrat Classic"/>
              </a:endParaRPr>
            </a:p>
            <a:p>
              <a:pPr>
                <a:lnSpc>
                  <a:spcPts val="4479"/>
                </a:lnSpc>
              </a:pPr>
              <a:r>
                <a:rPr lang="en-US" sz="3199" spc="31" dirty="0" err="1">
                  <a:solidFill>
                    <a:srgbClr val="F8FBFD"/>
                  </a:solidFill>
                  <a:latin typeface="Montserrat Classic"/>
                </a:rPr>
                <a:t>Hala</a:t>
              </a:r>
              <a:r>
                <a:rPr lang="en-US" sz="3199" spc="31" dirty="0">
                  <a:solidFill>
                    <a:srgbClr val="F8FBFD"/>
                  </a:solidFill>
                  <a:latin typeface="Montserrat Classic"/>
                </a:rPr>
                <a:t> </a:t>
              </a:r>
              <a:r>
                <a:rPr lang="en-US" sz="3199" spc="31" dirty="0" err="1">
                  <a:solidFill>
                    <a:srgbClr val="F8FBFD"/>
                  </a:solidFill>
                  <a:latin typeface="Montserrat Classic"/>
                </a:rPr>
                <a:t>Alenzai</a:t>
              </a:r>
              <a:endParaRPr lang="en-US" sz="3199" spc="31" dirty="0">
                <a:solidFill>
                  <a:srgbClr val="F8FBFD"/>
                </a:solidFill>
                <a:latin typeface="Montserrat Classic"/>
              </a:endParaRPr>
            </a:p>
          </p:txBody>
        </p:sp>
      </p:grpSp>
      <p:sp>
        <p:nvSpPr>
          <p:cNvPr id="9" name="AutoShape 9"/>
          <p:cNvSpPr/>
          <p:nvPr/>
        </p:nvSpPr>
        <p:spPr>
          <a:xfrm rot="-2700000">
            <a:off x="14294067" y="7990262"/>
            <a:ext cx="5930465" cy="6072282"/>
          </a:xfrm>
          <a:prstGeom prst="rect">
            <a:avLst/>
          </a:prstGeom>
          <a:solidFill>
            <a:srgbClr val="F8FBFD"/>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pic>
        <p:nvPicPr>
          <p:cNvPr id="5" name="Picture 5"/>
          <p:cNvPicPr>
            <a:picLocks noChangeAspect="1"/>
          </p:cNvPicPr>
          <p:nvPr/>
        </p:nvPicPr>
        <p:blipFill>
          <a:blip r:embed="rId2"/>
          <a:srcRect/>
          <a:stretch>
            <a:fillRect/>
          </a:stretch>
        </p:blipFill>
        <p:spPr>
          <a:xfrm>
            <a:off x="7180724" y="3097977"/>
            <a:ext cx="10482059" cy="6160323"/>
          </a:xfrm>
          <a:prstGeom prst="rect">
            <a:avLst/>
          </a:prstGeom>
        </p:spPr>
      </p:pic>
      <p:sp>
        <p:nvSpPr>
          <p:cNvPr id="6" name="TextBox 6"/>
          <p:cNvSpPr txBox="1"/>
          <p:nvPr/>
        </p:nvSpPr>
        <p:spPr>
          <a:xfrm>
            <a:off x="371144" y="1324124"/>
            <a:ext cx="15971475" cy="1685627"/>
          </a:xfrm>
          <a:prstGeom prst="rect">
            <a:avLst/>
          </a:prstGeom>
        </p:spPr>
        <p:txBody>
          <a:bodyPr lIns="0" tIns="0" rIns="0" bIns="0" rtlCol="0" anchor="t">
            <a:spAutoFit/>
          </a:bodyPr>
          <a:lstStyle/>
          <a:p>
            <a:pPr>
              <a:lnSpc>
                <a:spcPts val="6600"/>
              </a:lnSpc>
            </a:pPr>
            <a:r>
              <a:rPr lang="en-US" sz="5500" spc="-55">
                <a:solidFill>
                  <a:srgbClr val="053D57"/>
                </a:solidFill>
                <a:latin typeface="Montserrat Classic Bold"/>
              </a:rPr>
              <a:t>What is the most city that had the highest population?</a:t>
            </a:r>
          </a:p>
        </p:txBody>
      </p:sp>
      <p:sp>
        <p:nvSpPr>
          <p:cNvPr id="7" name="AutoShape 7"/>
          <p:cNvSpPr/>
          <p:nvPr/>
        </p:nvSpPr>
        <p:spPr>
          <a:xfrm rot="-2700000">
            <a:off x="6366721" y="2342839"/>
            <a:ext cx="43907" cy="11716373"/>
          </a:xfrm>
          <a:prstGeom prst="rect">
            <a:avLst/>
          </a:prstGeom>
          <a:solidFill>
            <a:srgbClr val="053D57"/>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sp>
        <p:nvSpPr>
          <p:cNvPr id="5" name="AutoShape 5"/>
          <p:cNvSpPr/>
          <p:nvPr/>
        </p:nvSpPr>
        <p:spPr>
          <a:xfrm rot="-2700000">
            <a:off x="6366721" y="2342839"/>
            <a:ext cx="43907" cy="11716373"/>
          </a:xfrm>
          <a:prstGeom prst="rect">
            <a:avLst/>
          </a:prstGeom>
          <a:solidFill>
            <a:srgbClr val="053D57"/>
          </a:solidFill>
        </p:spPr>
      </p:sp>
      <p:sp>
        <p:nvSpPr>
          <p:cNvPr id="6" name="TextBox 6"/>
          <p:cNvSpPr txBox="1"/>
          <p:nvPr/>
        </p:nvSpPr>
        <p:spPr>
          <a:xfrm>
            <a:off x="1028700" y="893172"/>
            <a:ext cx="7619492" cy="1228725"/>
          </a:xfrm>
          <a:prstGeom prst="rect">
            <a:avLst/>
          </a:prstGeom>
        </p:spPr>
        <p:txBody>
          <a:bodyPr lIns="0" tIns="0" rIns="0" bIns="0" rtlCol="0" anchor="t">
            <a:spAutoFit/>
          </a:bodyPr>
          <a:lstStyle/>
          <a:p>
            <a:pPr>
              <a:lnSpc>
                <a:spcPts val="9600"/>
              </a:lnSpc>
            </a:pPr>
            <a:r>
              <a:rPr lang="en-US" sz="8000" spc="-80" dirty="0">
                <a:solidFill>
                  <a:srgbClr val="053D57"/>
                </a:solidFill>
                <a:latin typeface="Montserrat Classic Bold"/>
              </a:rPr>
              <a:t>Algorithms</a:t>
            </a:r>
          </a:p>
        </p:txBody>
      </p:sp>
      <p:sp>
        <p:nvSpPr>
          <p:cNvPr id="10" name="مربع نص 9">
            <a:extLst>
              <a:ext uri="{FF2B5EF4-FFF2-40B4-BE49-F238E27FC236}">
                <a16:creationId xmlns:a16="http://schemas.microsoft.com/office/drawing/2014/main" id="{1EC2EC52-808D-4B07-BCC3-994638D2E880}"/>
              </a:ext>
            </a:extLst>
          </p:cNvPr>
          <p:cNvSpPr txBox="1"/>
          <p:nvPr/>
        </p:nvSpPr>
        <p:spPr>
          <a:xfrm>
            <a:off x="6858000" y="3387538"/>
            <a:ext cx="12698730" cy="3511923"/>
          </a:xfrm>
          <a:prstGeom prst="rect">
            <a:avLst/>
          </a:prstGeom>
          <a:noFill/>
        </p:spPr>
        <p:txBody>
          <a:bodyPr wrap="square">
            <a:spAutoFit/>
          </a:bodyPr>
          <a:lstStyle/>
          <a:p>
            <a:pPr marL="457200" indent="-457200">
              <a:lnSpc>
                <a:spcPts val="4500"/>
              </a:lnSpc>
              <a:buFont typeface="Arial" panose="020B0604020202020204" pitchFamily="34" charset="0"/>
              <a:buChar char="•"/>
            </a:pPr>
            <a:r>
              <a:rPr lang="en-US" sz="3200" spc="29" dirty="0">
                <a:solidFill>
                  <a:srgbClr val="053D57"/>
                </a:solidFill>
                <a:latin typeface="Montserrat Light"/>
              </a:rPr>
              <a:t>Linear Regression</a:t>
            </a:r>
          </a:p>
          <a:p>
            <a:pPr marL="457200" indent="-457200">
              <a:lnSpc>
                <a:spcPts val="4500"/>
              </a:lnSpc>
              <a:buFont typeface="Arial" panose="020B0604020202020204" pitchFamily="34" charset="0"/>
              <a:buChar char="•"/>
            </a:pPr>
            <a:r>
              <a:rPr lang="en-US" sz="3200" spc="29" dirty="0">
                <a:solidFill>
                  <a:srgbClr val="053D57"/>
                </a:solidFill>
                <a:latin typeface="Montserrat Light"/>
              </a:rPr>
              <a:t>Decision tree regressor</a:t>
            </a:r>
          </a:p>
          <a:p>
            <a:pPr marL="457200" indent="-457200">
              <a:lnSpc>
                <a:spcPts val="4500"/>
              </a:lnSpc>
              <a:buFont typeface="Arial" panose="020B0604020202020204" pitchFamily="34" charset="0"/>
              <a:buChar char="•"/>
            </a:pPr>
            <a:r>
              <a:rPr lang="en-US" sz="3200" spc="29" dirty="0">
                <a:solidFill>
                  <a:srgbClr val="053D57"/>
                </a:solidFill>
                <a:latin typeface="Montserrat Light"/>
              </a:rPr>
              <a:t>Lasso Regression</a:t>
            </a:r>
          </a:p>
          <a:p>
            <a:pPr marL="457200" indent="-457200">
              <a:lnSpc>
                <a:spcPts val="4500"/>
              </a:lnSpc>
              <a:buFont typeface="Arial" panose="020B0604020202020204" pitchFamily="34" charset="0"/>
              <a:buChar char="•"/>
            </a:pPr>
            <a:r>
              <a:rPr lang="en-US" sz="3200" spc="29" dirty="0">
                <a:solidFill>
                  <a:srgbClr val="053D57"/>
                </a:solidFill>
                <a:latin typeface="Montserrat Light"/>
              </a:rPr>
              <a:t>Ridge Regression</a:t>
            </a:r>
          </a:p>
          <a:p>
            <a:pPr marL="457200" indent="-457200">
              <a:lnSpc>
                <a:spcPts val="4500"/>
              </a:lnSpc>
              <a:buFont typeface="Arial" panose="020B0604020202020204" pitchFamily="34" charset="0"/>
              <a:buChar char="•"/>
            </a:pPr>
            <a:r>
              <a:rPr lang="en-US" sz="3200" spc="29" dirty="0">
                <a:solidFill>
                  <a:srgbClr val="053D57"/>
                </a:solidFill>
                <a:latin typeface="Montserrat Light"/>
              </a:rPr>
              <a:t>Random Forest Regressor</a:t>
            </a:r>
          </a:p>
          <a:p>
            <a:pPr marL="457200" indent="-457200">
              <a:lnSpc>
                <a:spcPts val="4500"/>
              </a:lnSpc>
              <a:buFont typeface="Arial" panose="020B0604020202020204" pitchFamily="34" charset="0"/>
              <a:buChar char="•"/>
            </a:pPr>
            <a:r>
              <a:rPr lang="en-US" sz="3200" spc="29" dirty="0">
                <a:solidFill>
                  <a:srgbClr val="053D57"/>
                </a:solidFill>
                <a:latin typeface="Montserrat Light"/>
              </a:rPr>
              <a:t>Polynomial 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sp>
        <p:nvSpPr>
          <p:cNvPr id="5" name="AutoShape 5"/>
          <p:cNvSpPr/>
          <p:nvPr/>
        </p:nvSpPr>
        <p:spPr>
          <a:xfrm rot="-2700000">
            <a:off x="6193334" y="2366426"/>
            <a:ext cx="43907" cy="11716373"/>
          </a:xfrm>
          <a:prstGeom prst="rect">
            <a:avLst/>
          </a:prstGeom>
          <a:solidFill>
            <a:srgbClr val="053D57"/>
          </a:solidFill>
        </p:spPr>
      </p:sp>
      <p:sp>
        <p:nvSpPr>
          <p:cNvPr id="6" name="TextBox 6"/>
          <p:cNvSpPr txBox="1"/>
          <p:nvPr/>
        </p:nvSpPr>
        <p:spPr>
          <a:xfrm>
            <a:off x="1028700" y="893172"/>
            <a:ext cx="7619492" cy="1228725"/>
          </a:xfrm>
          <a:prstGeom prst="rect">
            <a:avLst/>
          </a:prstGeom>
        </p:spPr>
        <p:txBody>
          <a:bodyPr lIns="0" tIns="0" rIns="0" bIns="0" rtlCol="0" anchor="t">
            <a:spAutoFit/>
          </a:bodyPr>
          <a:lstStyle/>
          <a:p>
            <a:pPr>
              <a:lnSpc>
                <a:spcPts val="9600"/>
              </a:lnSpc>
            </a:pPr>
            <a:r>
              <a:rPr lang="en-US" sz="8000" spc="-80" dirty="0">
                <a:solidFill>
                  <a:srgbClr val="053D57"/>
                </a:solidFill>
                <a:latin typeface="Montserrat Classic Bold"/>
              </a:rPr>
              <a:t>Models</a:t>
            </a:r>
          </a:p>
        </p:txBody>
      </p:sp>
      <p:graphicFrame>
        <p:nvGraphicFramePr>
          <p:cNvPr id="7" name="جدول 7">
            <a:extLst>
              <a:ext uri="{FF2B5EF4-FFF2-40B4-BE49-F238E27FC236}">
                <a16:creationId xmlns:a16="http://schemas.microsoft.com/office/drawing/2014/main" id="{EF97B8CF-5EDA-4967-95EA-03C6BB8BB308}"/>
              </a:ext>
            </a:extLst>
          </p:cNvPr>
          <p:cNvGraphicFramePr>
            <a:graphicFrameLocks noGrp="1"/>
          </p:cNvGraphicFramePr>
          <p:nvPr>
            <p:extLst>
              <p:ext uri="{D42A27DB-BD31-4B8C-83A1-F6EECF244321}">
                <p14:modId xmlns:p14="http://schemas.microsoft.com/office/powerpoint/2010/main" val="4073127045"/>
              </p:ext>
            </p:extLst>
          </p:nvPr>
        </p:nvGraphicFramePr>
        <p:xfrm>
          <a:off x="5562600" y="3238500"/>
          <a:ext cx="12411010" cy="4465804"/>
        </p:xfrm>
        <a:graphic>
          <a:graphicData uri="http://schemas.openxmlformats.org/drawingml/2006/table">
            <a:tbl>
              <a:tblPr rtl="1" firstRow="1" bandRow="1">
                <a:tableStyleId>{3B4B98B0-60AC-42C2-AFA5-B58CD77FA1E5}</a:tableStyleId>
              </a:tblPr>
              <a:tblGrid>
                <a:gridCol w="2482202">
                  <a:extLst>
                    <a:ext uri="{9D8B030D-6E8A-4147-A177-3AD203B41FA5}">
                      <a16:colId xmlns:a16="http://schemas.microsoft.com/office/drawing/2014/main" val="137428814"/>
                    </a:ext>
                  </a:extLst>
                </a:gridCol>
                <a:gridCol w="2750768">
                  <a:extLst>
                    <a:ext uri="{9D8B030D-6E8A-4147-A177-3AD203B41FA5}">
                      <a16:colId xmlns:a16="http://schemas.microsoft.com/office/drawing/2014/main" val="382828153"/>
                    </a:ext>
                  </a:extLst>
                </a:gridCol>
                <a:gridCol w="1569720">
                  <a:extLst>
                    <a:ext uri="{9D8B030D-6E8A-4147-A177-3AD203B41FA5}">
                      <a16:colId xmlns:a16="http://schemas.microsoft.com/office/drawing/2014/main" val="1964068311"/>
                    </a:ext>
                  </a:extLst>
                </a:gridCol>
                <a:gridCol w="2118360">
                  <a:extLst>
                    <a:ext uri="{9D8B030D-6E8A-4147-A177-3AD203B41FA5}">
                      <a16:colId xmlns:a16="http://schemas.microsoft.com/office/drawing/2014/main" val="1914240151"/>
                    </a:ext>
                  </a:extLst>
                </a:gridCol>
                <a:gridCol w="3489960">
                  <a:extLst>
                    <a:ext uri="{9D8B030D-6E8A-4147-A177-3AD203B41FA5}">
                      <a16:colId xmlns:a16="http://schemas.microsoft.com/office/drawing/2014/main" val="2214732838"/>
                    </a:ext>
                  </a:extLst>
                </a:gridCol>
              </a:tblGrid>
              <a:tr h="468751">
                <a:tc>
                  <a:txBody>
                    <a:bodyPr/>
                    <a:lstStyle/>
                    <a:p>
                      <a:pPr algn="ctr" rtl="1"/>
                      <a:r>
                        <a:rPr lang="en-US" sz="2800" dirty="0"/>
                        <a:t>Root Mean Square Error</a:t>
                      </a:r>
                      <a:endParaRPr lang="ar-SA"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dirty="0"/>
                        <a:t>Mean Absolute Error</a:t>
                      </a:r>
                      <a:endParaRPr lang="ar-SA"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dirty="0"/>
                        <a:t>R² Test</a:t>
                      </a:r>
                      <a:endParaRPr lang="ar-SA"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dirty="0"/>
                        <a:t>R² Train</a:t>
                      </a:r>
                      <a:endParaRPr lang="ar-SA"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dirty="0"/>
                        <a:t>Model</a:t>
                      </a:r>
                      <a:endParaRPr lang="ar-SA"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590904"/>
                  </a:ext>
                </a:extLst>
              </a:tr>
              <a:tr h="468751">
                <a:tc>
                  <a:txBody>
                    <a:bodyPr/>
                    <a:lstStyle/>
                    <a:p>
                      <a:pPr rtl="1"/>
                      <a:r>
                        <a:rPr lang="ar-SA" sz="2400" dirty="0"/>
                        <a:t>41973.371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1761763937.589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817214"/>
                  </a:ext>
                </a:extLst>
              </a:tr>
              <a:tr h="468751">
                <a:tc>
                  <a:txBody>
                    <a:bodyPr/>
                    <a:lstStyle/>
                    <a:p>
                      <a:pPr rtl="1"/>
                      <a:r>
                        <a:rPr lang="ar-SA" sz="2400" dirty="0"/>
                        <a:t>44080.770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1943114352.714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Decision tree regressor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8735834"/>
                  </a:ext>
                </a:extLst>
              </a:tr>
              <a:tr h="468751">
                <a:tc>
                  <a:txBody>
                    <a:bodyPr/>
                    <a:lstStyle/>
                    <a:p>
                      <a:pPr rtl="1"/>
                      <a:r>
                        <a:rPr lang="ar-SA" sz="2400" dirty="0"/>
                        <a:t>33584487.723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1127917815639476.2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Lasso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395708"/>
                  </a:ext>
                </a:extLst>
              </a:tr>
              <a:tr h="468751">
                <a:tc>
                  <a:txBody>
                    <a:bodyPr/>
                    <a:lstStyle/>
                    <a:p>
                      <a:pPr rtl="1"/>
                      <a:r>
                        <a:rPr lang="ar-SA" sz="2400" dirty="0"/>
                        <a:t>33566615.050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1126717645962416.8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Ridge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529287"/>
                  </a:ext>
                </a:extLst>
              </a:tr>
              <a:tr h="468751">
                <a:tc>
                  <a:txBody>
                    <a:bodyPr/>
                    <a:lstStyle/>
                    <a:p>
                      <a:pPr rtl="1"/>
                      <a:r>
                        <a:rPr lang="ar-SA" sz="2400" dirty="0"/>
                        <a:t>44483.898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1978817223.968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0.906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Random Forest Regressor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5857284"/>
                  </a:ext>
                </a:extLst>
              </a:tr>
              <a:tr h="468751">
                <a:tc>
                  <a:txBody>
                    <a:bodyPr/>
                    <a:lstStyle/>
                    <a:p>
                      <a:pPr rtl="1"/>
                      <a:r>
                        <a:rPr lang="ar-SA" sz="2400" dirty="0"/>
                        <a:t>38219.439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1460725554.369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0.613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ar-SA" sz="2400" dirty="0"/>
                        <a:t>0.656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2400" dirty="0"/>
                        <a:t>Polynomial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782534"/>
                  </a:ext>
                </a:extLst>
              </a:tr>
            </a:tbl>
          </a:graphicData>
        </a:graphic>
      </p:graphicFrame>
    </p:spTree>
    <p:extLst>
      <p:ext uri="{BB962C8B-B14F-4D97-AF65-F5344CB8AC3E}">
        <p14:creationId xmlns:p14="http://schemas.microsoft.com/office/powerpoint/2010/main" val="245333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999636" y="-6682422"/>
            <a:ext cx="11040152" cy="10151107"/>
          </a:xfrm>
          <a:prstGeom prst="rect">
            <a:avLst/>
          </a:prstGeom>
          <a:solidFill>
            <a:srgbClr val="053D57">
              <a:alpha val="49804"/>
            </a:srgbClr>
          </a:solidFill>
        </p:spPr>
      </p:sp>
      <p:sp>
        <p:nvSpPr>
          <p:cNvPr id="4" name="AutoShape 4"/>
          <p:cNvSpPr/>
          <p:nvPr/>
        </p:nvSpPr>
        <p:spPr>
          <a:xfrm rot="-2700000">
            <a:off x="-141743" y="1442029"/>
            <a:ext cx="8099197" cy="44285"/>
          </a:xfrm>
          <a:prstGeom prst="rect">
            <a:avLst/>
          </a:prstGeom>
          <a:solidFill>
            <a:srgbClr val="053D57"/>
          </a:solidFill>
        </p:spPr>
      </p:sp>
      <p:sp>
        <p:nvSpPr>
          <p:cNvPr id="8" name="TextBox 5">
            <a:extLst>
              <a:ext uri="{FF2B5EF4-FFF2-40B4-BE49-F238E27FC236}">
                <a16:creationId xmlns:a16="http://schemas.microsoft.com/office/drawing/2014/main" id="{F014C6BF-7B41-4A2F-B234-4E07DAF3619A}"/>
              </a:ext>
            </a:extLst>
          </p:cNvPr>
          <p:cNvSpPr txBox="1"/>
          <p:nvPr/>
        </p:nvSpPr>
        <p:spPr>
          <a:xfrm>
            <a:off x="1029608" y="7360463"/>
            <a:ext cx="7809992" cy="1226046"/>
          </a:xfrm>
          <a:prstGeom prst="rect">
            <a:avLst/>
          </a:prstGeom>
        </p:spPr>
        <p:txBody>
          <a:bodyPr lIns="0" tIns="0" rIns="0" bIns="0" rtlCol="0" anchor="t">
            <a:spAutoFit/>
          </a:bodyPr>
          <a:lstStyle/>
          <a:p>
            <a:pPr>
              <a:lnSpc>
                <a:spcPts val="9600"/>
              </a:lnSpc>
            </a:pPr>
            <a:r>
              <a:rPr lang="en-US" sz="8000" spc="-80" dirty="0">
                <a:solidFill>
                  <a:srgbClr val="053D57"/>
                </a:solidFill>
                <a:latin typeface="Montserrat Classic Bold"/>
              </a:rPr>
              <a:t>Tools</a:t>
            </a:r>
          </a:p>
        </p:txBody>
      </p:sp>
      <p:sp>
        <p:nvSpPr>
          <p:cNvPr id="9" name="مربع نص 8">
            <a:extLst>
              <a:ext uri="{FF2B5EF4-FFF2-40B4-BE49-F238E27FC236}">
                <a16:creationId xmlns:a16="http://schemas.microsoft.com/office/drawing/2014/main" id="{66622319-A48D-440F-AED7-0B3E37BE8743}"/>
              </a:ext>
            </a:extLst>
          </p:cNvPr>
          <p:cNvSpPr txBox="1"/>
          <p:nvPr/>
        </p:nvSpPr>
        <p:spPr>
          <a:xfrm>
            <a:off x="8610600" y="3543300"/>
            <a:ext cx="8229600" cy="5243167"/>
          </a:xfrm>
          <a:prstGeom prst="rect">
            <a:avLst/>
          </a:prstGeom>
          <a:noFill/>
        </p:spPr>
        <p:txBody>
          <a:bodyPr wrap="square">
            <a:spAutoFit/>
          </a:bodyPr>
          <a:lstStyle/>
          <a:p>
            <a:pPr marL="457200" indent="-457200">
              <a:lnSpc>
                <a:spcPts val="4500"/>
              </a:lnSpc>
              <a:buFont typeface="Arial" panose="020B0604020202020204" pitchFamily="34" charset="0"/>
              <a:buChar char="•"/>
            </a:pPr>
            <a:r>
              <a:rPr lang="en-US" sz="3200" spc="29" dirty="0">
                <a:solidFill>
                  <a:srgbClr val="053D57"/>
                </a:solidFill>
                <a:latin typeface="Montserrat Light"/>
              </a:rPr>
              <a:t>Pandas</a:t>
            </a:r>
          </a:p>
          <a:p>
            <a:pPr marL="457200" indent="-457200">
              <a:lnSpc>
                <a:spcPts val="4500"/>
              </a:lnSpc>
              <a:buFont typeface="Arial" panose="020B0604020202020204" pitchFamily="34" charset="0"/>
              <a:buChar char="•"/>
            </a:pPr>
            <a:r>
              <a:rPr lang="en-US" sz="3200" spc="29" dirty="0">
                <a:solidFill>
                  <a:srgbClr val="053D57"/>
                </a:solidFill>
                <a:latin typeface="Montserrat Light"/>
              </a:rPr>
              <a:t>NumPy</a:t>
            </a:r>
          </a:p>
          <a:p>
            <a:pPr marL="457200" indent="-457200">
              <a:lnSpc>
                <a:spcPts val="4500"/>
              </a:lnSpc>
              <a:buFont typeface="Arial" panose="020B0604020202020204" pitchFamily="34" charset="0"/>
              <a:buChar char="•"/>
            </a:pPr>
            <a:r>
              <a:rPr lang="en-US" sz="3200" spc="29" dirty="0">
                <a:solidFill>
                  <a:srgbClr val="053D57"/>
                </a:solidFill>
                <a:latin typeface="Montserrat Light"/>
              </a:rPr>
              <a:t>Matplotlib</a:t>
            </a:r>
          </a:p>
          <a:p>
            <a:pPr marL="457200" indent="-457200">
              <a:lnSpc>
                <a:spcPts val="4500"/>
              </a:lnSpc>
              <a:buFont typeface="Arial" panose="020B0604020202020204" pitchFamily="34" charset="0"/>
              <a:buChar char="•"/>
            </a:pPr>
            <a:r>
              <a:rPr lang="en-US" sz="3200" spc="29" dirty="0">
                <a:solidFill>
                  <a:srgbClr val="053D57"/>
                </a:solidFill>
                <a:latin typeface="Montserrat Light"/>
              </a:rPr>
              <a:t>Seaborn</a:t>
            </a:r>
          </a:p>
          <a:p>
            <a:pPr marL="457200" indent="-457200">
              <a:lnSpc>
                <a:spcPts val="4500"/>
              </a:lnSpc>
              <a:buFont typeface="Arial" panose="020B0604020202020204" pitchFamily="34" charset="0"/>
              <a:buChar char="•"/>
            </a:pPr>
            <a:r>
              <a:rPr lang="en-US" sz="3200" spc="29" dirty="0">
                <a:solidFill>
                  <a:srgbClr val="053D57"/>
                </a:solidFill>
                <a:latin typeface="Montserrat Light"/>
              </a:rPr>
              <a:t>Scikit-learn</a:t>
            </a:r>
          </a:p>
          <a:p>
            <a:pPr marL="457200" indent="-457200">
              <a:lnSpc>
                <a:spcPts val="4500"/>
              </a:lnSpc>
              <a:buFont typeface="Arial" panose="020B0604020202020204" pitchFamily="34" charset="0"/>
              <a:buChar char="•"/>
            </a:pPr>
            <a:r>
              <a:rPr lang="en-US" sz="3200" spc="29" dirty="0">
                <a:solidFill>
                  <a:srgbClr val="053D57"/>
                </a:solidFill>
                <a:latin typeface="Montserrat Light"/>
              </a:rPr>
              <a:t>Math library</a:t>
            </a:r>
          </a:p>
          <a:p>
            <a:pPr marL="457200" indent="-457200">
              <a:lnSpc>
                <a:spcPts val="4500"/>
              </a:lnSpc>
              <a:buFont typeface="Arial" panose="020B0604020202020204" pitchFamily="34" charset="0"/>
              <a:buChar char="•"/>
            </a:pPr>
            <a:r>
              <a:rPr lang="en-US" sz="3200" spc="29" dirty="0">
                <a:solidFill>
                  <a:srgbClr val="053D57"/>
                </a:solidFill>
                <a:latin typeface="Montserrat Light"/>
              </a:rPr>
              <a:t>Folium</a:t>
            </a:r>
          </a:p>
          <a:p>
            <a:pPr marL="457200" indent="-457200">
              <a:lnSpc>
                <a:spcPts val="4500"/>
              </a:lnSpc>
              <a:buFont typeface="Arial" panose="020B0604020202020204" pitchFamily="34" charset="0"/>
              <a:buChar char="•"/>
            </a:pPr>
            <a:r>
              <a:rPr lang="en-US" sz="3200" spc="29" dirty="0">
                <a:solidFill>
                  <a:srgbClr val="053D57"/>
                </a:solidFill>
                <a:latin typeface="Montserrat Light"/>
              </a:rPr>
              <a:t>PowerPoint, Canva</a:t>
            </a:r>
          </a:p>
          <a:p>
            <a:pPr marL="457200" indent="-457200">
              <a:lnSpc>
                <a:spcPts val="4500"/>
              </a:lnSpc>
              <a:buFont typeface="Arial" panose="020B0604020202020204" pitchFamily="34" charset="0"/>
              <a:buChar char="•"/>
            </a:pPr>
            <a:r>
              <a:rPr lang="en-US" sz="3200" spc="29" dirty="0">
                <a:solidFill>
                  <a:srgbClr val="053D57"/>
                </a:solidFill>
                <a:latin typeface="Montserrat Light"/>
              </a:rPr>
              <a:t>Zoom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3404779" y="-5141853"/>
            <a:ext cx="6665510" cy="6664206"/>
          </a:xfrm>
          <a:prstGeom prst="rect">
            <a:avLst/>
          </a:prstGeom>
          <a:solidFill>
            <a:srgbClr val="97BCC7"/>
          </a:solidFill>
        </p:spPr>
      </p:sp>
      <p:sp>
        <p:nvSpPr>
          <p:cNvPr id="3" name="AutoShape 3"/>
          <p:cNvSpPr/>
          <p:nvPr/>
        </p:nvSpPr>
        <p:spPr>
          <a:xfrm rot="-2700000">
            <a:off x="-866788" y="8667638"/>
            <a:ext cx="4725548" cy="4724623"/>
          </a:xfrm>
          <a:prstGeom prst="rect">
            <a:avLst/>
          </a:prstGeom>
          <a:solidFill>
            <a:srgbClr val="F8FBFD"/>
          </a:solidFill>
        </p:spPr>
      </p:sp>
      <p:sp>
        <p:nvSpPr>
          <p:cNvPr id="4" name="AutoShape 4"/>
          <p:cNvSpPr/>
          <p:nvPr/>
        </p:nvSpPr>
        <p:spPr>
          <a:xfrm rot="-2700000">
            <a:off x="13472213" y="-2300287"/>
            <a:ext cx="57378" cy="6072282"/>
          </a:xfrm>
          <a:prstGeom prst="rect">
            <a:avLst/>
          </a:prstGeom>
          <a:solidFill>
            <a:srgbClr val="F8FBFD"/>
          </a:solidFill>
        </p:spPr>
      </p:sp>
      <p:sp>
        <p:nvSpPr>
          <p:cNvPr id="5" name="AutoShape 5"/>
          <p:cNvSpPr/>
          <p:nvPr/>
        </p:nvSpPr>
        <p:spPr>
          <a:xfrm rot="-2700000">
            <a:off x="18518683" y="8749507"/>
            <a:ext cx="43907" cy="3580261"/>
          </a:xfrm>
          <a:prstGeom prst="rect">
            <a:avLst/>
          </a:prstGeom>
          <a:solidFill>
            <a:srgbClr val="F8FBFD"/>
          </a:solidFill>
        </p:spPr>
      </p:sp>
      <p:sp>
        <p:nvSpPr>
          <p:cNvPr id="7" name="TextBox 7"/>
          <p:cNvSpPr txBox="1"/>
          <p:nvPr/>
        </p:nvSpPr>
        <p:spPr>
          <a:xfrm>
            <a:off x="2438400" y="2868634"/>
            <a:ext cx="13048128" cy="987450"/>
          </a:xfrm>
          <a:prstGeom prst="rect">
            <a:avLst/>
          </a:prstGeom>
        </p:spPr>
        <p:txBody>
          <a:bodyPr lIns="0" tIns="0" rIns="0" bIns="0" rtlCol="0" anchor="t">
            <a:spAutoFit/>
          </a:bodyPr>
          <a:lstStyle/>
          <a:p>
            <a:pPr algn="ctr">
              <a:lnSpc>
                <a:spcPts val="7679"/>
              </a:lnSpc>
            </a:pPr>
            <a:r>
              <a:rPr lang="en-US" sz="6600" spc="29" dirty="0">
                <a:solidFill>
                  <a:srgbClr val="F8FBFD"/>
                </a:solidFill>
                <a:latin typeface="Montserrat Light"/>
              </a:rPr>
              <a:t>Conclusion</a:t>
            </a:r>
            <a:endParaRPr lang="en-US" sz="6399" spc="63" dirty="0">
              <a:solidFill>
                <a:srgbClr val="F8FBFD"/>
              </a:solidFill>
              <a:latin typeface="Montserrat Classic Bold"/>
            </a:endParaRPr>
          </a:p>
        </p:txBody>
      </p:sp>
      <p:sp>
        <p:nvSpPr>
          <p:cNvPr id="10" name="TextBox 7">
            <a:extLst>
              <a:ext uri="{FF2B5EF4-FFF2-40B4-BE49-F238E27FC236}">
                <a16:creationId xmlns:a16="http://schemas.microsoft.com/office/drawing/2014/main" id="{E2B0D543-DDE2-48B7-8318-AF81BC3790BE}"/>
              </a:ext>
            </a:extLst>
          </p:cNvPr>
          <p:cNvSpPr txBox="1"/>
          <p:nvPr/>
        </p:nvSpPr>
        <p:spPr>
          <a:xfrm>
            <a:off x="3095064" y="4530909"/>
            <a:ext cx="12906935" cy="3800015"/>
          </a:xfrm>
          <a:prstGeom prst="rect">
            <a:avLst/>
          </a:prstGeom>
        </p:spPr>
        <p:txBody>
          <a:bodyPr wrap="square" lIns="0" tIns="0" rIns="0" bIns="0" rtlCol="0" anchor="t">
            <a:spAutoFit/>
          </a:bodyPr>
          <a:lstStyle/>
          <a:p>
            <a:pPr>
              <a:lnSpc>
                <a:spcPts val="7679"/>
              </a:lnSpc>
            </a:pPr>
            <a:r>
              <a:rPr lang="en-US" sz="3200" spc="29" dirty="0">
                <a:solidFill>
                  <a:srgbClr val="F8FBFD"/>
                </a:solidFill>
                <a:latin typeface="Montserrat Light"/>
              </a:rPr>
              <a:t>We noticed during the project, that model Polynomial Regression and Linear Regression gave us the best results among the models, and it can help the real estate companies to predict California housing prices.</a:t>
            </a:r>
            <a:endParaRPr lang="en-US" sz="3200" spc="63" dirty="0">
              <a:solidFill>
                <a:srgbClr val="F8FBFD"/>
              </a:solidFill>
              <a:latin typeface="Montserrat Classic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 r="55"/>
          <a:stretch>
            <a:fillRect/>
          </a:stretch>
        </p:blipFill>
        <p:spPr>
          <a:xfrm>
            <a:off x="0" y="0"/>
            <a:ext cx="18288000" cy="10287000"/>
          </a:xfrm>
          <a:prstGeom prst="rect">
            <a:avLst/>
          </a:prstGeom>
        </p:spPr>
      </p:pic>
      <p:sp>
        <p:nvSpPr>
          <p:cNvPr id="3" name="AutoShape 3"/>
          <p:cNvSpPr/>
          <p:nvPr/>
        </p:nvSpPr>
        <p:spPr>
          <a:xfrm rot="-2700000">
            <a:off x="-648614" y="-3153328"/>
            <a:ext cx="14528981" cy="21318055"/>
          </a:xfrm>
          <a:prstGeom prst="rect">
            <a:avLst/>
          </a:prstGeom>
          <a:solidFill>
            <a:srgbClr val="053D57">
              <a:alpha val="89804"/>
            </a:srgbClr>
          </a:solidFill>
        </p:spPr>
      </p:sp>
      <p:sp>
        <p:nvSpPr>
          <p:cNvPr id="4" name="AutoShape 4"/>
          <p:cNvSpPr/>
          <p:nvPr/>
        </p:nvSpPr>
        <p:spPr>
          <a:xfrm rot="-2700000">
            <a:off x="9572911" y="-1462339"/>
            <a:ext cx="57378" cy="6072282"/>
          </a:xfrm>
          <a:prstGeom prst="rect">
            <a:avLst/>
          </a:prstGeom>
          <a:solidFill>
            <a:srgbClr val="F8FBFD"/>
          </a:solidFill>
        </p:spPr>
      </p:sp>
      <p:sp>
        <p:nvSpPr>
          <p:cNvPr id="7" name="TextBox 7"/>
          <p:cNvSpPr txBox="1"/>
          <p:nvPr/>
        </p:nvSpPr>
        <p:spPr>
          <a:xfrm>
            <a:off x="5105400" y="5007153"/>
            <a:ext cx="11573294" cy="1538883"/>
          </a:xfrm>
          <a:prstGeom prst="rect">
            <a:avLst/>
          </a:prstGeom>
        </p:spPr>
        <p:txBody>
          <a:bodyPr lIns="0" tIns="0" rIns="0" bIns="0" rtlCol="0" anchor="t">
            <a:spAutoFit/>
          </a:bodyPr>
          <a:lstStyle/>
          <a:p>
            <a:pPr>
              <a:lnSpc>
                <a:spcPts val="12000"/>
              </a:lnSpc>
            </a:pPr>
            <a:r>
              <a:rPr lang="en-US" sz="12000" dirty="0">
                <a:solidFill>
                  <a:srgbClr val="97BCC7"/>
                </a:solidFill>
                <a:latin typeface="Montserrat Classic Bold"/>
              </a:rPr>
              <a:t>Thank You</a:t>
            </a:r>
          </a:p>
        </p:txBody>
      </p:sp>
      <p:sp>
        <p:nvSpPr>
          <p:cNvPr id="8" name="TextBox 8"/>
          <p:cNvSpPr txBox="1"/>
          <p:nvPr/>
        </p:nvSpPr>
        <p:spPr>
          <a:xfrm>
            <a:off x="1028702" y="7021321"/>
            <a:ext cx="8572900" cy="482055"/>
          </a:xfrm>
          <a:prstGeom prst="rect">
            <a:avLst/>
          </a:prstGeom>
        </p:spPr>
        <p:txBody>
          <a:bodyPr lIns="0" tIns="0" rIns="0" bIns="0" rtlCol="0" anchor="t">
            <a:spAutoFit/>
          </a:bodyPr>
          <a:lstStyle/>
          <a:p>
            <a:pPr>
              <a:lnSpc>
                <a:spcPts val="4479"/>
              </a:lnSpc>
            </a:pPr>
            <a:endParaRPr lang="en-US" sz="1687" spc="16" dirty="0">
              <a:solidFill>
                <a:srgbClr val="F8FBFD"/>
              </a:solidFill>
              <a:latin typeface="Arimo"/>
            </a:endParaRPr>
          </a:p>
        </p:txBody>
      </p:sp>
      <p:sp>
        <p:nvSpPr>
          <p:cNvPr id="9" name="AutoShape 9"/>
          <p:cNvSpPr/>
          <p:nvPr/>
        </p:nvSpPr>
        <p:spPr>
          <a:xfrm rot="-2700000">
            <a:off x="14918179" y="7953517"/>
            <a:ext cx="5930465" cy="6072282"/>
          </a:xfrm>
          <a:prstGeom prst="rect">
            <a:avLst/>
          </a:prstGeom>
          <a:solidFill>
            <a:srgbClr val="F8FBFD"/>
          </a:solidFill>
        </p:spPr>
      </p:sp>
    </p:spTree>
    <p:extLst>
      <p:ext uri="{BB962C8B-B14F-4D97-AF65-F5344CB8AC3E}">
        <p14:creationId xmlns:p14="http://schemas.microsoft.com/office/powerpoint/2010/main" val="37360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0602289" y="-6328955"/>
            <a:ext cx="8655894" cy="17276940"/>
          </a:xfrm>
          <a:prstGeom prst="rect">
            <a:avLst/>
          </a:prstGeom>
          <a:solidFill>
            <a:srgbClr val="F8FBFD"/>
          </a:solidFill>
        </p:spPr>
      </p:sp>
      <p:sp>
        <p:nvSpPr>
          <p:cNvPr id="3" name="TextBox 3"/>
          <p:cNvSpPr txBox="1"/>
          <p:nvPr/>
        </p:nvSpPr>
        <p:spPr>
          <a:xfrm>
            <a:off x="12644324" y="1019175"/>
            <a:ext cx="4614976" cy="2447925"/>
          </a:xfrm>
          <a:prstGeom prst="rect">
            <a:avLst/>
          </a:prstGeom>
        </p:spPr>
        <p:txBody>
          <a:bodyPr lIns="0" tIns="0" rIns="0" bIns="0" rtlCol="0" anchor="t">
            <a:spAutoFit/>
          </a:bodyPr>
          <a:lstStyle/>
          <a:p>
            <a:pPr>
              <a:lnSpc>
                <a:spcPts val="9600"/>
              </a:lnSpc>
            </a:pPr>
            <a:r>
              <a:rPr lang="en-US" sz="8000" spc="-80">
                <a:solidFill>
                  <a:srgbClr val="053D57"/>
                </a:solidFill>
                <a:latin typeface="Montserrat Classic Bold"/>
              </a:rPr>
              <a:t>Main</a:t>
            </a:r>
          </a:p>
          <a:p>
            <a:pPr>
              <a:lnSpc>
                <a:spcPts val="9600"/>
              </a:lnSpc>
            </a:pPr>
            <a:r>
              <a:rPr lang="en-US" sz="8000" spc="-80">
                <a:solidFill>
                  <a:srgbClr val="053D57"/>
                </a:solidFill>
                <a:latin typeface="Montserrat Classic Bold"/>
              </a:rPr>
              <a:t>Topics</a:t>
            </a:r>
          </a:p>
        </p:txBody>
      </p:sp>
      <p:grpSp>
        <p:nvGrpSpPr>
          <p:cNvPr id="4" name="Group 4"/>
          <p:cNvGrpSpPr/>
          <p:nvPr/>
        </p:nvGrpSpPr>
        <p:grpSpPr>
          <a:xfrm>
            <a:off x="1028700" y="3734752"/>
            <a:ext cx="7868050" cy="5622764"/>
            <a:chOff x="0" y="-9525"/>
            <a:chExt cx="10490733" cy="7497017"/>
          </a:xfrm>
        </p:grpSpPr>
        <p:sp>
          <p:nvSpPr>
            <p:cNvPr id="5" name="TextBox 5"/>
            <p:cNvSpPr txBox="1"/>
            <p:nvPr/>
          </p:nvSpPr>
          <p:spPr>
            <a:xfrm>
              <a:off x="0" y="-9525"/>
              <a:ext cx="10490733" cy="1045766"/>
            </a:xfrm>
            <a:prstGeom prst="rect">
              <a:avLst/>
            </a:prstGeom>
          </p:spPr>
          <p:txBody>
            <a:bodyPr lIns="0" tIns="0" rIns="0" bIns="0" rtlCol="0" anchor="t">
              <a:spAutoFit/>
            </a:bodyPr>
            <a:lstStyle/>
            <a:p>
              <a:pPr>
                <a:lnSpc>
                  <a:spcPts val="6119"/>
                </a:lnSpc>
              </a:pPr>
              <a:r>
                <a:rPr lang="en-US" sz="5099" dirty="0">
                  <a:solidFill>
                    <a:srgbClr val="97BCC7"/>
                  </a:solidFill>
                  <a:latin typeface="Montserrat Classic Bold"/>
                </a:rPr>
                <a:t>Outline</a:t>
              </a:r>
            </a:p>
          </p:txBody>
        </p:sp>
        <p:sp>
          <p:nvSpPr>
            <p:cNvPr id="6" name="TextBox 6"/>
            <p:cNvSpPr txBox="1"/>
            <p:nvPr/>
          </p:nvSpPr>
          <p:spPr>
            <a:xfrm>
              <a:off x="0" y="1128316"/>
              <a:ext cx="10490733" cy="6359176"/>
            </a:xfrm>
            <a:prstGeom prst="rect">
              <a:avLst/>
            </a:prstGeom>
          </p:spPr>
          <p:txBody>
            <a:bodyPr lIns="0" tIns="0" rIns="0" bIns="0" rtlCol="0" anchor="t">
              <a:spAutoFit/>
            </a:bodyPr>
            <a:lstStyle/>
            <a:p>
              <a:pPr marL="647698" lvl="1" indent="-323849">
                <a:lnSpc>
                  <a:spcPts val="5369"/>
                </a:lnSpc>
                <a:buFont typeface="Arial"/>
                <a:buChar char="•"/>
              </a:pPr>
              <a:r>
                <a:rPr lang="en-US" sz="2999" spc="29" dirty="0">
                  <a:solidFill>
                    <a:srgbClr val="F8FBFD"/>
                  </a:solidFill>
                  <a:latin typeface="Montserrat Light"/>
                </a:rPr>
                <a:t>Introduction</a:t>
              </a:r>
            </a:p>
            <a:p>
              <a:pPr marL="647698" lvl="1" indent="-323849">
                <a:lnSpc>
                  <a:spcPts val="5369"/>
                </a:lnSpc>
                <a:buFont typeface="Arial"/>
                <a:buChar char="•"/>
              </a:pPr>
              <a:r>
                <a:rPr lang="en-US" sz="2999" spc="29" dirty="0">
                  <a:solidFill>
                    <a:srgbClr val="F8FBFD"/>
                  </a:solidFill>
                  <a:latin typeface="Montserrat Light"/>
                </a:rPr>
                <a:t>About the data</a:t>
              </a:r>
            </a:p>
            <a:p>
              <a:pPr marL="647698" lvl="1" indent="-323849">
                <a:lnSpc>
                  <a:spcPts val="5369"/>
                </a:lnSpc>
                <a:buFont typeface="Arial"/>
                <a:buChar char="•"/>
              </a:pPr>
              <a:r>
                <a:rPr lang="en-US" sz="2999" spc="29" dirty="0">
                  <a:solidFill>
                    <a:srgbClr val="F8FBFD"/>
                  </a:solidFill>
                  <a:latin typeface="Montserrat Light"/>
                </a:rPr>
                <a:t>Challenges</a:t>
              </a:r>
            </a:p>
            <a:p>
              <a:pPr marL="647698" lvl="1" indent="-323849">
                <a:lnSpc>
                  <a:spcPts val="5369"/>
                </a:lnSpc>
                <a:buFont typeface="Arial"/>
                <a:buChar char="•"/>
              </a:pPr>
              <a:r>
                <a:rPr lang="en-US" sz="2999" spc="29" dirty="0">
                  <a:solidFill>
                    <a:srgbClr val="F8FBFD"/>
                  </a:solidFill>
                  <a:latin typeface="Montserrat Light"/>
                </a:rPr>
                <a:t>EDA Questions</a:t>
              </a:r>
            </a:p>
            <a:p>
              <a:pPr marL="647698" lvl="1" indent="-323849">
                <a:lnSpc>
                  <a:spcPts val="5369"/>
                </a:lnSpc>
                <a:buFont typeface="Arial"/>
                <a:buChar char="•"/>
              </a:pPr>
              <a:r>
                <a:rPr lang="en-US" sz="2999" spc="29" dirty="0">
                  <a:solidFill>
                    <a:srgbClr val="F8FBFD"/>
                  </a:solidFill>
                  <a:latin typeface="Montserrat Light"/>
                </a:rPr>
                <a:t>Algorithms</a:t>
              </a:r>
            </a:p>
            <a:p>
              <a:pPr marL="647698" lvl="1" indent="-323849">
                <a:lnSpc>
                  <a:spcPts val="5369"/>
                </a:lnSpc>
                <a:buFont typeface="Arial"/>
                <a:buChar char="•"/>
              </a:pPr>
              <a:r>
                <a:rPr lang="en-US" sz="2999" spc="29" dirty="0">
                  <a:solidFill>
                    <a:srgbClr val="F8FBFD"/>
                  </a:solidFill>
                  <a:latin typeface="Montserrat Light"/>
                </a:rPr>
                <a:t>Tools</a:t>
              </a:r>
            </a:p>
            <a:p>
              <a:pPr marL="647700" lvl="1" indent="-323850">
                <a:lnSpc>
                  <a:spcPts val="5370"/>
                </a:lnSpc>
                <a:buFont typeface="Arial"/>
                <a:buChar char="•"/>
              </a:pPr>
              <a:r>
                <a:rPr lang="en-US" sz="2999" spc="29" dirty="0">
                  <a:solidFill>
                    <a:srgbClr val="F8FBFD"/>
                  </a:solidFill>
                  <a:latin typeface="Montserrat Light"/>
                </a:rPr>
                <a:t>Conclusion</a:t>
              </a:r>
            </a:p>
          </p:txBody>
        </p:sp>
      </p:grpSp>
      <p:sp>
        <p:nvSpPr>
          <p:cNvPr id="7" name="AutoShape 7"/>
          <p:cNvSpPr/>
          <p:nvPr/>
        </p:nvSpPr>
        <p:spPr>
          <a:xfrm rot="-2700000">
            <a:off x="14294067" y="7990262"/>
            <a:ext cx="5930465" cy="6072282"/>
          </a:xfrm>
          <a:prstGeom prst="rect">
            <a:avLst/>
          </a:prstGeom>
          <a:solidFill>
            <a:srgbClr val="97BCC7"/>
          </a:solidFill>
        </p:spPr>
      </p:sp>
      <p:sp>
        <p:nvSpPr>
          <p:cNvPr id="8" name="AutoShape 8"/>
          <p:cNvSpPr/>
          <p:nvPr/>
        </p:nvSpPr>
        <p:spPr>
          <a:xfrm rot="-2700000">
            <a:off x="6700899" y="-1340989"/>
            <a:ext cx="57378" cy="6072282"/>
          </a:xfrm>
          <a:prstGeom prst="rect">
            <a:avLst/>
          </a:prstGeom>
          <a:solidFill>
            <a:srgbClr val="F8FBFD"/>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blip>
          <a:srcRect l="8781" r="8781"/>
          <a:stretch>
            <a:fillRect/>
          </a:stretch>
        </p:blipFill>
        <p:spPr>
          <a:xfrm>
            <a:off x="-228600" y="-228600"/>
            <a:ext cx="13309990" cy="10744200"/>
          </a:xfrm>
          <a:prstGeom prst="rect">
            <a:avLst/>
          </a:prstGeom>
        </p:spPr>
      </p:pic>
      <p:sp>
        <p:nvSpPr>
          <p:cNvPr id="3" name="AutoShape 3"/>
          <p:cNvSpPr/>
          <p:nvPr/>
        </p:nvSpPr>
        <p:spPr>
          <a:xfrm rot="-2700000">
            <a:off x="7298637" y="-7600033"/>
            <a:ext cx="11969608" cy="20267365"/>
          </a:xfrm>
          <a:prstGeom prst="rect">
            <a:avLst/>
          </a:prstGeom>
          <a:solidFill>
            <a:srgbClr val="053D57"/>
          </a:solidFill>
        </p:spPr>
      </p:sp>
      <p:sp>
        <p:nvSpPr>
          <p:cNvPr id="4" name="TextBox 4"/>
          <p:cNvSpPr txBox="1"/>
          <p:nvPr/>
        </p:nvSpPr>
        <p:spPr>
          <a:xfrm>
            <a:off x="8367034" y="2629514"/>
            <a:ext cx="9486301" cy="3384453"/>
          </a:xfrm>
          <a:prstGeom prst="rect">
            <a:avLst/>
          </a:prstGeom>
        </p:spPr>
        <p:txBody>
          <a:bodyPr wrap="square" lIns="0" tIns="0" rIns="0" bIns="0" rtlCol="0" anchor="t">
            <a:spAutoFit/>
          </a:bodyPr>
          <a:lstStyle/>
          <a:p>
            <a:pPr algn="ctr">
              <a:lnSpc>
                <a:spcPct val="150000"/>
              </a:lnSpc>
            </a:pPr>
            <a:r>
              <a:rPr lang="en-US" sz="2999" spc="29" dirty="0">
                <a:solidFill>
                  <a:srgbClr val="F8FBFD"/>
                </a:solidFill>
                <a:latin typeface="Montserrat Light"/>
              </a:rPr>
              <a:t>Th</a:t>
            </a:r>
            <a:r>
              <a:rPr lang="en-US" sz="3000" spc="30" dirty="0">
                <a:solidFill>
                  <a:srgbClr val="F8FBFD"/>
                </a:solidFill>
                <a:latin typeface="Montserrat Light"/>
              </a:rPr>
              <a:t>e dat</a:t>
            </a:r>
            <a:r>
              <a:rPr lang="en-US" sz="2999" spc="29" dirty="0">
                <a:solidFill>
                  <a:srgbClr val="F8FBFD"/>
                </a:solidFill>
                <a:latin typeface="Montserrat Light"/>
              </a:rPr>
              <a:t>a</a:t>
            </a:r>
            <a:r>
              <a:rPr lang="en-US" sz="3000" spc="30" dirty="0">
                <a:solidFill>
                  <a:srgbClr val="F8FBFD"/>
                </a:solidFill>
                <a:latin typeface="Montserrat Light"/>
              </a:rPr>
              <a:t> pertains to the houses found in each</a:t>
            </a:r>
            <a:r>
              <a:rPr lang="en-US" sz="2999" spc="29" dirty="0">
                <a:solidFill>
                  <a:srgbClr val="F8FBFD"/>
                </a:solidFill>
                <a:latin typeface="Montserrat Light"/>
              </a:rPr>
              <a:t> California distri</a:t>
            </a:r>
            <a:r>
              <a:rPr lang="en-US" sz="3000" spc="30" dirty="0">
                <a:solidFill>
                  <a:srgbClr val="F8FBFD"/>
                </a:solidFill>
                <a:latin typeface="Montserrat Light"/>
              </a:rPr>
              <a:t>ct and some summary statistics about them based on the 1990 census data.</a:t>
            </a:r>
          </a:p>
          <a:p>
            <a:pPr algn="ctr">
              <a:lnSpc>
                <a:spcPct val="150000"/>
              </a:lnSpc>
            </a:pPr>
            <a:r>
              <a:rPr lang="en-US" sz="3000" spc="30" dirty="0">
                <a:solidFill>
                  <a:srgbClr val="F8FBFD"/>
                </a:solidFill>
                <a:latin typeface="Montserrat Light"/>
              </a:rPr>
              <a:t>The goal of this project is to implement machine learning(Regression) algorithms.</a:t>
            </a:r>
          </a:p>
        </p:txBody>
      </p:sp>
      <p:sp>
        <p:nvSpPr>
          <p:cNvPr id="5" name="AutoShape 5"/>
          <p:cNvSpPr/>
          <p:nvPr/>
        </p:nvSpPr>
        <p:spPr>
          <a:xfrm rot="-2700000">
            <a:off x="15317945" y="8527821"/>
            <a:ext cx="3882710" cy="3975558"/>
          </a:xfrm>
          <a:prstGeom prst="rect">
            <a:avLst/>
          </a:prstGeom>
          <a:solidFill>
            <a:srgbClr val="97BCC7"/>
          </a:solidFill>
        </p:spPr>
      </p:sp>
      <p:sp>
        <p:nvSpPr>
          <p:cNvPr id="6" name="AutoShape 6"/>
          <p:cNvSpPr/>
          <p:nvPr/>
        </p:nvSpPr>
        <p:spPr>
          <a:xfrm rot="-2700000">
            <a:off x="5538049" y="-1218579"/>
            <a:ext cx="57378" cy="6072282"/>
          </a:xfrm>
          <a:prstGeom prst="rect">
            <a:avLst/>
          </a:prstGeom>
          <a:solidFill>
            <a:srgbClr val="F8FBFD"/>
          </a:solidFill>
        </p:spPr>
      </p:sp>
      <p:sp>
        <p:nvSpPr>
          <p:cNvPr id="7" name="TextBox 7"/>
          <p:cNvSpPr txBox="1"/>
          <p:nvPr/>
        </p:nvSpPr>
        <p:spPr>
          <a:xfrm>
            <a:off x="1028700" y="8029454"/>
            <a:ext cx="6654292" cy="1228846"/>
          </a:xfrm>
          <a:prstGeom prst="rect">
            <a:avLst/>
          </a:prstGeom>
        </p:spPr>
        <p:txBody>
          <a:bodyPr lIns="0" tIns="0" rIns="0" bIns="0" rtlCol="0" anchor="t">
            <a:spAutoFit/>
          </a:bodyPr>
          <a:lstStyle/>
          <a:p>
            <a:pPr>
              <a:lnSpc>
                <a:spcPts val="9600"/>
              </a:lnSpc>
            </a:pPr>
            <a:r>
              <a:rPr lang="en-US" sz="8000" spc="-80">
                <a:solidFill>
                  <a:srgbClr val="F8FBFD"/>
                </a:solidFill>
                <a:latin typeface="Montserrat Classic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TextBox 2"/>
          <p:cNvSpPr txBox="1"/>
          <p:nvPr/>
        </p:nvSpPr>
        <p:spPr>
          <a:xfrm>
            <a:off x="2619936" y="1028709"/>
            <a:ext cx="13048128" cy="975271"/>
          </a:xfrm>
          <a:prstGeom prst="rect">
            <a:avLst/>
          </a:prstGeom>
        </p:spPr>
        <p:txBody>
          <a:bodyPr lIns="0" tIns="0" rIns="0" bIns="0" rtlCol="0" anchor="t">
            <a:spAutoFit/>
          </a:bodyPr>
          <a:lstStyle/>
          <a:p>
            <a:pPr algn="ctr">
              <a:lnSpc>
                <a:spcPts val="7679"/>
              </a:lnSpc>
            </a:pPr>
            <a:r>
              <a:rPr lang="en-US" sz="6400" spc="64">
                <a:solidFill>
                  <a:srgbClr val="053D57"/>
                </a:solidFill>
                <a:latin typeface="Montserrat Classic Bold"/>
              </a:rPr>
              <a:t>ABOUT THE DATA</a:t>
            </a:r>
          </a:p>
        </p:txBody>
      </p:sp>
      <p:sp>
        <p:nvSpPr>
          <p:cNvPr id="3" name="AutoShape 3"/>
          <p:cNvSpPr/>
          <p:nvPr/>
        </p:nvSpPr>
        <p:spPr>
          <a:xfrm rot="-2700000">
            <a:off x="13404779" y="-5141853"/>
            <a:ext cx="6665510" cy="6664206"/>
          </a:xfrm>
          <a:prstGeom prst="rect">
            <a:avLst/>
          </a:prstGeom>
          <a:solidFill>
            <a:srgbClr val="97BCC7"/>
          </a:solidFill>
        </p:spPr>
      </p:sp>
      <p:sp>
        <p:nvSpPr>
          <p:cNvPr id="4" name="AutoShape 4"/>
          <p:cNvSpPr/>
          <p:nvPr/>
        </p:nvSpPr>
        <p:spPr>
          <a:xfrm rot="-2700000">
            <a:off x="-866788" y="8667638"/>
            <a:ext cx="4725548" cy="4724623"/>
          </a:xfrm>
          <a:prstGeom prst="rect">
            <a:avLst/>
          </a:prstGeom>
          <a:solidFill>
            <a:srgbClr val="053D57"/>
          </a:solidFill>
        </p:spPr>
      </p:sp>
      <p:sp>
        <p:nvSpPr>
          <p:cNvPr id="5" name="AutoShape 5"/>
          <p:cNvSpPr/>
          <p:nvPr/>
        </p:nvSpPr>
        <p:spPr>
          <a:xfrm rot="-2700000">
            <a:off x="13472213" y="-2300287"/>
            <a:ext cx="57378" cy="6072282"/>
          </a:xfrm>
          <a:prstGeom prst="rect">
            <a:avLst/>
          </a:prstGeom>
          <a:solidFill>
            <a:srgbClr val="053D57"/>
          </a:solidFill>
        </p:spPr>
      </p:sp>
      <p:sp>
        <p:nvSpPr>
          <p:cNvPr id="6" name="AutoShape 6"/>
          <p:cNvSpPr/>
          <p:nvPr/>
        </p:nvSpPr>
        <p:spPr>
          <a:xfrm rot="-2700000">
            <a:off x="18518683" y="8749507"/>
            <a:ext cx="43907" cy="3580261"/>
          </a:xfrm>
          <a:prstGeom prst="rect">
            <a:avLst/>
          </a:prstGeom>
          <a:solidFill>
            <a:srgbClr val="053D57"/>
          </a:solidFill>
        </p:spPr>
      </p:sp>
      <p:pic>
        <p:nvPicPr>
          <p:cNvPr id="7" name="Picture 7"/>
          <p:cNvPicPr>
            <a:picLocks noChangeAspect="1"/>
          </p:cNvPicPr>
          <p:nvPr/>
        </p:nvPicPr>
        <p:blipFill>
          <a:blip r:embed="rId2">
            <a:alphaModFix amt="93000"/>
          </a:blip>
          <a:srcRect t="5782" b="6727"/>
          <a:stretch>
            <a:fillRect/>
          </a:stretch>
        </p:blipFill>
        <p:spPr>
          <a:xfrm>
            <a:off x="12509451" y="4106204"/>
            <a:ext cx="5302530" cy="3582606"/>
          </a:xfrm>
          <a:prstGeom prst="rect">
            <a:avLst/>
          </a:prstGeom>
        </p:spPr>
      </p:pic>
      <p:grpSp>
        <p:nvGrpSpPr>
          <p:cNvPr id="8" name="Group 8"/>
          <p:cNvGrpSpPr/>
          <p:nvPr/>
        </p:nvGrpSpPr>
        <p:grpSpPr>
          <a:xfrm>
            <a:off x="6619675" y="4190617"/>
            <a:ext cx="5048650" cy="1706890"/>
            <a:chOff x="0" y="0"/>
            <a:chExt cx="6731533" cy="2275853"/>
          </a:xfrm>
        </p:grpSpPr>
        <p:sp>
          <p:nvSpPr>
            <p:cNvPr id="9" name="TextBox 9"/>
            <p:cNvSpPr txBox="1"/>
            <p:nvPr/>
          </p:nvSpPr>
          <p:spPr>
            <a:xfrm>
              <a:off x="0" y="-57150"/>
              <a:ext cx="6731533" cy="707403"/>
            </a:xfrm>
            <a:prstGeom prst="rect">
              <a:avLst/>
            </a:prstGeom>
          </p:spPr>
          <p:txBody>
            <a:bodyPr lIns="0" tIns="0" rIns="0" bIns="0" rtlCol="0" anchor="t">
              <a:spAutoFit/>
            </a:bodyPr>
            <a:lstStyle/>
            <a:p>
              <a:pPr>
                <a:lnSpc>
                  <a:spcPts val="4480"/>
                </a:lnSpc>
              </a:pPr>
              <a:r>
                <a:rPr lang="en-US" sz="3200" spc="224">
                  <a:solidFill>
                    <a:srgbClr val="053D57"/>
                  </a:solidFill>
                  <a:latin typeface="Montserrat Classic Bold"/>
                </a:rPr>
                <a:t>DATA TYPE</a:t>
              </a:r>
            </a:p>
          </p:txBody>
        </p:sp>
        <p:sp>
          <p:nvSpPr>
            <p:cNvPr id="10" name="TextBox 10"/>
            <p:cNvSpPr txBox="1"/>
            <p:nvPr/>
          </p:nvSpPr>
          <p:spPr>
            <a:xfrm>
              <a:off x="0" y="818528"/>
              <a:ext cx="6731533" cy="1457325"/>
            </a:xfrm>
            <a:prstGeom prst="rect">
              <a:avLst/>
            </a:prstGeom>
          </p:spPr>
          <p:txBody>
            <a:bodyPr lIns="0" tIns="0" rIns="0" bIns="0" rtlCol="0" anchor="t">
              <a:spAutoFit/>
            </a:bodyPr>
            <a:lstStyle/>
            <a:p>
              <a:pPr>
                <a:lnSpc>
                  <a:spcPts val="4500"/>
                </a:lnSpc>
              </a:pPr>
              <a:r>
                <a:rPr lang="en-US" sz="3000" spc="30">
                  <a:solidFill>
                    <a:srgbClr val="053D57"/>
                  </a:solidFill>
                  <a:latin typeface="Montserrat Light"/>
                </a:rPr>
                <a:t>It had 9 float features and 1 object feature </a:t>
              </a:r>
            </a:p>
          </p:txBody>
        </p:sp>
      </p:grpSp>
      <p:grpSp>
        <p:nvGrpSpPr>
          <p:cNvPr id="11" name="Group 11"/>
          <p:cNvGrpSpPr/>
          <p:nvPr/>
        </p:nvGrpSpPr>
        <p:grpSpPr>
          <a:xfrm>
            <a:off x="1927467" y="4183957"/>
            <a:ext cx="5048650" cy="2338821"/>
            <a:chOff x="0" y="-57150"/>
            <a:chExt cx="6731533" cy="3118429"/>
          </a:xfrm>
        </p:grpSpPr>
        <p:sp>
          <p:nvSpPr>
            <p:cNvPr id="12" name="TextBox 12"/>
            <p:cNvSpPr txBox="1"/>
            <p:nvPr/>
          </p:nvSpPr>
          <p:spPr>
            <a:xfrm>
              <a:off x="0" y="-57150"/>
              <a:ext cx="6731533" cy="707403"/>
            </a:xfrm>
            <a:prstGeom prst="rect">
              <a:avLst/>
            </a:prstGeom>
          </p:spPr>
          <p:txBody>
            <a:bodyPr lIns="0" tIns="0" rIns="0" bIns="0" rtlCol="0" anchor="t">
              <a:spAutoFit/>
            </a:bodyPr>
            <a:lstStyle/>
            <a:p>
              <a:pPr>
                <a:lnSpc>
                  <a:spcPts val="4480"/>
                </a:lnSpc>
              </a:pPr>
              <a:r>
                <a:rPr lang="en-US" sz="3200" spc="224" dirty="0">
                  <a:solidFill>
                    <a:srgbClr val="053D57"/>
                  </a:solidFill>
                  <a:latin typeface="Montserrat Classic Bold"/>
                </a:rPr>
                <a:t>DATA COUNT</a:t>
              </a:r>
            </a:p>
          </p:txBody>
        </p:sp>
        <p:sp>
          <p:nvSpPr>
            <p:cNvPr id="13" name="TextBox 13"/>
            <p:cNvSpPr txBox="1"/>
            <p:nvPr/>
          </p:nvSpPr>
          <p:spPr>
            <a:xfrm>
              <a:off x="0" y="818527"/>
              <a:ext cx="6731533" cy="2242752"/>
            </a:xfrm>
            <a:prstGeom prst="rect">
              <a:avLst/>
            </a:prstGeom>
          </p:spPr>
          <p:txBody>
            <a:bodyPr lIns="0" tIns="0" rIns="0" bIns="0" rtlCol="0" anchor="t">
              <a:spAutoFit/>
            </a:bodyPr>
            <a:lstStyle/>
            <a:p>
              <a:pPr>
                <a:lnSpc>
                  <a:spcPts val="4500"/>
                </a:lnSpc>
              </a:pPr>
              <a:r>
                <a:rPr lang="en-US" sz="3000" spc="30" dirty="0">
                  <a:solidFill>
                    <a:srgbClr val="053D57"/>
                  </a:solidFill>
                  <a:latin typeface="Montserrat Light"/>
                </a:rPr>
                <a:t>It contained 20,640 observations on 10 features.</a:t>
              </a:r>
            </a:p>
          </p:txBody>
        </p:sp>
      </p:grpSp>
      <p:grpSp>
        <p:nvGrpSpPr>
          <p:cNvPr id="14" name="Group 14"/>
          <p:cNvGrpSpPr/>
          <p:nvPr/>
        </p:nvGrpSpPr>
        <p:grpSpPr>
          <a:xfrm>
            <a:off x="6619675" y="7688810"/>
            <a:ext cx="5048650" cy="1704360"/>
            <a:chOff x="0" y="0"/>
            <a:chExt cx="6731533" cy="2272480"/>
          </a:xfrm>
        </p:grpSpPr>
        <p:sp>
          <p:nvSpPr>
            <p:cNvPr id="15" name="TextBox 15"/>
            <p:cNvSpPr txBox="1"/>
            <p:nvPr/>
          </p:nvSpPr>
          <p:spPr>
            <a:xfrm>
              <a:off x="0" y="-57150"/>
              <a:ext cx="6731533" cy="1466030"/>
            </a:xfrm>
            <a:prstGeom prst="rect">
              <a:avLst/>
            </a:prstGeom>
          </p:spPr>
          <p:txBody>
            <a:bodyPr lIns="0" tIns="0" rIns="0" bIns="0" rtlCol="0" anchor="t">
              <a:spAutoFit/>
            </a:bodyPr>
            <a:lstStyle/>
            <a:p>
              <a:pPr>
                <a:lnSpc>
                  <a:spcPts val="4480"/>
                </a:lnSpc>
              </a:pPr>
              <a:r>
                <a:rPr lang="en-US" sz="3200" spc="224" dirty="0">
                  <a:solidFill>
                    <a:srgbClr val="053D57"/>
                  </a:solidFill>
                  <a:latin typeface="Montserrat Classic Bold"/>
                </a:rPr>
                <a:t>THE DEPENDENT VARIABLE</a:t>
              </a:r>
            </a:p>
          </p:txBody>
        </p:sp>
        <p:sp>
          <p:nvSpPr>
            <p:cNvPr id="16" name="TextBox 16"/>
            <p:cNvSpPr txBox="1"/>
            <p:nvPr/>
          </p:nvSpPr>
          <p:spPr>
            <a:xfrm>
              <a:off x="0" y="1577155"/>
              <a:ext cx="6731533" cy="695325"/>
            </a:xfrm>
            <a:prstGeom prst="rect">
              <a:avLst/>
            </a:prstGeom>
          </p:spPr>
          <p:txBody>
            <a:bodyPr lIns="0" tIns="0" rIns="0" bIns="0" rtlCol="0" anchor="t">
              <a:spAutoFit/>
            </a:bodyPr>
            <a:lstStyle/>
            <a:p>
              <a:pPr>
                <a:lnSpc>
                  <a:spcPts val="4500"/>
                </a:lnSpc>
              </a:pPr>
              <a:r>
                <a:rPr lang="en-US" sz="3000" spc="30">
                  <a:solidFill>
                    <a:srgbClr val="053D57"/>
                  </a:solidFill>
                  <a:latin typeface="Montserrat Light"/>
                </a:rPr>
                <a:t>median house value</a:t>
              </a:r>
            </a:p>
          </p:txBody>
        </p:sp>
      </p:grpSp>
      <p:sp>
        <p:nvSpPr>
          <p:cNvPr id="17" name="TextBox 17"/>
          <p:cNvSpPr txBox="1"/>
          <p:nvPr/>
        </p:nvSpPr>
        <p:spPr>
          <a:xfrm>
            <a:off x="12606515" y="9560285"/>
            <a:ext cx="6123097" cy="497205"/>
          </a:xfrm>
          <a:prstGeom prst="rect">
            <a:avLst/>
          </a:prstGeom>
        </p:spPr>
        <p:txBody>
          <a:bodyPr lIns="0" tIns="0" rIns="0" bIns="0" rtlCol="0" anchor="t">
            <a:spAutoFit/>
          </a:bodyPr>
          <a:lstStyle/>
          <a:p>
            <a:pPr>
              <a:lnSpc>
                <a:spcPts val="4050"/>
              </a:lnSpc>
            </a:pPr>
            <a:r>
              <a:rPr lang="en-US" sz="2700" spc="27">
                <a:solidFill>
                  <a:srgbClr val="053D57"/>
                </a:solidFill>
                <a:latin typeface="Montserrat Light"/>
              </a:rPr>
              <a:t>The dataset found at </a:t>
            </a:r>
            <a:r>
              <a:rPr lang="en-US" sz="2700" spc="27">
                <a:solidFill>
                  <a:srgbClr val="053D57"/>
                </a:solidFill>
                <a:latin typeface="Montserrat Light Bold"/>
              </a:rPr>
              <a:t>Kaggle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sp>
        <p:nvSpPr>
          <p:cNvPr id="5" name="TextBox 5"/>
          <p:cNvSpPr txBox="1"/>
          <p:nvPr/>
        </p:nvSpPr>
        <p:spPr>
          <a:xfrm>
            <a:off x="1028700" y="1019175"/>
            <a:ext cx="8287573" cy="1228725"/>
          </a:xfrm>
          <a:prstGeom prst="rect">
            <a:avLst/>
          </a:prstGeom>
        </p:spPr>
        <p:txBody>
          <a:bodyPr lIns="0" tIns="0" rIns="0" bIns="0" rtlCol="0" anchor="t">
            <a:spAutoFit/>
          </a:bodyPr>
          <a:lstStyle/>
          <a:p>
            <a:pPr algn="just">
              <a:lnSpc>
                <a:spcPts val="9600"/>
              </a:lnSpc>
            </a:pPr>
            <a:r>
              <a:rPr lang="en-US" sz="8000" spc="-80">
                <a:solidFill>
                  <a:srgbClr val="053D57"/>
                </a:solidFill>
                <a:latin typeface="Montserrat Classic Bold"/>
              </a:rPr>
              <a:t>Challenges</a:t>
            </a:r>
          </a:p>
        </p:txBody>
      </p:sp>
      <p:sp>
        <p:nvSpPr>
          <p:cNvPr id="8" name="TextBox 8"/>
          <p:cNvSpPr txBox="1"/>
          <p:nvPr/>
        </p:nvSpPr>
        <p:spPr>
          <a:xfrm>
            <a:off x="7620000" y="3527833"/>
            <a:ext cx="8013706" cy="3231334"/>
          </a:xfrm>
          <a:prstGeom prst="rect">
            <a:avLst/>
          </a:prstGeom>
        </p:spPr>
        <p:txBody>
          <a:bodyPr wrap="square" lIns="0" tIns="0" rIns="0" bIns="0" rtlCol="0" anchor="t">
            <a:spAutoFit/>
          </a:bodyPr>
          <a:lstStyle/>
          <a:p>
            <a:pPr marL="816649" lvl="1" indent="-457200">
              <a:lnSpc>
                <a:spcPts val="6459"/>
              </a:lnSpc>
              <a:buFont typeface="Montserrat Light" panose="00000400000000000000" pitchFamily="2" charset="0"/>
              <a:buChar char="»"/>
            </a:pPr>
            <a:r>
              <a:rPr lang="en-US" sz="3329" b="1" spc="33" dirty="0">
                <a:solidFill>
                  <a:srgbClr val="053D57"/>
                </a:solidFill>
                <a:latin typeface="Montserrat Light" panose="00000400000000000000" pitchFamily="2" charset="0"/>
              </a:rPr>
              <a:t>Outliers.</a:t>
            </a:r>
          </a:p>
          <a:p>
            <a:pPr marL="816649" lvl="1" indent="-457200">
              <a:lnSpc>
                <a:spcPts val="6459"/>
              </a:lnSpc>
              <a:buFont typeface="Montserrat Light" panose="00000400000000000000" pitchFamily="2" charset="0"/>
              <a:buChar char="»"/>
            </a:pPr>
            <a:r>
              <a:rPr lang="en-US" sz="3329" b="1" spc="33" dirty="0">
                <a:solidFill>
                  <a:srgbClr val="053D57"/>
                </a:solidFill>
                <a:latin typeface="Montserrat Light" panose="00000400000000000000" pitchFamily="2" charset="0"/>
              </a:rPr>
              <a:t>Null values.</a:t>
            </a:r>
          </a:p>
          <a:p>
            <a:pPr marL="816649" lvl="1" indent="-457200">
              <a:lnSpc>
                <a:spcPts val="6459"/>
              </a:lnSpc>
              <a:buFont typeface="Montserrat Light" panose="00000400000000000000" pitchFamily="2" charset="0"/>
              <a:buChar char="»"/>
            </a:pPr>
            <a:r>
              <a:rPr lang="en-US" sz="3329" b="1" spc="33" dirty="0">
                <a:solidFill>
                  <a:srgbClr val="053D57"/>
                </a:solidFill>
                <a:latin typeface="Montserrat Light" panose="00000400000000000000" pitchFamily="2" charset="0"/>
              </a:rPr>
              <a:t>Dealing with over-fitting model.</a:t>
            </a:r>
          </a:p>
          <a:p>
            <a:pPr marL="816649" lvl="1" indent="-457200">
              <a:lnSpc>
                <a:spcPts val="6459"/>
              </a:lnSpc>
              <a:buFont typeface="Montserrat Light" panose="00000400000000000000" pitchFamily="2" charset="0"/>
              <a:buChar char="»"/>
            </a:pPr>
            <a:r>
              <a:rPr lang="en-US" sz="3329" b="1" spc="33" dirty="0">
                <a:solidFill>
                  <a:srgbClr val="053D57"/>
                </a:solidFill>
                <a:latin typeface="Montserrat Light" panose="00000400000000000000" pitchFamily="2" charset="0"/>
              </a:rPr>
              <a:t>Choosing the right model.</a:t>
            </a:r>
          </a:p>
        </p:txBody>
      </p:sp>
      <p:sp>
        <p:nvSpPr>
          <p:cNvPr id="9" name="AutoShape 9"/>
          <p:cNvSpPr/>
          <p:nvPr/>
        </p:nvSpPr>
        <p:spPr>
          <a:xfrm rot="-2700000">
            <a:off x="6366721" y="2342839"/>
            <a:ext cx="43907" cy="11716373"/>
          </a:xfrm>
          <a:prstGeom prst="rect">
            <a:avLst/>
          </a:prstGeom>
          <a:solidFill>
            <a:srgbClr val="053D57"/>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1353345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sp>
        <p:nvSpPr>
          <p:cNvPr id="5" name="AutoShape 5"/>
          <p:cNvSpPr/>
          <p:nvPr/>
        </p:nvSpPr>
        <p:spPr>
          <a:xfrm rot="-2700000">
            <a:off x="6366721" y="2342839"/>
            <a:ext cx="43907" cy="11716373"/>
          </a:xfrm>
          <a:prstGeom prst="rect">
            <a:avLst/>
          </a:prstGeom>
          <a:solidFill>
            <a:srgbClr val="053D57"/>
          </a:solidFill>
        </p:spPr>
      </p:sp>
      <p:grpSp>
        <p:nvGrpSpPr>
          <p:cNvPr id="6" name="Group 6"/>
          <p:cNvGrpSpPr/>
          <p:nvPr/>
        </p:nvGrpSpPr>
        <p:grpSpPr>
          <a:xfrm>
            <a:off x="8825478" y="2756362"/>
            <a:ext cx="637045" cy="514350"/>
            <a:chOff x="0" y="0"/>
            <a:chExt cx="6350000" cy="5126990"/>
          </a:xfrm>
        </p:grpSpPr>
        <p:sp>
          <p:nvSpPr>
            <p:cNvPr id="7" name="Freeform 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4C7F96"/>
            </a:solidFill>
          </p:spPr>
        </p:sp>
      </p:grpSp>
      <p:sp>
        <p:nvSpPr>
          <p:cNvPr id="8" name="TextBox 8"/>
          <p:cNvSpPr txBox="1"/>
          <p:nvPr/>
        </p:nvSpPr>
        <p:spPr>
          <a:xfrm>
            <a:off x="1002303" y="1019175"/>
            <a:ext cx="7823174" cy="1228725"/>
          </a:xfrm>
          <a:prstGeom prst="rect">
            <a:avLst/>
          </a:prstGeom>
        </p:spPr>
        <p:txBody>
          <a:bodyPr lIns="0" tIns="0" rIns="0" bIns="0" rtlCol="0" anchor="t">
            <a:spAutoFit/>
          </a:bodyPr>
          <a:lstStyle/>
          <a:p>
            <a:pPr>
              <a:lnSpc>
                <a:spcPts val="9600"/>
              </a:lnSpc>
            </a:pPr>
            <a:r>
              <a:rPr lang="en-US" sz="8000" spc="-80">
                <a:solidFill>
                  <a:srgbClr val="053D57"/>
                </a:solidFill>
                <a:latin typeface="Montserrat Classic Bold"/>
              </a:rPr>
              <a:t>EDA Questions</a:t>
            </a:r>
          </a:p>
        </p:txBody>
      </p:sp>
      <p:sp>
        <p:nvSpPr>
          <p:cNvPr id="9" name="TextBox 9"/>
          <p:cNvSpPr txBox="1"/>
          <p:nvPr/>
        </p:nvSpPr>
        <p:spPr>
          <a:xfrm>
            <a:off x="10228039" y="2644116"/>
            <a:ext cx="6547236" cy="1157942"/>
          </a:xfrm>
          <a:prstGeom prst="rect">
            <a:avLst/>
          </a:prstGeom>
        </p:spPr>
        <p:txBody>
          <a:bodyPr lIns="0" tIns="0" rIns="0" bIns="0" rtlCol="0" anchor="t">
            <a:spAutoFit/>
          </a:bodyPr>
          <a:lstStyle/>
          <a:p>
            <a:pPr>
              <a:lnSpc>
                <a:spcPts val="4649"/>
              </a:lnSpc>
            </a:pPr>
            <a:r>
              <a:rPr lang="en-US" sz="3099" spc="30" dirty="0">
                <a:solidFill>
                  <a:srgbClr val="053D57"/>
                </a:solidFill>
                <a:latin typeface="Montserrat Light"/>
              </a:rPr>
              <a:t>Does the age of the house affect on the house value?</a:t>
            </a:r>
          </a:p>
        </p:txBody>
      </p:sp>
      <p:sp>
        <p:nvSpPr>
          <p:cNvPr id="10" name="TextBox 10"/>
          <p:cNvSpPr txBox="1"/>
          <p:nvPr/>
        </p:nvSpPr>
        <p:spPr>
          <a:xfrm>
            <a:off x="10228039" y="4294247"/>
            <a:ext cx="6547236" cy="1748344"/>
          </a:xfrm>
          <a:prstGeom prst="rect">
            <a:avLst/>
          </a:prstGeom>
        </p:spPr>
        <p:txBody>
          <a:bodyPr lIns="0" tIns="0" rIns="0" bIns="0" rtlCol="0" anchor="t">
            <a:spAutoFit/>
          </a:bodyPr>
          <a:lstStyle/>
          <a:p>
            <a:pPr>
              <a:lnSpc>
                <a:spcPts val="4649"/>
              </a:lnSpc>
            </a:pPr>
            <a:r>
              <a:rPr lang="en-US" sz="3099" spc="30" dirty="0">
                <a:solidFill>
                  <a:srgbClr val="053D57"/>
                </a:solidFill>
                <a:latin typeface="Montserrat Light"/>
              </a:rPr>
              <a:t>What do people prefer on their house location?</a:t>
            </a:r>
          </a:p>
          <a:p>
            <a:pPr>
              <a:lnSpc>
                <a:spcPts val="4649"/>
              </a:lnSpc>
            </a:pPr>
            <a:endParaRPr lang="en-US" sz="3099" spc="30" dirty="0">
              <a:solidFill>
                <a:srgbClr val="053D57"/>
              </a:solidFill>
              <a:latin typeface="Montserrat Light"/>
            </a:endParaRPr>
          </a:p>
        </p:txBody>
      </p:sp>
      <p:sp>
        <p:nvSpPr>
          <p:cNvPr id="11" name="TextBox 11"/>
          <p:cNvSpPr txBox="1"/>
          <p:nvPr/>
        </p:nvSpPr>
        <p:spPr>
          <a:xfrm>
            <a:off x="10228039" y="6239580"/>
            <a:ext cx="6547236" cy="1130566"/>
          </a:xfrm>
          <a:prstGeom prst="rect">
            <a:avLst/>
          </a:prstGeom>
        </p:spPr>
        <p:txBody>
          <a:bodyPr lIns="0" tIns="0" rIns="0" bIns="0" rtlCol="0" anchor="t">
            <a:spAutoFit/>
          </a:bodyPr>
          <a:lstStyle/>
          <a:p>
            <a:pPr>
              <a:lnSpc>
                <a:spcPts val="4649"/>
              </a:lnSpc>
            </a:pPr>
            <a:r>
              <a:rPr lang="en-US" sz="3099" spc="30" dirty="0">
                <a:solidFill>
                  <a:srgbClr val="053D57"/>
                </a:solidFill>
                <a:latin typeface="Montserrat Light"/>
              </a:rPr>
              <a:t>Does the proximity of the house to the ocean affect its price?</a:t>
            </a:r>
          </a:p>
        </p:txBody>
      </p:sp>
      <p:sp>
        <p:nvSpPr>
          <p:cNvPr id="12" name="TextBox 12"/>
          <p:cNvSpPr txBox="1"/>
          <p:nvPr/>
        </p:nvSpPr>
        <p:spPr>
          <a:xfrm>
            <a:off x="10228039" y="7903627"/>
            <a:ext cx="6547236" cy="1130566"/>
          </a:xfrm>
          <a:prstGeom prst="rect">
            <a:avLst/>
          </a:prstGeom>
        </p:spPr>
        <p:txBody>
          <a:bodyPr lIns="0" tIns="0" rIns="0" bIns="0" rtlCol="0" anchor="t">
            <a:spAutoFit/>
          </a:bodyPr>
          <a:lstStyle/>
          <a:p>
            <a:pPr>
              <a:lnSpc>
                <a:spcPts val="4649"/>
              </a:lnSpc>
            </a:pPr>
            <a:r>
              <a:rPr lang="en-US" sz="3099" spc="30" dirty="0">
                <a:solidFill>
                  <a:srgbClr val="053D57"/>
                </a:solidFill>
                <a:latin typeface="Montserrat Light"/>
              </a:rPr>
              <a:t>What is the most city has the highest population?</a:t>
            </a:r>
          </a:p>
        </p:txBody>
      </p:sp>
      <p:grpSp>
        <p:nvGrpSpPr>
          <p:cNvPr id="13" name="Group 13"/>
          <p:cNvGrpSpPr/>
          <p:nvPr/>
        </p:nvGrpSpPr>
        <p:grpSpPr>
          <a:xfrm>
            <a:off x="8825478" y="4440861"/>
            <a:ext cx="637045" cy="514350"/>
            <a:chOff x="0" y="0"/>
            <a:chExt cx="6350000" cy="5126990"/>
          </a:xfrm>
        </p:grpSpPr>
        <p:sp>
          <p:nvSpPr>
            <p:cNvPr id="14" name="Freeform 1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4C7F96"/>
            </a:solidFill>
          </p:spPr>
        </p:sp>
      </p:grpSp>
      <p:grpSp>
        <p:nvGrpSpPr>
          <p:cNvPr id="15" name="Group 15"/>
          <p:cNvGrpSpPr/>
          <p:nvPr/>
        </p:nvGrpSpPr>
        <p:grpSpPr>
          <a:xfrm>
            <a:off x="8825478" y="6361277"/>
            <a:ext cx="637045" cy="514350"/>
            <a:chOff x="0" y="0"/>
            <a:chExt cx="6350000" cy="5126990"/>
          </a:xfrm>
        </p:grpSpPr>
        <p:sp>
          <p:nvSpPr>
            <p:cNvPr id="16" name="Freeform 1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4C7F96"/>
            </a:solidFill>
          </p:spPr>
        </p:sp>
      </p:grpSp>
      <p:grpSp>
        <p:nvGrpSpPr>
          <p:cNvPr id="17" name="Group 17"/>
          <p:cNvGrpSpPr/>
          <p:nvPr/>
        </p:nvGrpSpPr>
        <p:grpSpPr>
          <a:xfrm>
            <a:off x="8825478" y="8025324"/>
            <a:ext cx="637045" cy="514350"/>
            <a:chOff x="0" y="0"/>
            <a:chExt cx="6350000" cy="5126990"/>
          </a:xfrm>
        </p:grpSpPr>
        <p:sp>
          <p:nvSpPr>
            <p:cNvPr id="18" name="Freeform 18"/>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4C7F96"/>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pic>
        <p:nvPicPr>
          <p:cNvPr id="5" name="Picture 5"/>
          <p:cNvPicPr>
            <a:picLocks noChangeAspect="1"/>
          </p:cNvPicPr>
          <p:nvPr/>
        </p:nvPicPr>
        <p:blipFill>
          <a:blip r:embed="rId2"/>
          <a:srcRect t="1049" b="1049"/>
          <a:stretch>
            <a:fillRect/>
          </a:stretch>
        </p:blipFill>
        <p:spPr>
          <a:xfrm>
            <a:off x="6901989" y="3376143"/>
            <a:ext cx="9705169" cy="6223458"/>
          </a:xfrm>
          <a:prstGeom prst="rect">
            <a:avLst/>
          </a:prstGeom>
        </p:spPr>
      </p:pic>
      <p:sp>
        <p:nvSpPr>
          <p:cNvPr id="6" name="TextBox 6"/>
          <p:cNvSpPr txBox="1"/>
          <p:nvPr/>
        </p:nvSpPr>
        <p:spPr>
          <a:xfrm>
            <a:off x="371144" y="1324124"/>
            <a:ext cx="15971475" cy="1685627"/>
          </a:xfrm>
          <a:prstGeom prst="rect">
            <a:avLst/>
          </a:prstGeom>
        </p:spPr>
        <p:txBody>
          <a:bodyPr lIns="0" tIns="0" rIns="0" bIns="0" rtlCol="0" anchor="t">
            <a:spAutoFit/>
          </a:bodyPr>
          <a:lstStyle/>
          <a:p>
            <a:pPr>
              <a:lnSpc>
                <a:spcPts val="6600"/>
              </a:lnSpc>
            </a:pPr>
            <a:r>
              <a:rPr lang="en-US" sz="5500" spc="-55" dirty="0">
                <a:solidFill>
                  <a:srgbClr val="053D57"/>
                </a:solidFill>
                <a:latin typeface="Montserrat Classic Bold"/>
              </a:rPr>
              <a:t>Does the age of the house affect on the</a:t>
            </a:r>
          </a:p>
          <a:p>
            <a:pPr>
              <a:lnSpc>
                <a:spcPts val="6600"/>
              </a:lnSpc>
            </a:pPr>
            <a:r>
              <a:rPr lang="en-US" sz="5500" spc="-55" dirty="0">
                <a:solidFill>
                  <a:srgbClr val="053D57"/>
                </a:solidFill>
                <a:latin typeface="Montserrat Classic Bold"/>
              </a:rPr>
              <a:t>house value?</a:t>
            </a:r>
          </a:p>
        </p:txBody>
      </p:sp>
      <p:sp>
        <p:nvSpPr>
          <p:cNvPr id="7" name="AutoShape 7"/>
          <p:cNvSpPr/>
          <p:nvPr/>
        </p:nvSpPr>
        <p:spPr>
          <a:xfrm rot="-2700000">
            <a:off x="6366721" y="2342839"/>
            <a:ext cx="43907" cy="11716373"/>
          </a:xfrm>
          <a:prstGeom prst="rect">
            <a:avLst/>
          </a:prstGeom>
          <a:solidFill>
            <a:srgbClr val="053D57"/>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pic>
        <p:nvPicPr>
          <p:cNvPr id="5" name="Picture 5"/>
          <p:cNvPicPr>
            <a:picLocks noChangeAspect="1"/>
          </p:cNvPicPr>
          <p:nvPr/>
        </p:nvPicPr>
        <p:blipFill>
          <a:blip r:embed="rId2"/>
          <a:srcRect/>
          <a:stretch>
            <a:fillRect/>
          </a:stretch>
        </p:blipFill>
        <p:spPr>
          <a:xfrm>
            <a:off x="6388675" y="2878334"/>
            <a:ext cx="9695539" cy="6379966"/>
          </a:xfrm>
          <a:prstGeom prst="rect">
            <a:avLst/>
          </a:prstGeom>
        </p:spPr>
      </p:pic>
      <p:sp>
        <p:nvSpPr>
          <p:cNvPr id="6" name="TextBox 6"/>
          <p:cNvSpPr txBox="1"/>
          <p:nvPr/>
        </p:nvSpPr>
        <p:spPr>
          <a:xfrm>
            <a:off x="371144" y="1324124"/>
            <a:ext cx="15971475" cy="1685627"/>
          </a:xfrm>
          <a:prstGeom prst="rect">
            <a:avLst/>
          </a:prstGeom>
        </p:spPr>
        <p:txBody>
          <a:bodyPr lIns="0" tIns="0" rIns="0" bIns="0" rtlCol="0" anchor="t">
            <a:spAutoFit/>
          </a:bodyPr>
          <a:lstStyle/>
          <a:p>
            <a:pPr>
              <a:lnSpc>
                <a:spcPts val="6600"/>
              </a:lnSpc>
            </a:pPr>
            <a:r>
              <a:rPr lang="en-US" sz="5500" spc="-55">
                <a:solidFill>
                  <a:srgbClr val="053D57"/>
                </a:solidFill>
                <a:latin typeface="Montserrat Classic Bold"/>
              </a:rPr>
              <a:t>Where does people prefer on their house location?</a:t>
            </a:r>
          </a:p>
        </p:txBody>
      </p:sp>
      <p:sp>
        <p:nvSpPr>
          <p:cNvPr id="7" name="AutoShape 7"/>
          <p:cNvSpPr/>
          <p:nvPr/>
        </p:nvSpPr>
        <p:spPr>
          <a:xfrm rot="-2700000">
            <a:off x="6366721" y="2342839"/>
            <a:ext cx="43907" cy="11716373"/>
          </a:xfrm>
          <a:prstGeom prst="rect">
            <a:avLst/>
          </a:prstGeom>
          <a:solidFill>
            <a:srgbClr val="053D57"/>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2700000">
            <a:off x="14991641" y="-601359"/>
            <a:ext cx="7581543" cy="50115"/>
          </a:xfrm>
          <a:prstGeom prst="rect">
            <a:avLst/>
          </a:prstGeom>
          <a:solidFill>
            <a:srgbClr val="053D57"/>
          </a:solidFill>
        </p:spPr>
      </p:sp>
      <p:pic>
        <p:nvPicPr>
          <p:cNvPr id="5" name="Picture 5"/>
          <p:cNvPicPr>
            <a:picLocks noChangeAspect="1"/>
          </p:cNvPicPr>
          <p:nvPr/>
        </p:nvPicPr>
        <p:blipFill>
          <a:blip r:embed="rId2"/>
          <a:srcRect/>
          <a:stretch>
            <a:fillRect/>
          </a:stretch>
        </p:blipFill>
        <p:spPr>
          <a:xfrm>
            <a:off x="7480775" y="3213458"/>
            <a:ext cx="9411180" cy="6675022"/>
          </a:xfrm>
          <a:prstGeom prst="rect">
            <a:avLst/>
          </a:prstGeom>
        </p:spPr>
      </p:pic>
      <p:sp>
        <p:nvSpPr>
          <p:cNvPr id="6" name="TextBox 6"/>
          <p:cNvSpPr txBox="1"/>
          <p:nvPr/>
        </p:nvSpPr>
        <p:spPr>
          <a:xfrm>
            <a:off x="371144" y="1324124"/>
            <a:ext cx="15971475" cy="1685627"/>
          </a:xfrm>
          <a:prstGeom prst="rect">
            <a:avLst/>
          </a:prstGeom>
        </p:spPr>
        <p:txBody>
          <a:bodyPr lIns="0" tIns="0" rIns="0" bIns="0" rtlCol="0" anchor="t">
            <a:spAutoFit/>
          </a:bodyPr>
          <a:lstStyle/>
          <a:p>
            <a:pPr>
              <a:lnSpc>
                <a:spcPts val="6600"/>
              </a:lnSpc>
            </a:pPr>
            <a:r>
              <a:rPr lang="en-US" sz="5500" spc="-55">
                <a:solidFill>
                  <a:srgbClr val="053D57"/>
                </a:solidFill>
                <a:latin typeface="Montserrat Classic Bold"/>
              </a:rPr>
              <a:t>Does the proximity from the house to the ocean affect its price?</a:t>
            </a:r>
          </a:p>
        </p:txBody>
      </p:sp>
      <p:sp>
        <p:nvSpPr>
          <p:cNvPr id="7" name="AutoShape 7"/>
          <p:cNvSpPr/>
          <p:nvPr/>
        </p:nvSpPr>
        <p:spPr>
          <a:xfrm rot="-2700000">
            <a:off x="6366721" y="2342839"/>
            <a:ext cx="43907" cy="11716373"/>
          </a:xfrm>
          <a:prstGeom prst="rect">
            <a:avLst/>
          </a:prstGeom>
          <a:solidFill>
            <a:srgbClr val="053D57"/>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328</Words>
  <Application>Microsoft Office PowerPoint</Application>
  <PresentationFormat>مخصص</PresentationFormat>
  <Paragraphs>97</Paragraphs>
  <Slides>15</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15</vt:i4>
      </vt:variant>
    </vt:vector>
  </HeadingPairs>
  <TitlesOfParts>
    <vt:vector size="23" baseType="lpstr">
      <vt:lpstr>Montserrat Classic Bold</vt:lpstr>
      <vt:lpstr>Calibri</vt:lpstr>
      <vt:lpstr>Montserrat Light Bold</vt:lpstr>
      <vt:lpstr>Arial</vt:lpstr>
      <vt:lpstr>Arimo</vt:lpstr>
      <vt:lpstr>Montserrat Light</vt:lpstr>
      <vt:lpstr>Montserrat Classic</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Highlights</dc:title>
  <cp:lastModifiedBy>Maha Saad Eidah Aladwani</cp:lastModifiedBy>
  <cp:revision>3</cp:revision>
  <dcterms:created xsi:type="dcterms:W3CDTF">2006-08-16T00:00:00Z</dcterms:created>
  <dcterms:modified xsi:type="dcterms:W3CDTF">2021-12-04T21:36:46Z</dcterms:modified>
  <dc:identifier>DAExleafonM</dc:identifier>
</cp:coreProperties>
</file>