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58" r:id="rId4"/>
  </p:sldMasterIdLst>
  <p:notesMasterIdLst>
    <p:notesMasterId r:id="rId14"/>
  </p:notesMasterIdLst>
  <p:handoutMasterIdLst>
    <p:handoutMasterId r:id="rId15"/>
  </p:handoutMasterIdLst>
  <p:sldIdLst>
    <p:sldId id="400" r:id="rId5"/>
    <p:sldId id="391" r:id="rId6"/>
    <p:sldId id="403" r:id="rId7"/>
    <p:sldId id="261" r:id="rId8"/>
    <p:sldId id="270" r:id="rId9"/>
    <p:sldId id="401" r:id="rId10"/>
    <p:sldId id="404" r:id="rId11"/>
    <p:sldId id="398" r:id="rId12"/>
    <p:sldId id="286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15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5226" autoAdjust="0"/>
  </p:normalViewPr>
  <p:slideViewPr>
    <p:cSldViewPr snapToGrid="0">
      <p:cViewPr varScale="1">
        <p:scale>
          <a:sx n="85" d="100"/>
          <a:sy n="85" d="100"/>
        </p:scale>
        <p:origin x="1406" y="53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90" d="100"/>
        <a:sy n="90" d="100"/>
      </p:scale>
      <p:origin x="0" y="-1426"/>
    </p:cViewPr>
  </p:sorterViewPr>
  <p:notesViewPr>
    <p:cSldViewPr snapToGrid="0">
      <p:cViewPr varScale="1">
        <p:scale>
          <a:sx n="62" d="100"/>
          <a:sy n="62" d="100"/>
        </p:scale>
        <p:origin x="2266" y="7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theme" Target="theme/theme1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6.xml"/><Relationship Id="rId19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B698C0E1-628D-4A29-932B-81EFC1D54B02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E4E1657-5A73-426A-A66E-C4F85559BEA3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C80B55D-A28C-4981-AA30-62D8B2215F35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BBF12EE-0BCA-4112-A66D-A1C7DDACEE3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059303C-1C5B-4166-91D0-954E1FF8A25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221B084-08CE-4CE2-A230-03FB2D2096E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9625565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C3E07F7-7765-40B0-95C6-6F0178FC4D78}" type="datetimeFigureOut">
              <a:rPr lang="en-US" smtClean="0"/>
              <a:t>10/27/2025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B4B07EB-3CEE-4B2A-A06F-03C965D4E9F1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62973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6BFE780-4B97-4708-B97F-94D8ADC6D799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466739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F8C22AF-75C7-433B-B852-69970FBFF62D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42715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599155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743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926802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88756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1371600" y="1143000"/>
            <a:ext cx="41148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1E6D7BE9-6C4F-48E9-816E-E7C44694421A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56781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 useBgFill="1">
        <p:nvSpPr>
          <p:cNvPr id="10" name="Title 1">
            <a:extLst>
              <a:ext uri="{FF2B5EF4-FFF2-40B4-BE49-F238E27FC236}">
                <a16:creationId xmlns:a16="http://schemas.microsoft.com/office/drawing/2014/main" id="{E234E1C5-BD1C-4142-BA62-2A1D902B606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97573" y="1762888"/>
            <a:ext cx="5748855" cy="2140251"/>
          </a:xfrm>
        </p:spPr>
        <p:txBody>
          <a:bodyPr tIns="365760" anchor="ctr">
            <a:normAutofit/>
          </a:bodyPr>
          <a:lstStyle>
            <a:lvl1pPr algn="ctr">
              <a:defRPr sz="5400"/>
            </a:lvl1pPr>
          </a:lstStyle>
          <a:p>
            <a:r>
              <a:rPr lang="en-US" sz="4800"/>
              <a:t>Click to edit Master title style</a:t>
            </a:r>
            <a:endParaRPr lang="en-US" sz="4800" dirty="0"/>
          </a:p>
        </p:txBody>
      </p:sp>
      <p:sp useBgFill="1">
        <p:nvSpPr>
          <p:cNvPr id="12" name="Subtitle 2" descr="Tag=AccentColor&#10;Flavor=Light&#10;Target=Text">
            <a:extLst>
              <a:ext uri="{FF2B5EF4-FFF2-40B4-BE49-F238E27FC236}">
                <a16:creationId xmlns:a16="http://schemas.microsoft.com/office/drawing/2014/main" id="{DED57426-1707-4704-8E09-2F76090515F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97573" y="3903139"/>
            <a:ext cx="5748854" cy="1191977"/>
          </a:xfr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03015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2FDB9BCB-0C27-46E1-90C0-AADF005418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7987" y="1"/>
            <a:ext cx="3517899" cy="68580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027080" y="1233378"/>
            <a:ext cx="4423586" cy="1357422"/>
          </a:xfrm>
        </p:spPr>
        <p:txBody>
          <a:bodyPr anchor="b">
            <a:noAutofit/>
          </a:bodyPr>
          <a:lstStyle>
            <a:lvl1pPr algn="ctr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Subtitle 2" descr="Tag=AccentColor&#10;Flavor=Light&#10;Target=Text">
            <a:extLst>
              <a:ext uri="{FF2B5EF4-FFF2-40B4-BE49-F238E27FC236}">
                <a16:creationId xmlns:a16="http://schemas.microsoft.com/office/drawing/2014/main" id="{61821B46-FA47-4BEB-A735-3A8E1161FD7A}"/>
              </a:ext>
            </a:extLst>
          </p:cNvPr>
          <p:cNvSpPr>
            <a:spLocks noGrp="1"/>
          </p:cNvSpPr>
          <p:nvPr>
            <p:ph type="subTitle" idx="13"/>
          </p:nvPr>
        </p:nvSpPr>
        <p:spPr>
          <a:xfrm>
            <a:off x="4027080" y="2895601"/>
            <a:ext cx="4423586" cy="2378074"/>
          </a:xfrm>
        </p:spPr>
        <p:txBody>
          <a:bodyPr>
            <a:normAutofit/>
          </a:bodyPr>
          <a:lstStyle>
            <a:lvl1pPr marL="36900" indent="0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CF220894-C699-4E12-9EB4-2318F23E4AAF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-8335" y="0"/>
            <a:ext cx="3437335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90346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60007" y="1572884"/>
            <a:ext cx="3075313" cy="2585050"/>
          </a:xfrm>
        </p:spPr>
        <p:txBody>
          <a:bodyPr lIns="274320" anchor="ctr">
            <a:normAutofit/>
          </a:bodyPr>
          <a:lstStyle>
            <a:lvl1pPr algn="l">
              <a:defRPr lang="en-US" sz="4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j-lt"/>
                <a:ea typeface="+mj-ea"/>
                <a:cs typeface="Trebuchet MS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 useBgFill="1"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860006" y="4157934"/>
            <a:ext cx="3075314" cy="1446364"/>
          </a:xfrm>
        </p:spPr>
        <p:txBody>
          <a:bodyPr lIns="274320" anchor="t">
            <a:normAutofit/>
          </a:bodyPr>
          <a:lstStyle>
            <a:lvl1pPr marL="342900" indent="-306000" algn="l" defTabSz="457200" rtl="0" eaLnBrk="1" latinLnBrk="0" hangingPunct="1">
              <a:lnSpc>
                <a:spcPct val="80000"/>
              </a:lnSpc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lang="en-US" sz="16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42590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1B2FCC-99C4-4C2B-99B4-9C5E13D53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38231" y="782122"/>
            <a:ext cx="2714625" cy="2492828"/>
          </a:xfrm>
        </p:spPr>
        <p:txBody>
          <a:bodyPr anchor="b"/>
          <a:lstStyle>
            <a:lvl1pPr algn="l">
              <a:spcBef>
                <a:spcPts val="960"/>
              </a:spcBef>
              <a:spcAft>
                <a:spcPts val="600"/>
              </a:spcAft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1" name="Picture Placeholder 10">
            <a:extLst>
              <a:ext uri="{FF2B5EF4-FFF2-40B4-BE49-F238E27FC236}">
                <a16:creationId xmlns:a16="http://schemas.microsoft.com/office/drawing/2014/main" id="{8958888C-33C4-45BB-9053-0F238EBC2503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-3555" y="0"/>
            <a:ext cx="2816034" cy="267544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Picture Placeholder 10">
            <a:extLst>
              <a:ext uri="{FF2B5EF4-FFF2-40B4-BE49-F238E27FC236}">
                <a16:creationId xmlns:a16="http://schemas.microsoft.com/office/drawing/2014/main" id="{B5F49914-A317-424F-9214-203370D7674B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812480" y="0"/>
            <a:ext cx="2845361" cy="2675444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0" name="Picture Placeholder 10">
            <a:extLst>
              <a:ext uri="{FF2B5EF4-FFF2-40B4-BE49-F238E27FC236}">
                <a16:creationId xmlns:a16="http://schemas.microsoft.com/office/drawing/2014/main" id="{B68EE34D-80C0-4CEE-99D1-3C91F6626DF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-3555" y="2675444"/>
            <a:ext cx="5657928" cy="4182556"/>
          </a:xfrm>
          <a:ln>
            <a:noFill/>
          </a:ln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2" name="Footer Placeholder 4">
            <a:extLst>
              <a:ext uri="{FF2B5EF4-FFF2-40B4-BE49-F238E27FC236}">
                <a16:creationId xmlns:a16="http://schemas.microsoft.com/office/drawing/2014/main" id="{25E34894-A499-4CC3-9F3E-BB0B1268CC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347" y="6000750"/>
            <a:ext cx="5004649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3" name="Text Placeholder 22">
            <a:extLst>
              <a:ext uri="{FF2B5EF4-FFF2-40B4-BE49-F238E27FC236}">
                <a16:creationId xmlns:a16="http://schemas.microsoft.com/office/drawing/2014/main" id="{6F37D4A7-7BA4-4331-82C1-818D1B5B05B2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6031706" y="3592287"/>
            <a:ext cx="2714625" cy="199231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418796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ntrodu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001" y="1233378"/>
            <a:ext cx="4272827" cy="1405366"/>
          </a:xfrm>
        </p:spPr>
        <p:txBody>
          <a:bodyPr anchor="b">
            <a:noAutofit/>
          </a:bodyPr>
          <a:lstStyle>
            <a:lvl1pPr algn="ct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85347" y="3002282"/>
            <a:ext cx="4264828" cy="2271393"/>
          </a:xfrm>
        </p:spPr>
        <p:txBody>
          <a:bodyPr anchor="t">
            <a:normAutofit/>
          </a:bodyPr>
          <a:lstStyle>
            <a:lvl1pPr marL="0" indent="0" algn="ctr">
              <a:buNone/>
              <a:defRPr lang="en-US" sz="2000" kern="1200" dirty="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Calibri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3" name="Picture Placeholder 12">
            <a:extLst>
              <a:ext uri="{FF2B5EF4-FFF2-40B4-BE49-F238E27FC236}">
                <a16:creationId xmlns:a16="http://schemas.microsoft.com/office/drawing/2014/main" id="{F93FCD85-64A9-4257-8703-568A1629E13D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697648" y="0"/>
            <a:ext cx="3429000" cy="6858000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1A47AB1B-8039-41F6-A255-B03F33FB635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101" y="1"/>
            <a:ext cx="3517899" cy="6858000"/>
          </a:xfrm>
          <a:prstGeom prst="rect">
            <a:avLst/>
          </a:prstGeom>
        </p:spPr>
      </p:pic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FBC8FC98-420D-47E9-A6BF-65337349F5D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5759052" y="6000750"/>
            <a:ext cx="2057400" cy="365125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11" name="Slide Number Placeholder 5">
            <a:extLst>
              <a:ext uri="{FF2B5EF4-FFF2-40B4-BE49-F238E27FC236}">
                <a16:creationId xmlns:a16="http://schemas.microsoft.com/office/drawing/2014/main" id="{016EE41C-5E1E-448A-AC09-A8C32B4A87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7885509" y="6000750"/>
            <a:ext cx="565159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973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Brea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8020" y="4913530"/>
            <a:ext cx="7080026" cy="68069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29CC1453-4E18-4960-B6D5-529F625B9A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028020" y="5713343"/>
            <a:ext cx="7080026" cy="436942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16" name="Picture Placeholder 15">
            <a:extLst>
              <a:ext uri="{FF2B5EF4-FFF2-40B4-BE49-F238E27FC236}">
                <a16:creationId xmlns:a16="http://schemas.microsoft.com/office/drawing/2014/main" id="{ADDA07CD-6F66-4875-B1ED-5D11B9642B31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482204" y="642939"/>
            <a:ext cx="3848100" cy="3303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7" name="Picture Placeholder 15">
            <a:extLst>
              <a:ext uri="{FF2B5EF4-FFF2-40B4-BE49-F238E27FC236}">
                <a16:creationId xmlns:a16="http://schemas.microsoft.com/office/drawing/2014/main" id="{E1CB1643-335F-4FF9-8A42-C5652761302E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4813300" y="642938"/>
            <a:ext cx="3848100" cy="3303587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44843549-5E1B-48B7-A510-62458841074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" y="0"/>
            <a:ext cx="9144001" cy="4322278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3B5FF67-7EEC-4AB0-8445-132F999228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 userDrawn="1"/>
        </p:nvCxnSpPr>
        <p:spPr>
          <a:xfrm>
            <a:off x="4572000" y="1609536"/>
            <a:ext cx="0" cy="1371600"/>
          </a:xfrm>
          <a:prstGeom prst="line">
            <a:avLst/>
          </a:prstGeom>
          <a:ln w="19050">
            <a:solidFill>
              <a:schemeClr val="tx1">
                <a:lumMod val="75000"/>
              </a:schemeClr>
            </a:solidFill>
          </a:ln>
          <a:effectLst>
            <a:innerShdw blurRad="114300">
              <a:prstClr val="black"/>
            </a:innerShdw>
          </a:effectLst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317295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hart, table, timelin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729021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o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:a16="http://schemas.microsoft.com/office/drawing/2014/main" id="{26754A53-50F5-4BFC-9D4B-69FF19B576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626101" y="1"/>
            <a:ext cx="3517899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EE3AA4C-F452-4742-B62F-D92ACEB0586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69211" y="1233378"/>
            <a:ext cx="4080964" cy="2911902"/>
          </a:xfrm>
        </p:spPr>
        <p:txBody>
          <a:bodyPr>
            <a:normAutofit/>
          </a:bodyPr>
          <a:lstStyle>
            <a:lvl1pPr>
              <a:defRPr sz="4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C4A6F582-B177-429F-8965-8FC2335DBC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69211" y="4495800"/>
            <a:ext cx="4080965" cy="777874"/>
          </a:xfrm>
        </p:spPr>
        <p:txBody>
          <a:bodyPr/>
          <a:lstStyle>
            <a:lvl1pPr marL="36900" indent="0" algn="ctr">
              <a:buNone/>
              <a:defRPr/>
            </a:lvl1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5708956-7306-4C30-B1DF-68E2666A23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685347" y="6000750"/>
            <a:ext cx="4264829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7" name="Picture Placeholder 16">
            <a:extLst>
              <a:ext uri="{FF2B5EF4-FFF2-40B4-BE49-F238E27FC236}">
                <a16:creationId xmlns:a16="http://schemas.microsoft.com/office/drawing/2014/main" id="{F5FA9922-F4B7-458A-B446-58C5673A30DC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5886451" y="642939"/>
            <a:ext cx="2775347" cy="2625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Picture Placeholder 16">
            <a:extLst>
              <a:ext uri="{FF2B5EF4-FFF2-40B4-BE49-F238E27FC236}">
                <a16:creationId xmlns:a16="http://schemas.microsoft.com/office/drawing/2014/main" id="{A931B751-CD27-4E96-B65A-1D983D26503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5886451" y="3600902"/>
            <a:ext cx="2775347" cy="26257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78071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ea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49B87676-021D-46A4-8D5E-AAB45A5F2E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95040" y="2057400"/>
            <a:ext cx="1769608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2" name="Picture Placeholder 31">
            <a:extLst>
              <a:ext uri="{FF2B5EF4-FFF2-40B4-BE49-F238E27FC236}">
                <a16:creationId xmlns:a16="http://schemas.microsoft.com/office/drawing/2014/main" id="{3E2461C8-280B-42BE-8793-5F1B2C4C0A30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85347" y="2327276"/>
            <a:ext cx="1370864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B256D654-5693-4897-AD58-F42CEECEC0E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589573" y="2057400"/>
            <a:ext cx="1769608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FE7D5C18-F020-4168-9A98-D4162006A8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4684107" y="2057400"/>
            <a:ext cx="1769608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319BC3A-55C2-47AD-93E5-368070939B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778640" y="2043502"/>
            <a:ext cx="1769608" cy="2743200"/>
          </a:xfrm>
          <a:prstGeom prst="rect">
            <a:avLst/>
          </a:prstGeom>
          <a:solidFill>
            <a:schemeClr val="tx1"/>
          </a:solidFill>
          <a:ln w="190500">
            <a:solidFill>
              <a:schemeClr val="tx1">
                <a:alpha val="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800" dirty="0"/>
          </a:p>
        </p:txBody>
      </p:sp>
      <p:sp>
        <p:nvSpPr>
          <p:cNvPr id="33" name="Picture Placeholder 31">
            <a:extLst>
              <a:ext uri="{FF2B5EF4-FFF2-40B4-BE49-F238E27FC236}">
                <a16:creationId xmlns:a16="http://schemas.microsoft.com/office/drawing/2014/main" id="{E249A1C0-506E-4C49-A763-DA0BF00B5AFC}"/>
              </a:ext>
            </a:extLst>
          </p:cNvPr>
          <p:cNvSpPr>
            <a:spLocks noGrp="1"/>
          </p:cNvSpPr>
          <p:nvPr>
            <p:ph type="pic" sz="quarter" idx="14"/>
          </p:nvPr>
        </p:nvSpPr>
        <p:spPr>
          <a:xfrm>
            <a:off x="2788945" y="2327276"/>
            <a:ext cx="1370864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4" name="Picture Placeholder 31">
            <a:extLst>
              <a:ext uri="{FF2B5EF4-FFF2-40B4-BE49-F238E27FC236}">
                <a16:creationId xmlns:a16="http://schemas.microsoft.com/office/drawing/2014/main" id="{C9B12B3E-6E6A-4B9F-BCDC-ABAB3007AE6C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4883479" y="2327276"/>
            <a:ext cx="1370864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5" name="Picture Placeholder 31">
            <a:extLst>
              <a:ext uri="{FF2B5EF4-FFF2-40B4-BE49-F238E27FC236}">
                <a16:creationId xmlns:a16="http://schemas.microsoft.com/office/drawing/2014/main" id="{961CEF8D-8303-439E-BDF8-3983FAE33E12}"/>
              </a:ext>
            </a:extLst>
          </p:cNvPr>
          <p:cNvSpPr>
            <a:spLocks noGrp="1"/>
          </p:cNvSpPr>
          <p:nvPr>
            <p:ph type="pic" sz="quarter" idx="16"/>
          </p:nvPr>
        </p:nvSpPr>
        <p:spPr>
          <a:xfrm>
            <a:off x="6978011" y="2327276"/>
            <a:ext cx="1370864" cy="2181225"/>
          </a:xfrm>
        </p:spPr>
        <p:txBody>
          <a:bodyPr/>
          <a:lstStyle/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36" name="Text Placeholder 27">
            <a:extLst>
              <a:ext uri="{FF2B5EF4-FFF2-40B4-BE49-F238E27FC236}">
                <a16:creationId xmlns:a16="http://schemas.microsoft.com/office/drawing/2014/main" id="{4BDD0E13-DDEB-44F9-8676-F70405015877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495041" y="5017734"/>
            <a:ext cx="1769607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7" name="Text Placeholder 27">
            <a:extLst>
              <a:ext uri="{FF2B5EF4-FFF2-40B4-BE49-F238E27FC236}">
                <a16:creationId xmlns:a16="http://schemas.microsoft.com/office/drawing/2014/main" id="{51948158-9C97-4517-B0D3-4085249937AC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495041" y="5352052"/>
            <a:ext cx="1769607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8" name="Text Placeholder 27">
            <a:extLst>
              <a:ext uri="{FF2B5EF4-FFF2-40B4-BE49-F238E27FC236}">
                <a16:creationId xmlns:a16="http://schemas.microsoft.com/office/drawing/2014/main" id="{CA53CE84-6890-4263-ABB8-F39819C6A432}"/>
              </a:ext>
            </a:extLst>
          </p:cNvPr>
          <p:cNvSpPr>
            <a:spLocks noGrp="1"/>
          </p:cNvSpPr>
          <p:nvPr>
            <p:ph type="body" sz="quarter" idx="19"/>
          </p:nvPr>
        </p:nvSpPr>
        <p:spPr>
          <a:xfrm>
            <a:off x="2589573" y="5017734"/>
            <a:ext cx="1769607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9" name="Text Placeholder 27">
            <a:extLst>
              <a:ext uri="{FF2B5EF4-FFF2-40B4-BE49-F238E27FC236}">
                <a16:creationId xmlns:a16="http://schemas.microsoft.com/office/drawing/2014/main" id="{2C891989-38F5-4F8A-AD02-DBBD0666D172}"/>
              </a:ext>
            </a:extLst>
          </p:cNvPr>
          <p:cNvSpPr>
            <a:spLocks noGrp="1"/>
          </p:cNvSpPr>
          <p:nvPr>
            <p:ph type="body" sz="quarter" idx="20"/>
          </p:nvPr>
        </p:nvSpPr>
        <p:spPr>
          <a:xfrm>
            <a:off x="2589573" y="5352052"/>
            <a:ext cx="1769607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0" name="Text Placeholder 27">
            <a:extLst>
              <a:ext uri="{FF2B5EF4-FFF2-40B4-BE49-F238E27FC236}">
                <a16:creationId xmlns:a16="http://schemas.microsoft.com/office/drawing/2014/main" id="{470811B1-7881-44B2-88EA-0D7D0EE5CB0B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4684106" y="5017734"/>
            <a:ext cx="1769607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1" name="Text Placeholder 27">
            <a:extLst>
              <a:ext uri="{FF2B5EF4-FFF2-40B4-BE49-F238E27FC236}">
                <a16:creationId xmlns:a16="http://schemas.microsoft.com/office/drawing/2014/main" id="{42DCE357-186A-457C-951C-49B33EE59FBF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4684106" y="5352052"/>
            <a:ext cx="1769607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2" name="Text Placeholder 27">
            <a:extLst>
              <a:ext uri="{FF2B5EF4-FFF2-40B4-BE49-F238E27FC236}">
                <a16:creationId xmlns:a16="http://schemas.microsoft.com/office/drawing/2014/main" id="{125640C8-2610-4EE2-B7DB-43B69762CA69}"/>
              </a:ext>
            </a:extLst>
          </p:cNvPr>
          <p:cNvSpPr>
            <a:spLocks noGrp="1"/>
          </p:cNvSpPr>
          <p:nvPr>
            <p:ph type="body" sz="quarter" idx="23"/>
          </p:nvPr>
        </p:nvSpPr>
        <p:spPr>
          <a:xfrm>
            <a:off x="6778638" y="5017734"/>
            <a:ext cx="1769607" cy="350292"/>
          </a:xfrm>
        </p:spPr>
        <p:txBody>
          <a:bodyPr>
            <a:normAutofit/>
          </a:bodyPr>
          <a:lstStyle>
            <a:lvl1pPr marL="36900" indent="0" algn="ctr">
              <a:buNone/>
              <a:defRPr lang="en-US" sz="18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3" name="Text Placeholder 27">
            <a:extLst>
              <a:ext uri="{FF2B5EF4-FFF2-40B4-BE49-F238E27FC236}">
                <a16:creationId xmlns:a16="http://schemas.microsoft.com/office/drawing/2014/main" id="{A681FDE6-437A-4435-B435-9E095137BA70}"/>
              </a:ext>
            </a:extLst>
          </p:cNvPr>
          <p:cNvSpPr>
            <a:spLocks noGrp="1"/>
          </p:cNvSpPr>
          <p:nvPr>
            <p:ph type="body" sz="quarter" idx="24"/>
          </p:nvPr>
        </p:nvSpPr>
        <p:spPr>
          <a:xfrm>
            <a:off x="6778638" y="5352052"/>
            <a:ext cx="1769607" cy="350292"/>
          </a:xfrm>
        </p:spPr>
        <p:txBody>
          <a:bodyPr>
            <a:noAutofit/>
          </a:bodyPr>
          <a:lstStyle>
            <a:lvl1pPr marL="36900" indent="0" algn="ctr">
              <a:buNone/>
              <a:defRPr lang="en-US" sz="14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0" indent="0">
              <a:buNone/>
              <a:defRPr/>
            </a:lvl2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80098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2 column (comparison slide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346" y="1734507"/>
            <a:ext cx="3771900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8768" y="1734507"/>
            <a:ext cx="3771900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4510" y="1855153"/>
            <a:ext cx="3573573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84510" y="2702104"/>
            <a:ext cx="3573573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772374" y="1855153"/>
            <a:ext cx="3584687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772376" y="2702104"/>
            <a:ext cx="3584686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928224A9-CB7A-4D21-8CA0-38125E298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4426864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37B721FF-D609-4D98-9D19-CF75AA8A54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030" y="1734507"/>
            <a:ext cx="2519694" cy="4099959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073936BD-C868-433F-8E84-D6DD8E640E3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12153" y="1734507"/>
            <a:ext cx="2519694" cy="4099959"/>
          </a:xfrm>
          <a:prstGeom prst="rect">
            <a:avLst/>
          </a:prstGeom>
        </p:spPr>
      </p:pic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51217" y="1855153"/>
            <a:ext cx="2387208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51217" y="2702104"/>
            <a:ext cx="2387208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74685" y="1855153"/>
            <a:ext cx="239463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374684" y="2702104"/>
            <a:ext cx="239463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2CB356B5-0EDC-4245-8878-C19DA25A30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63928" y="1734507"/>
            <a:ext cx="2519694" cy="4099959"/>
          </a:xfrm>
          <a:prstGeom prst="rect">
            <a:avLst/>
          </a:prstGeom>
        </p:spPr>
      </p:pic>
      <p:sp>
        <p:nvSpPr>
          <p:cNvPr id="13" name="Text Placeholder 4">
            <a:extLst>
              <a:ext uri="{FF2B5EF4-FFF2-40B4-BE49-F238E27FC236}">
                <a16:creationId xmlns:a16="http://schemas.microsoft.com/office/drawing/2014/main" id="{556C3DD2-AE94-4BA5-920E-A7EEE19296E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26460" y="1855153"/>
            <a:ext cx="239463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Content Placeholder 5">
            <a:extLst>
              <a:ext uri="{FF2B5EF4-FFF2-40B4-BE49-F238E27FC236}">
                <a16:creationId xmlns:a16="http://schemas.microsoft.com/office/drawing/2014/main" id="{04BCB055-753B-4006-BF3C-73FC5A3C25D9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6026459" y="2702104"/>
            <a:ext cx="2394632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0" name="Title 9">
            <a:extLst>
              <a:ext uri="{FF2B5EF4-FFF2-40B4-BE49-F238E27FC236}">
                <a16:creationId xmlns:a16="http://schemas.microsoft.com/office/drawing/2014/main" id="{CE1D954F-2A50-4751-9E47-BB4B7BD615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7316212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346" y="609600"/>
            <a:ext cx="776532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346" y="2076450"/>
            <a:ext cx="776532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759052" y="6000750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20XX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347" y="6000750"/>
            <a:ext cx="500464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r>
              <a:rPr lang="en-US" dirty="0"/>
              <a:t>Sample footer text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885509" y="6000750"/>
            <a:ext cx="56515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294A09A9-5501-47C1-A89A-A340965A2BE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70521828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2" r:id="rId1"/>
    <p:sldLayoutId id="2147483681" r:id="rId2"/>
    <p:sldLayoutId id="2147483679" r:id="rId3"/>
    <p:sldLayoutId id="2147483664" r:id="rId4"/>
    <p:sldLayoutId id="2147483660" r:id="rId5"/>
    <p:sldLayoutId id="2147483677" r:id="rId6"/>
    <p:sldLayoutId id="2147483678" r:id="rId7"/>
    <p:sldLayoutId id="2147483663" r:id="rId8"/>
    <p:sldLayoutId id="2147483676" r:id="rId9"/>
    <p:sldLayoutId id="2147483680" r:id="rId10"/>
    <p:sldLayoutId id="2147483659" r:id="rId11"/>
  </p:sldLayoutIdLst>
  <p:hf hdr="0"/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  <p15:guide id="3" pos="180" userDrawn="1">
          <p15:clr>
            <a:srgbClr val="547EBF"/>
          </p15:clr>
        </p15:guide>
        <p15:guide id="4" orient="horz" pos="240" userDrawn="1">
          <p15:clr>
            <a:srgbClr val="547EBF"/>
          </p15:clr>
        </p15:guide>
        <p15:guide id="5" pos="5580" userDrawn="1">
          <p15:clr>
            <a:srgbClr val="547EBF"/>
          </p15:clr>
        </p15:guide>
        <p15:guide id="6" orient="horz" pos="4080" userDrawn="1">
          <p15:clr>
            <a:srgbClr val="547EBF"/>
          </p15:clr>
        </p15:guide>
        <p15:guide id="7" pos="2970" userDrawn="1">
          <p15:clr>
            <a:srgbClr val="547EBF"/>
          </p15:clr>
        </p15:guide>
        <p15:guide id="8" pos="2790" userDrawn="1">
          <p15:clr>
            <a:srgbClr val="547EBF"/>
          </p15:clr>
        </p15:guide>
        <p15:guide id="9" pos="1584" userDrawn="1">
          <p15:clr>
            <a:srgbClr val="547EBF"/>
          </p15:clr>
        </p15:guide>
        <p15:guide id="10" pos="1386" userDrawn="1">
          <p15:clr>
            <a:srgbClr val="547EBF"/>
          </p15:clr>
        </p15:guide>
        <p15:guide id="11" pos="4176" userDrawn="1">
          <p15:clr>
            <a:srgbClr val="547EBF"/>
          </p15:clr>
        </p15:guide>
        <p15:guide id="12" pos="4374" userDrawn="1">
          <p15:clr>
            <a:srgbClr val="547EBF"/>
          </p15:clr>
        </p15:guide>
        <p15:guide id="13" pos="3726" userDrawn="1">
          <p15:clr>
            <a:srgbClr val="9FCC3B"/>
          </p15:clr>
        </p15:guide>
        <p15:guide id="14" pos="3906" userDrawn="1">
          <p15:clr>
            <a:srgbClr val="9FCC3B"/>
          </p15:clr>
        </p15:guide>
        <p15:guide id="15" pos="2034" userDrawn="1">
          <p15:clr>
            <a:srgbClr val="9FCC3B"/>
          </p15:clr>
        </p15:guide>
        <p15:guide id="16" pos="1854" userDrawn="1">
          <p15:clr>
            <a:srgbClr val="9FCC3B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jpeg"/><Relationship Id="rId4" Type="http://schemas.openxmlformats.org/officeDocument/2006/relationships/image" Target="../media/image7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12.jpe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Placeholder 21" descr="A picture containing wall, wooden, indoor, table">
            <a:extLst>
              <a:ext uri="{FF2B5EF4-FFF2-40B4-BE49-F238E27FC236}">
                <a16:creationId xmlns:a16="http://schemas.microsoft.com/office/drawing/2014/main" id="{E2888B94-BE50-4E48-8F75-1E8AAD5AFA95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4000" y="0"/>
            <a:ext cx="12192000" cy="6858000"/>
          </a:xfrm>
        </p:spPr>
      </p:pic>
      <p:sp useBgFill="1">
        <p:nvSpPr>
          <p:cNvPr id="18" name="Title 17">
            <a:extLst>
              <a:ext uri="{FF2B5EF4-FFF2-40B4-BE49-F238E27FC236}">
                <a16:creationId xmlns:a16="http://schemas.microsoft.com/office/drawing/2014/main" id="{7F1C1DC8-8566-416D-A699-06A29F45B57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739430" y="1762888"/>
            <a:ext cx="7665140" cy="2140251"/>
          </a:xfrm>
        </p:spPr>
        <p:txBody>
          <a:bodyPr>
            <a:normAutofit/>
          </a:bodyPr>
          <a:lstStyle/>
          <a:p>
            <a:r>
              <a:rPr lang="en-ZA" sz="4800" dirty="0"/>
              <a:t>Bright Coffee Shop Sales Analysis</a:t>
            </a:r>
            <a:endParaRPr lang="en-US" sz="4800" dirty="0"/>
          </a:p>
        </p:txBody>
      </p:sp>
      <p:sp useBgFill="1">
        <p:nvSpPr>
          <p:cNvPr id="19" name="Subtitle 18">
            <a:extLst>
              <a:ext uri="{FF2B5EF4-FFF2-40B4-BE49-F238E27FC236}">
                <a16:creationId xmlns:a16="http://schemas.microsoft.com/office/drawing/2014/main" id="{B032DA7C-C3AD-4A99-8801-152FB4EE9B9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739431" y="3903139"/>
            <a:ext cx="7665139" cy="1191977"/>
          </a:xfrm>
        </p:spPr>
        <p:txBody>
          <a:bodyPr/>
          <a:lstStyle/>
          <a:p>
            <a:endParaRPr lang="en-US" dirty="0"/>
          </a:p>
          <a:p>
            <a:r>
              <a:rPr lang="en-US" sz="3200" dirty="0" err="1"/>
              <a:t>Sebolelo</a:t>
            </a:r>
            <a:r>
              <a:rPr lang="en-US" sz="3200" dirty="0"/>
              <a:t>  Mary  Moshe </a:t>
            </a:r>
          </a:p>
        </p:txBody>
      </p:sp>
    </p:spTree>
    <p:extLst>
      <p:ext uri="{BB962C8B-B14F-4D97-AF65-F5344CB8AC3E}">
        <p14:creationId xmlns:p14="http://schemas.microsoft.com/office/powerpoint/2010/main" val="31964027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Title 69">
            <a:extLst>
              <a:ext uri="{FF2B5EF4-FFF2-40B4-BE49-F238E27FC236}">
                <a16:creationId xmlns:a16="http://schemas.microsoft.com/office/drawing/2014/main" id="{AD0FAE4B-37EE-4B93-881F-3DB9A2B03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108277" y="373920"/>
            <a:ext cx="3619500" cy="1001854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pic>
        <p:nvPicPr>
          <p:cNvPr id="41" name="Picture Placeholder 40" descr="A picture containing open sign in a window">
            <a:extLst>
              <a:ext uri="{FF2B5EF4-FFF2-40B4-BE49-F238E27FC236}">
                <a16:creationId xmlns:a16="http://schemas.microsoft.com/office/drawing/2014/main" id="{AA02CD6D-6B8C-4E5D-ADA1-EDE5CF5541B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8740" y="0"/>
            <a:ext cx="3754712" cy="2675444"/>
          </a:xfrm>
        </p:spPr>
      </p:pic>
      <p:pic>
        <p:nvPicPr>
          <p:cNvPr id="45" name="Picture Placeholder 44" descr="A picture containing tableware">
            <a:extLst>
              <a:ext uri="{FF2B5EF4-FFF2-40B4-BE49-F238E27FC236}">
                <a16:creationId xmlns:a16="http://schemas.microsoft.com/office/drawing/2014/main" id="{1A565340-6612-43BB-8B80-C72700DD933C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225973" y="0"/>
            <a:ext cx="2704615" cy="2675444"/>
          </a:xfrm>
        </p:spPr>
      </p:pic>
      <p:pic>
        <p:nvPicPr>
          <p:cNvPr id="49" name="Picture Placeholder 48" descr="A picture containing person, table, wooden, meal">
            <a:extLst>
              <a:ext uri="{FF2B5EF4-FFF2-40B4-BE49-F238E27FC236}">
                <a16:creationId xmlns:a16="http://schemas.microsoft.com/office/drawing/2014/main" id="{0D8BC8F5-4101-493D-9289-8D175DE9D79C}"/>
              </a:ext>
            </a:extLst>
          </p:cNvPr>
          <p:cNvPicPr>
            <a:picLocks noGrp="1" noChangeAspect="1"/>
          </p:cNvPicPr>
          <p:nvPr>
            <p:ph type="pic" sz="quarter" idx="15"/>
          </p:nvPr>
        </p:nvPicPr>
        <p:blipFill rotWithShape="1">
          <a:blip r:embed="rId5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8740" y="2675444"/>
            <a:ext cx="6459328" cy="4182556"/>
          </a:xfrm>
        </p:spPr>
      </p:pic>
      <p:sp>
        <p:nvSpPr>
          <p:cNvPr id="8" name="Footer Placeholder 4">
            <a:extLst>
              <a:ext uri="{FF2B5EF4-FFF2-40B4-BE49-F238E27FC236}">
                <a16:creationId xmlns:a16="http://schemas.microsoft.com/office/drawing/2014/main" id="{96E3B60D-8F61-4010-B5A2-75CCE0009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10205" y="6000750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27" name="Text Placeholder 26">
            <a:extLst>
              <a:ext uri="{FF2B5EF4-FFF2-40B4-BE49-F238E27FC236}">
                <a16:creationId xmlns:a16="http://schemas.microsoft.com/office/drawing/2014/main" id="{8777AD14-B633-4803-B2EF-CF2A208D1E2A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022664" y="2088776"/>
            <a:ext cx="3619500" cy="3987101"/>
          </a:xfrm>
        </p:spPr>
        <p:txBody>
          <a:bodyPr>
            <a:normAutofit fontScale="92500" lnSpcReduction="10000"/>
          </a:bodyPr>
          <a:lstStyle/>
          <a:p>
            <a:r>
              <a:rPr lang="en-ZA" dirty="0"/>
              <a:t>Which products generate the most revenue</a:t>
            </a:r>
          </a:p>
          <a:p>
            <a:pPr marL="36900" indent="0">
              <a:buNone/>
            </a:pPr>
            <a:endParaRPr lang="en-ZA" dirty="0"/>
          </a:p>
          <a:p>
            <a:r>
              <a:rPr lang="en-ZA" dirty="0"/>
              <a:t>What time of day the store performs best</a:t>
            </a:r>
          </a:p>
          <a:p>
            <a:pPr marL="36900" indent="0">
              <a:buNone/>
            </a:pPr>
            <a:endParaRPr lang="en-ZA" dirty="0"/>
          </a:p>
          <a:p>
            <a:r>
              <a:rPr lang="en-ZA" dirty="0"/>
              <a:t>Sales trends across products and time intervals</a:t>
            </a:r>
          </a:p>
          <a:p>
            <a:pPr marL="36900" indent="0">
              <a:buNone/>
            </a:pPr>
            <a:endParaRPr lang="en-ZA" dirty="0"/>
          </a:p>
          <a:p>
            <a:r>
              <a:rPr lang="en-ZA" dirty="0"/>
              <a:t>Recommendations for improving sales performance</a:t>
            </a:r>
            <a:endParaRPr lang="en-US" dirty="0"/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9B1013C3-6F9A-4629-9F2B-49280748AAA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4736" y="60007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3B346791-1682-49BA-8758-84E6A10FB2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012" y="6000750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889986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28149" y="668601"/>
            <a:ext cx="4396155" cy="1405366"/>
          </a:xfrm>
        </p:spPr>
        <p:txBody>
          <a:bodyPr>
            <a:normAutofit/>
          </a:bodyPr>
          <a:lstStyle/>
          <a:p>
            <a:r>
              <a:rPr lang="en-US" dirty="0"/>
              <a:t>Introduction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680077" y="3002282"/>
            <a:ext cx="4396155" cy="2271393"/>
          </a:xfrm>
        </p:spPr>
        <p:txBody>
          <a:bodyPr>
            <a:normAutofit/>
          </a:bodyPr>
          <a:lstStyle/>
          <a:p>
            <a:r>
              <a:rPr lang="en-ZA" dirty="0"/>
              <a:t>Business Insights for a New CEO using Historical Transactional Data from Bright Coffee Shop</a:t>
            </a:r>
            <a:r>
              <a:rPr lang="en-US" dirty="0"/>
              <a:t>. </a:t>
            </a:r>
          </a:p>
        </p:txBody>
      </p:sp>
      <p:sp>
        <p:nvSpPr>
          <p:cNvPr id="16" name="Footer Placeholder 4">
            <a:extLst>
              <a:ext uri="{FF2B5EF4-FFF2-40B4-BE49-F238E27FC236}">
                <a16:creationId xmlns:a16="http://schemas.microsoft.com/office/drawing/2014/main" id="{19D54D5B-AC4B-4406-96BC-DBEEF7645A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10205" y="6000750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pic>
        <p:nvPicPr>
          <p:cNvPr id="23" name="Picture Placeholder 22" descr="A person sitting at a table">
            <a:extLst>
              <a:ext uri="{FF2B5EF4-FFF2-40B4-BE49-F238E27FC236}">
                <a16:creationId xmlns:a16="http://schemas.microsoft.com/office/drawing/2014/main" id="{8E1CFD6C-2E4B-4106-8446-4BD0F6602F7F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072864" y="0"/>
            <a:ext cx="4572000" cy="6858000"/>
          </a:xfrm>
        </p:spPr>
      </p:pic>
      <p:sp>
        <p:nvSpPr>
          <p:cNvPr id="17" name="Date Placeholder 3">
            <a:extLst>
              <a:ext uri="{FF2B5EF4-FFF2-40B4-BE49-F238E27FC236}">
                <a16:creationId xmlns:a16="http://schemas.microsoft.com/office/drawing/2014/main" id="{8A8C9A28-A876-4575-8501-8E5F69D8D22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4736" y="60007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18" name="Slide Number Placeholder 5">
            <a:extLst>
              <a:ext uri="{FF2B5EF4-FFF2-40B4-BE49-F238E27FC236}">
                <a16:creationId xmlns:a16="http://schemas.microsoft.com/office/drawing/2014/main" id="{1ED457A1-2E40-4C44-A232-BAF8CDEB0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012" y="6000750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5970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2705" y="217995"/>
            <a:ext cx="7799295" cy="1257300"/>
          </a:xfrm>
        </p:spPr>
        <p:txBody>
          <a:bodyPr>
            <a:normAutofit fontScale="90000"/>
          </a:bodyPr>
          <a:lstStyle/>
          <a:p>
            <a:r>
              <a:rPr lang="en-ZA" dirty="0"/>
              <a:t>The Products That Generate The Most Revenue</a:t>
            </a:r>
            <a:endParaRPr lang="en-US" dirty="0"/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4F56172-F0A1-4C57-A121-33FE464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012" y="6000750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4</a:t>
            </a:fld>
            <a:endParaRPr lang="en-US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01FA6A4D-DFA5-4D2C-855F-5E09346B3BA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46198" y="1676401"/>
            <a:ext cx="7451603" cy="48380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273869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2046" y="4356847"/>
            <a:ext cx="8641268" cy="905679"/>
          </a:xfrm>
        </p:spPr>
        <p:txBody>
          <a:bodyPr>
            <a:noAutofit/>
          </a:bodyPr>
          <a:lstStyle/>
          <a:p>
            <a:r>
              <a:rPr lang="en-ZA" sz="3200" dirty="0"/>
              <a:t>The Products That Generate The Most Revenue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-153307" y="5414682"/>
            <a:ext cx="9440034" cy="1204339"/>
          </a:xfrm>
        </p:spPr>
        <p:txBody>
          <a:bodyPr>
            <a:normAutofit fontScale="85000" lnSpcReduction="20000"/>
          </a:bodyPr>
          <a:lstStyle/>
          <a:p>
            <a:r>
              <a:rPr lang="en-US" dirty="0"/>
              <a:t> </a:t>
            </a:r>
            <a:r>
              <a:rPr lang="en-ZA" sz="2600" dirty="0"/>
              <a:t>Coffee @ 26 485    </a:t>
            </a:r>
            <a:r>
              <a:rPr lang="en-ZA" sz="2600" b="1" dirty="0">
                <a:solidFill>
                  <a:srgbClr val="FF0000"/>
                </a:solidFill>
              </a:rPr>
              <a:t>(39%)</a:t>
            </a:r>
          </a:p>
          <a:p>
            <a:r>
              <a:rPr lang="en-ZA" sz="2600" dirty="0"/>
              <a:t> Tea @ 20 557        </a:t>
            </a:r>
            <a:r>
              <a:rPr lang="en-ZA" sz="2600" b="1" dirty="0">
                <a:solidFill>
                  <a:srgbClr val="FF0000"/>
                </a:solidFill>
              </a:rPr>
              <a:t>(31%)</a:t>
            </a:r>
          </a:p>
          <a:p>
            <a:r>
              <a:rPr lang="en-ZA" sz="2600" dirty="0"/>
              <a:t>Bakery @ 10 106    </a:t>
            </a:r>
            <a:r>
              <a:rPr lang="en-ZA" sz="2600" b="1" dirty="0">
                <a:solidFill>
                  <a:srgbClr val="FF0000"/>
                </a:solidFill>
              </a:rPr>
              <a:t>(15%)</a:t>
            </a:r>
            <a:endParaRPr lang="en-US" sz="2600" b="1" dirty="0">
              <a:solidFill>
                <a:srgbClr val="FF0000"/>
              </a:solidFill>
            </a:endParaRPr>
          </a:p>
        </p:txBody>
      </p:sp>
      <p:pic>
        <p:nvPicPr>
          <p:cNvPr id="19" name="Picture Placeholder 18" descr="A person pouring a drink into a glass">
            <a:extLst>
              <a:ext uri="{FF2B5EF4-FFF2-40B4-BE49-F238E27FC236}">
                <a16:creationId xmlns:a16="http://schemas.microsoft.com/office/drawing/2014/main" id="{D338679F-6846-44CF-9649-6E526940900A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2046" y="642939"/>
            <a:ext cx="4007691" cy="3303587"/>
          </a:xfrm>
        </p:spPr>
      </p:pic>
      <p:pic>
        <p:nvPicPr>
          <p:cNvPr id="21" name="Picture Placeholder 20" descr="A person holding an open sign in a window">
            <a:extLst>
              <a:ext uri="{FF2B5EF4-FFF2-40B4-BE49-F238E27FC236}">
                <a16:creationId xmlns:a16="http://schemas.microsoft.com/office/drawing/2014/main" id="{FF9E2F27-0A96-4978-B761-6D73AA56EC01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4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4566710" y="642938"/>
            <a:ext cx="4007691" cy="3303587"/>
          </a:xfrm>
        </p:spPr>
      </p:pic>
    </p:spTree>
    <p:extLst>
      <p:ext uri="{BB962C8B-B14F-4D97-AF65-F5344CB8AC3E}">
        <p14:creationId xmlns:p14="http://schemas.microsoft.com/office/powerpoint/2010/main" val="131204139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054" y="427655"/>
            <a:ext cx="8202706" cy="1171950"/>
          </a:xfrm>
        </p:spPr>
        <p:txBody>
          <a:bodyPr>
            <a:noAutofit/>
          </a:bodyPr>
          <a:lstStyle/>
          <a:p>
            <a:r>
              <a:rPr lang="en-ZA" sz="3200" dirty="0"/>
              <a:t>The Time Of Day The Company  Performs Best </a:t>
            </a:r>
          </a:p>
        </p:txBody>
      </p:sp>
      <p:sp>
        <p:nvSpPr>
          <p:cNvPr id="46" name="Slide Number Placeholder 5">
            <a:extLst>
              <a:ext uri="{FF2B5EF4-FFF2-40B4-BE49-F238E27FC236}">
                <a16:creationId xmlns:a16="http://schemas.microsoft.com/office/drawing/2014/main" id="{F40844C9-67FE-4E2E-AA09-6FF959A68FF0}"/>
              </a:ext>
            </a:extLst>
          </p:cNvPr>
          <p:cNvSpPr txBox="1">
            <a:spLocks/>
          </p:cNvSpPr>
          <p:nvPr/>
        </p:nvSpPr>
        <p:spPr>
          <a:xfrm>
            <a:off x="8990012" y="6000750"/>
            <a:ext cx="753545" cy="365125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>
            <a:lvl1pPr marL="342900" indent="-30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20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1pPr>
            <a:lvl2pPr marL="720000" indent="-270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8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2pPr>
            <a:lvl3pPr marL="102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6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3pPr>
            <a:lvl4pPr marL="1386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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4pPr>
            <a:lvl5pPr marL="1674000" indent="-2160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5pPr>
            <a:lvl6pPr marL="20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6pPr>
            <a:lvl7pPr marL="240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7pPr>
            <a:lvl8pPr marL="278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8pPr>
            <a:lvl9pPr marL="310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tx2"/>
              </a:buClr>
              <a:buSzPct val="70000"/>
              <a:buFont typeface="Wingdings 2" charset="2"/>
              <a:buChar char=""/>
              <a:defRPr sz="1400" kern="1200">
                <a:ln>
                  <a:solidFill>
                    <a:schemeClr val="bg1">
                      <a:lumMod val="75000"/>
                      <a:lumOff val="25000"/>
                      <a:alpha val="10000"/>
                    </a:schemeClr>
                  </a:solidFill>
                </a:ln>
                <a:solidFill>
                  <a:schemeClr val="tx2"/>
                </a:solidFill>
                <a:effectLst>
                  <a:outerShdw blurRad="9525" dist="25400" dir="14640000" algn="tl" rotWithShape="0">
                    <a:schemeClr val="bg1">
                      <a:alpha val="30000"/>
                    </a:schemeClr>
                  </a:outerShdw>
                </a:effectLst>
                <a:latin typeface="+mn-lt"/>
                <a:ea typeface="+mn-ea"/>
                <a:cs typeface="+mn-cs"/>
              </a:defRPr>
            </a:lvl9pPr>
          </a:lstStyle>
          <a:p>
            <a:pPr marL="36900" indent="0" algn="r">
              <a:buNone/>
            </a:pPr>
            <a:fld id="{3A98EE3D-8CD1-4C3F-BD1C-C98C9596463C}" type="slidenum">
              <a:rPr lang="en-US"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rPr>
              <a:pPr marL="36900" indent="0" algn="r">
                <a:buNone/>
              </a:pPr>
              <a:t>6</a:t>
            </a:fld>
            <a:endParaRPr lang="en-US" sz="1000" dirty="0">
              <a:solidFill>
                <a:schemeClr val="tx1">
                  <a:lumMod val="95000"/>
                </a:schemeClr>
              </a:solidFill>
              <a:effectLst>
                <a:outerShdw blurRad="50800" dist="38100" dir="2700000" algn="tl" rotWithShape="0">
                  <a:schemeClr val="bg1">
                    <a:alpha val="43000"/>
                  </a:schemeClr>
                </a:outerShdw>
              </a:effectLst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93DC15D-623F-403B-AA2F-A4E9E56922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54" y="1749600"/>
            <a:ext cx="8473444" cy="46807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65008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047E-FBFD-4F79-BCA5-10E69740F0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8941" y="217995"/>
            <a:ext cx="8641977" cy="1257300"/>
          </a:xfrm>
        </p:spPr>
        <p:txBody>
          <a:bodyPr>
            <a:normAutofit fontScale="90000"/>
          </a:bodyPr>
          <a:lstStyle/>
          <a:p>
            <a:r>
              <a:rPr lang="en-ZA" dirty="0"/>
              <a:t>Sales Trends Across Products And Time Intervals</a:t>
            </a:r>
          </a:p>
        </p:txBody>
      </p:sp>
      <p:sp>
        <p:nvSpPr>
          <p:cNvPr id="12" name="Slide Number Placeholder 5">
            <a:extLst>
              <a:ext uri="{FF2B5EF4-FFF2-40B4-BE49-F238E27FC236}">
                <a16:creationId xmlns:a16="http://schemas.microsoft.com/office/drawing/2014/main" id="{44F56172-F0A1-4C57-A121-33FE464416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012" y="6000750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7</a:t>
            </a:fld>
            <a:endParaRPr lang="en-US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24D70EF2-E48B-4F0A-8E30-108C427F03F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90247" y="1599398"/>
            <a:ext cx="7763506" cy="5040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643599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03394" y="76932"/>
            <a:ext cx="5386618" cy="705426"/>
          </a:xfrm>
        </p:spPr>
        <p:txBody>
          <a:bodyPr>
            <a:normAutofit/>
          </a:bodyPr>
          <a:lstStyle/>
          <a:p>
            <a:r>
              <a:rPr lang="en-US" dirty="0"/>
              <a:t>Summary</a:t>
            </a:r>
          </a:p>
        </p:txBody>
      </p:sp>
      <p:sp>
        <p:nvSpPr>
          <p:cNvPr id="3" name="Subtitle 2" descr="Tag=AccentColor&#10;Flavor=Light&#10;Target=Text"/>
          <p:cNvSpPr>
            <a:spLocks noGrp="1"/>
          </p:cNvSpPr>
          <p:nvPr>
            <p:ph type="subTitle" idx="13"/>
          </p:nvPr>
        </p:nvSpPr>
        <p:spPr>
          <a:xfrm>
            <a:off x="3738283" y="1147482"/>
            <a:ext cx="5154706" cy="4853268"/>
          </a:xfrm>
        </p:spPr>
        <p:txBody>
          <a:bodyPr>
            <a:normAutofit lnSpcReduction="10000"/>
          </a:bodyPr>
          <a:lstStyle/>
          <a:p>
            <a:r>
              <a:rPr lang="en-US" dirty="0"/>
              <a:t>From the data analysis done:</a:t>
            </a:r>
          </a:p>
          <a:p>
            <a:pPr marL="379800" indent="-342900">
              <a:buFont typeface="Arial" panose="020B0604020202020204" pitchFamily="34" charset="0"/>
              <a:buChar char="•"/>
            </a:pPr>
            <a:r>
              <a:rPr lang="en-US" dirty="0"/>
              <a:t>Revenue is mostly attained mostly during week days and mostly in the morning hours.</a:t>
            </a:r>
          </a:p>
          <a:p>
            <a:endParaRPr lang="en-US" dirty="0"/>
          </a:p>
          <a:p>
            <a:pPr marL="379800" indent="-342900">
              <a:buFont typeface="Arial" panose="020B0604020202020204" pitchFamily="34" charset="0"/>
              <a:buChar char="•"/>
            </a:pPr>
            <a:r>
              <a:rPr lang="en-US" dirty="0"/>
              <a:t>Out of 3 shops Astoria shop is the main coffee shop bringing most revenue into the Bright Coffee Shop  company. </a:t>
            </a:r>
          </a:p>
          <a:p>
            <a:endParaRPr lang="en-US" dirty="0"/>
          </a:p>
          <a:p>
            <a:pPr marL="379800" indent="-342900">
              <a:buFont typeface="Arial" panose="020B0604020202020204" pitchFamily="34" charset="0"/>
              <a:buChar char="•"/>
            </a:pPr>
            <a:r>
              <a:rPr lang="en-US" dirty="0"/>
              <a:t>The 3 main coffee products bring revenue:</a:t>
            </a:r>
          </a:p>
          <a:p>
            <a:pPr marL="1062900" lvl="1" indent="-342900">
              <a:buFont typeface="Arial" panose="020B0604020202020204" pitchFamily="34" charset="0"/>
              <a:buChar char="•"/>
            </a:pPr>
            <a:r>
              <a:rPr lang="en-US" dirty="0"/>
              <a:t>Coffee @ 26 485</a:t>
            </a:r>
          </a:p>
          <a:p>
            <a:pPr marL="1062900" lvl="1" indent="-342900">
              <a:buFont typeface="Arial" panose="020B0604020202020204" pitchFamily="34" charset="0"/>
              <a:buChar char="•"/>
            </a:pPr>
            <a:r>
              <a:rPr lang="en-US" dirty="0"/>
              <a:t>Tea @ 20 557</a:t>
            </a:r>
          </a:p>
          <a:p>
            <a:pPr marL="1062900" lvl="1" indent="-342900">
              <a:buFont typeface="Arial" panose="020B0604020202020204" pitchFamily="34" charset="0"/>
              <a:buChar char="•"/>
            </a:pPr>
            <a:r>
              <a:rPr lang="en-US" dirty="0"/>
              <a:t>Bakery @ 10 106</a:t>
            </a:r>
          </a:p>
          <a:p>
            <a:pPr marL="3798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798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  <p:pic>
        <p:nvPicPr>
          <p:cNvPr id="17" name="Picture Placeholder 16" descr="A person in a suit reading">
            <a:extLst>
              <a:ext uri="{FF2B5EF4-FFF2-40B4-BE49-F238E27FC236}">
                <a16:creationId xmlns:a16="http://schemas.microsoft.com/office/drawing/2014/main" id="{A2D17E8B-7A48-40BF-8132-27E5B0DBE65E}"/>
              </a:ext>
            </a:extLst>
          </p:cNvPr>
          <p:cNvPicPr>
            <a:picLocks noGrp="1" noChangeAspect="1"/>
          </p:cNvPicPr>
          <p:nvPr>
            <p:ph type="pic" sz="quarter" idx="14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35113" y="0"/>
            <a:ext cx="4583113" cy="6858000"/>
          </a:xfrm>
        </p:spPr>
      </p:pic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0C49536-DF0B-454A-9018-D4982C1EB8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0F1BC668-CEDC-414E-9BE5-D2234A9440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012" y="6000750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161266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" name="Picture Placeholder 22" descr="A person sitting in a chair">
            <a:extLst>
              <a:ext uri="{FF2B5EF4-FFF2-40B4-BE49-F238E27FC236}">
                <a16:creationId xmlns:a16="http://schemas.microsoft.com/office/drawing/2014/main" id="{D7295B9C-2CB9-499D-8649-8B68BCBBD20C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-1524000" y="0"/>
            <a:ext cx="12192000" cy="6858000"/>
          </a:xfrm>
        </p:spPr>
      </p:pic>
      <p:sp useBgFill="1"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-377324" y="1572884"/>
            <a:ext cx="4100417" cy="2585050"/>
          </a:xfrm>
        </p:spPr>
        <p:txBody>
          <a:bodyPr>
            <a:normAutofit/>
          </a:bodyPr>
          <a:lstStyle/>
          <a:p>
            <a:r>
              <a:rPr lang="en-US" dirty="0"/>
              <a:t>Thank you</a:t>
            </a:r>
          </a:p>
        </p:txBody>
      </p:sp>
      <p:sp useBgFill="1">
        <p:nvSpPr>
          <p:cNvPr id="3" name="Subtitle 2" descr="Tag=AccentColor&#10;Flavor=Light&#10;Target=Text"/>
          <p:cNvSpPr>
            <a:spLocks noGrp="1"/>
          </p:cNvSpPr>
          <p:nvPr>
            <p:ph type="subTitle" idx="1"/>
          </p:nvPr>
        </p:nvSpPr>
        <p:spPr>
          <a:xfrm>
            <a:off x="0" y="4157934"/>
            <a:ext cx="3576919" cy="1446364"/>
          </a:xfrm>
        </p:spPr>
        <p:txBody>
          <a:bodyPr>
            <a:normAutofit/>
          </a:bodyPr>
          <a:lstStyle/>
          <a:p>
            <a:endParaRPr lang="en-US" dirty="0"/>
          </a:p>
          <a:p>
            <a:r>
              <a:rPr lang="en-US" dirty="0" err="1"/>
              <a:t>Sebolelo</a:t>
            </a:r>
            <a:r>
              <a:rPr lang="en-US" dirty="0"/>
              <a:t> Mary Moshe</a:t>
            </a:r>
          </a:p>
          <a:p>
            <a:r>
              <a:rPr lang="en-US" dirty="0"/>
              <a:t>MSebolelo@gmail.com</a:t>
            </a:r>
          </a:p>
          <a:p>
            <a:pPr marL="36900" indent="0">
              <a:buNone/>
            </a:pPr>
            <a:endParaRPr lang="en-US" dirty="0"/>
          </a:p>
        </p:txBody>
      </p:sp>
      <p:sp>
        <p:nvSpPr>
          <p:cNvPr id="7" name="Footer Placeholder 4">
            <a:extLst>
              <a:ext uri="{FF2B5EF4-FFF2-40B4-BE49-F238E27FC236}">
                <a16:creationId xmlns:a16="http://schemas.microsoft.com/office/drawing/2014/main" id="{F6A038F3-7410-4D47-B069-E4BE599914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-610205" y="6000750"/>
            <a:ext cx="6672865" cy="365125"/>
          </a:xfrm>
        </p:spPr>
        <p:txBody>
          <a:bodyPr/>
          <a:lstStyle/>
          <a:p>
            <a:r>
              <a:rPr lang="en-US" dirty="0"/>
              <a:t>Sample footer text</a:t>
            </a:r>
          </a:p>
        </p:txBody>
      </p:sp>
      <p:sp>
        <p:nvSpPr>
          <p:cNvPr id="6" name="Date Placeholder 3">
            <a:extLst>
              <a:ext uri="{FF2B5EF4-FFF2-40B4-BE49-F238E27FC236}">
                <a16:creationId xmlns:a16="http://schemas.microsoft.com/office/drawing/2014/main" id="{050EEE3A-3F43-4692-B3E5-6CC126CAE1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154736" y="6000750"/>
            <a:ext cx="2743200" cy="365125"/>
          </a:xfrm>
        </p:spPr>
        <p:txBody>
          <a:bodyPr/>
          <a:lstStyle/>
          <a:p>
            <a:r>
              <a:rPr lang="en-US" dirty="0"/>
              <a:t>20XX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A3976785-1E20-4209-911D-22069764DC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990012" y="6000750"/>
            <a:ext cx="753545" cy="365125"/>
          </a:xfrm>
        </p:spPr>
        <p:txBody>
          <a:bodyPr/>
          <a:lstStyle/>
          <a:p>
            <a:fld id="{3A98EE3D-8CD1-4C3F-BD1C-C98C9596463C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68509636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VTI" id="{35C4A07C-0176-4A32-9BCB-B016516853F0}" vid="{9B70D35C-BCA8-4715-BB49-8BE54A7FC07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0" ma:contentTypeDescription="Create a new document." ma:contentTypeScope="" ma:versionID="1267097ee5f5874adfcc408041ae252e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395891a93df65b14727750f2c06c306c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  <xsd:element ref="ns1:_ip_UnifiedCompliancePolicyProperties" minOccurs="0"/>
                <xsd:element ref="ns1:_ip_UnifiedCompliancePolicyUIAction" minOccurs="0"/>
                <xsd:element ref="ns2:Image" minOccurs="0"/>
                <xsd:element ref="ns4:TaxCatchAll" minOccurs="0"/>
                <xsd:element ref="ns2:ImageTagsTaxHTFiel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22" nillable="true" ma:displayName="Image" ma:format="Image" ma:internalName="Imag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DF06F3F2-9398-47DD-B339-5E062F7F29B5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51D2C913-C7E9-427D-8C7B-4D2DB36F60B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80EF115D-73C4-4C20-A44F-97481CD74CD3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Coffee corner design</Template>
  <TotalTime>794</TotalTime>
  <Words>205</Words>
  <Application>Microsoft Office PowerPoint</Application>
  <PresentationFormat>On-screen Show (4:3)</PresentationFormat>
  <Paragraphs>55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Arial</vt:lpstr>
      <vt:lpstr>Calibri</vt:lpstr>
      <vt:lpstr>Calisto MT</vt:lpstr>
      <vt:lpstr>Wingdings 2</vt:lpstr>
      <vt:lpstr>SlateVTI</vt:lpstr>
      <vt:lpstr>Bright Coffee Shop Sales Analysis</vt:lpstr>
      <vt:lpstr>Agenda</vt:lpstr>
      <vt:lpstr>Introduction</vt:lpstr>
      <vt:lpstr>The Products That Generate The Most Revenue</vt:lpstr>
      <vt:lpstr>The Products That Generate The Most Revenue</vt:lpstr>
      <vt:lpstr>The Time Of Day The Company  Performs Best </vt:lpstr>
      <vt:lpstr>Sales Trends Across Products And Time Intervals</vt:lpstr>
      <vt:lpstr>Summary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Bright Coffee Shop Sales Analysis</dc:title>
  <dc:creator>SEBOLELO</dc:creator>
  <cp:lastModifiedBy>SEBOLELO</cp:lastModifiedBy>
  <cp:revision>14</cp:revision>
  <dcterms:created xsi:type="dcterms:W3CDTF">2025-10-25T13:29:41Z</dcterms:created>
  <dcterms:modified xsi:type="dcterms:W3CDTF">2025-10-27T20:38:58Z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