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3810"/>
  </p:normalViewPr>
  <p:slideViewPr>
    <p:cSldViewPr snapToGrid="0" snapToObjects="1">
      <p:cViewPr varScale="1">
        <p:scale>
          <a:sx n="104" d="100"/>
          <a:sy n="104" d="100"/>
        </p:scale>
        <p:origin x="23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BED4E-1274-6D42-B235-8C631EAB266F}" type="datetimeFigureOut">
              <a:rPr lang="en-US" smtClean="0"/>
              <a:t>11/1/21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17120-67FA-3540-A7FF-6E63ECB8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00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17120-67FA-3540-A7FF-6E63ECB84F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22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B704A-EF3E-9A42-A547-CF936875B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DA3B2-1FFA-0A45-BF17-6E89AAFFE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83004-38D1-784A-8DE7-13C06F88C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3D37-4299-AE41-95E3-592F2FAE7411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B677F-67AA-3F4D-8032-048FB9A8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FFD2A-596F-9246-9F49-21A6C914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4B98-FB5B-F64C-AC49-DD0B0A6FC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73C72-98C7-054A-8378-1F238322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B9601D-A0A5-8948-951A-3B87E4064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4EE14-6781-874B-BF7D-2BB2287A9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3D37-4299-AE41-95E3-592F2FAE7411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03CEE-C989-DF4C-9694-96F9DC51D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127C1-0A07-8D49-846B-A1631ECB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4B98-FB5B-F64C-AC49-DD0B0A6FC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6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50DC08-7B2F-D140-B307-6FBC1A5E85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E911E-AAA7-2F42-A327-71A7DA036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295F1-C5ED-FC4C-BA8D-896EA0280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3D37-4299-AE41-95E3-592F2FAE7411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17FD0-0E10-5845-989F-CDC225D7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4EC2D-2A20-AF41-AFDF-4D36E239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4B98-FB5B-F64C-AC49-DD0B0A6FC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78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F487C-20DE-8846-BD99-1C0A3AC5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747FE-A34B-E145-AC9C-CFDB6178A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96CDC-8E0C-8747-9F51-39F72A0FE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3D37-4299-AE41-95E3-592F2FAE7411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F7AF1-3E3B-F04B-8A5D-BF5D07D8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61ACF-7117-664C-ABF1-686F9224D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4B98-FB5B-F64C-AC49-DD0B0A6FC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758E-F11B-3647-B994-D515EC5DE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4ADCE-4D15-4440-80DB-B7730982C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1CC04-5B7E-604A-9E86-62DB18EB6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3D37-4299-AE41-95E3-592F2FAE7411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AA261-520B-254F-B83D-357D3ED1F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2D279-AE44-1340-9CF9-4FAAEB53E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4B98-FB5B-F64C-AC49-DD0B0A6FC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3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54EDE-57A4-8641-A11D-47C989467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9A35A-03C8-A441-9A17-D937BCC417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03460-F735-A544-A288-F821FCC93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CFC52-D14F-9446-9DD7-5134BCA88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3D37-4299-AE41-95E3-592F2FAE7411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48430-D272-2346-8B3F-42D1CC859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B0453-5AB9-5248-B518-EF6EB231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4B98-FB5B-F64C-AC49-DD0B0A6FC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56207-1E6E-6947-9C5A-D3A6294CE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8D52A-A341-684A-B26C-C425A12DF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446AD-4905-C34F-B193-4375BB2DA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161EC-45A9-C541-B083-8F9DBCFDE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A50DAE-3850-C447-AA12-D0CD1E9AFA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61BA8E-9D45-4949-9EED-8E97AFDA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3D37-4299-AE41-95E3-592F2FAE7411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09FAE6-1720-0F4D-A365-7E17FB54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A4989-735C-3247-A07E-61A4F6B4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4B98-FB5B-F64C-AC49-DD0B0A6FC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8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A8499-7898-C24D-A439-43E4B8A33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DFD2C-DE52-F642-A168-80AA64BFB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3D37-4299-AE41-95E3-592F2FAE7411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9B3085-D5AE-6843-87D9-5D2604EE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7CC6DF-4674-DE40-B1D2-709FDCCF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4B98-FB5B-F64C-AC49-DD0B0A6FC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63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332C3-E8D2-D84A-A736-0D4EC0E7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3D37-4299-AE41-95E3-592F2FAE7411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38039D-52C0-1741-BF03-52EA1CEC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B87F9-FF34-F247-8316-AE1DDCEF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4B98-FB5B-F64C-AC49-DD0B0A6FC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3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D887B-CBD2-3041-B283-C20F06811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8F5D7-E2E4-8344-8744-853AE0B6E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FBBEE-E476-7F46-A38B-D26EECF0F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9F802-6508-1D45-9707-7F9B236C2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3D37-4299-AE41-95E3-592F2FAE7411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524E5-E8CE-0849-84D2-298EA499E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543CB-9038-584E-A356-5AE320CC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4B98-FB5B-F64C-AC49-DD0B0A6FC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1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24DD-2D94-EB4D-BE0B-7658E4CFF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14DEEF-2849-1E4D-A229-BC177F65A8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D87A9-478A-3846-8012-7A126A275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0C763-908E-F244-9545-B0A88007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3D37-4299-AE41-95E3-592F2FAE7411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9FA15-0AFB-8B4D-AD25-7E4E205CC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A48EC-BB4B-EB46-9C7A-14DC8636B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4B98-FB5B-F64C-AC49-DD0B0A6FC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9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E87CC-CD8A-5544-A3FE-60A831DD9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8A709-581F-724A-8E37-1204A62E5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19F57-94BD-2A4C-887A-89CB2A173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53D37-4299-AE41-95E3-592F2FAE7411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72C5C-4C4D-5143-92EB-6E4FA0E32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398CB-5383-7248-A2D9-5FA503F84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84B98-FB5B-F64C-AC49-DD0B0A6FC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7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C77544-CD7C-7A49-B069-F65B67ADC1FB}"/>
              </a:ext>
            </a:extLst>
          </p:cNvPr>
          <p:cNvSpPr/>
          <p:nvPr/>
        </p:nvSpPr>
        <p:spPr>
          <a:xfrm>
            <a:off x="0" y="2413001"/>
            <a:ext cx="12192000" cy="1143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0AB228-D801-F347-B84B-73CECC6193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Foresight CNV Pipeline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62F5C-54B7-114C-84FA-214E68071E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Mohammad </a:t>
            </a:r>
            <a:r>
              <a:rPr lang="en-US" dirty="0" err="1">
                <a:latin typeface="Helvetica" pitchFamily="2" charset="0"/>
              </a:rPr>
              <a:t>Shahrokh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Esfahani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11/01/2021</a:t>
            </a:r>
          </a:p>
        </p:txBody>
      </p:sp>
    </p:spTree>
    <p:extLst>
      <p:ext uri="{BB962C8B-B14F-4D97-AF65-F5344CB8AC3E}">
        <p14:creationId xmlns:p14="http://schemas.microsoft.com/office/powerpoint/2010/main" val="3210635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6879D5-588B-2049-866D-05E8B2493DAD}"/>
              </a:ext>
            </a:extLst>
          </p:cNvPr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38C4A-A3E8-C74E-871A-8203F8E4F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608" y="-5131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" pitchFamily="2" charset="0"/>
              </a:rPr>
              <a:t>Differences with the SU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FDCE3-433B-7649-8CDD-DB71CCADF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443" y="1325563"/>
            <a:ext cx="11655108" cy="485140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Helvetica" pitchFamily="2" charset="0"/>
              </a:rPr>
              <a:t>The coverage calculations are implemented similarly for both on-target and off-target pieces (limiting to 163 and 99 for the flag)</a:t>
            </a:r>
          </a:p>
          <a:p>
            <a:pPr lvl="1"/>
            <a:r>
              <a:rPr lang="en-US" sz="1600" dirty="0">
                <a:latin typeface="Helvetica" pitchFamily="2" charset="0"/>
              </a:rPr>
              <a:t>Fragment coverage is calculated in both (in the older version read counts were used in the off-target part)</a:t>
            </a:r>
          </a:p>
          <a:p>
            <a:r>
              <a:rPr lang="en-US" sz="1800" b="1" dirty="0">
                <a:latin typeface="Helvetica" pitchFamily="2" charset="0"/>
              </a:rPr>
              <a:t>For </a:t>
            </a:r>
            <a:r>
              <a:rPr lang="en-US" sz="1800" b="1" dirty="0" err="1">
                <a:latin typeface="Helvetica" pitchFamily="2" charset="0"/>
              </a:rPr>
              <a:t>samtools</a:t>
            </a:r>
            <a:r>
              <a:rPr lang="en-US" sz="1800" b="1" dirty="0">
                <a:latin typeface="Helvetica" pitchFamily="2" charset="0"/>
              </a:rPr>
              <a:t> deduped files a mapping quality of at least 20 is required. Also, a maximum fragment length (default 1000bp) is imposed (for both </a:t>
            </a:r>
            <a:r>
              <a:rPr lang="en-US" sz="1800" b="1" dirty="0" err="1">
                <a:latin typeface="Helvetica" pitchFamily="2" charset="0"/>
              </a:rPr>
              <a:t>bc</a:t>
            </a:r>
            <a:r>
              <a:rPr lang="en-US" sz="1800" b="1" dirty="0">
                <a:latin typeface="Helvetica" pitchFamily="2" charset="0"/>
              </a:rPr>
              <a:t> and </a:t>
            </a:r>
            <a:r>
              <a:rPr lang="en-US" sz="1800" b="1" dirty="0" err="1">
                <a:latin typeface="Helvetica" pitchFamily="2" charset="0"/>
              </a:rPr>
              <a:t>samtools</a:t>
            </a:r>
            <a:r>
              <a:rPr lang="en-US" sz="1800" b="1" dirty="0">
                <a:latin typeface="Helvetica" pitchFamily="2" charset="0"/>
              </a:rPr>
              <a:t> deduped files).</a:t>
            </a:r>
          </a:p>
          <a:p>
            <a:r>
              <a:rPr lang="en-US" sz="1800" dirty="0">
                <a:latin typeface="Helvetica" pitchFamily="2" charset="0"/>
              </a:rPr>
              <a:t>GC bias correction is done in the log space and then transferred back to avoid negative values.</a:t>
            </a:r>
            <a:endParaRPr lang="en-US" sz="1400" dirty="0">
              <a:latin typeface="Helvetica" pitchFamily="2" charset="0"/>
            </a:endParaRPr>
          </a:p>
          <a:p>
            <a:r>
              <a:rPr lang="en-US" sz="1800" dirty="0">
                <a:latin typeface="Helvetica" pitchFamily="2" charset="0"/>
              </a:rPr>
              <a:t>Bins or regions with a </a:t>
            </a:r>
            <a:r>
              <a:rPr lang="en-US" sz="1800" u="sng" dirty="0">
                <a:latin typeface="Helvetica" pitchFamily="2" charset="0"/>
              </a:rPr>
              <a:t>coefficient of variation (</a:t>
            </a:r>
            <a:r>
              <a:rPr lang="en-US" sz="1800" u="sng" dirty="0" err="1">
                <a:latin typeface="Helvetica" pitchFamily="2" charset="0"/>
              </a:rPr>
              <a:t>CoV</a:t>
            </a:r>
            <a:r>
              <a:rPr lang="en-US" sz="1800" u="sng" dirty="0">
                <a:latin typeface="Helvetica" pitchFamily="2" charset="0"/>
              </a:rPr>
              <a:t>) of greater than 1</a:t>
            </a:r>
            <a:r>
              <a:rPr lang="en-US" sz="1800" dirty="0">
                <a:latin typeface="Helvetica" pitchFamily="2" charset="0"/>
              </a:rPr>
              <a:t> are removed from the final annotation summarization (the </a:t>
            </a:r>
            <a:r>
              <a:rPr lang="en-US" sz="1800" dirty="0" err="1">
                <a:latin typeface="Helvetica" pitchFamily="2" charset="0"/>
              </a:rPr>
              <a:t>CoV’s</a:t>
            </a:r>
            <a:r>
              <a:rPr lang="en-US" sz="1800" dirty="0">
                <a:latin typeface="Helvetica" pitchFamily="2" charset="0"/>
              </a:rPr>
              <a:t> are calculated using the control cohort)</a:t>
            </a:r>
          </a:p>
          <a:p>
            <a:r>
              <a:rPr lang="en-US" sz="1800" dirty="0">
                <a:latin typeface="Helvetica" pitchFamily="2" charset="0"/>
              </a:rPr>
              <a:t>Bins or regions with </a:t>
            </a:r>
            <a:r>
              <a:rPr lang="en-US" sz="1800" u="sng" dirty="0">
                <a:latin typeface="Helvetica" pitchFamily="2" charset="0"/>
              </a:rPr>
              <a:t>zero coverage in at least 33% of control samples</a:t>
            </a:r>
            <a:r>
              <a:rPr lang="en-US" sz="1800" dirty="0">
                <a:latin typeface="Helvetica" pitchFamily="2" charset="0"/>
              </a:rPr>
              <a:t> are removed from the further analysis</a:t>
            </a:r>
          </a:p>
          <a:p>
            <a:r>
              <a:rPr lang="en-US" sz="1800" dirty="0">
                <a:latin typeface="Helvetica" pitchFamily="2" charset="0"/>
              </a:rPr>
              <a:t>Bins with </a:t>
            </a:r>
            <a:r>
              <a:rPr lang="en-US" sz="1800" u="sng" dirty="0">
                <a:latin typeface="Helvetica" pitchFamily="2" charset="0"/>
              </a:rPr>
              <a:t>GC-content of zero</a:t>
            </a:r>
            <a:r>
              <a:rPr lang="en-US" sz="1800" dirty="0">
                <a:latin typeface="Helvetica" pitchFamily="2" charset="0"/>
              </a:rPr>
              <a:t> are completely removed because GC-corrected values were not reliable. </a:t>
            </a:r>
          </a:p>
          <a:p>
            <a:r>
              <a:rPr lang="en-US" sz="1800" dirty="0">
                <a:latin typeface="Helvetica" pitchFamily="2" charset="0"/>
              </a:rPr>
              <a:t>All the bins overlapping with </a:t>
            </a:r>
            <a:r>
              <a:rPr lang="en-US" sz="1800" u="sng" dirty="0">
                <a:latin typeface="Helvetica" pitchFamily="2" charset="0"/>
              </a:rPr>
              <a:t>centromeres</a:t>
            </a:r>
            <a:r>
              <a:rPr lang="en-US" sz="1800" dirty="0">
                <a:latin typeface="Helvetica" pitchFamily="2" charset="0"/>
              </a:rPr>
              <a:t> are removed.  </a:t>
            </a:r>
          </a:p>
          <a:p>
            <a:r>
              <a:rPr lang="en-US" sz="1800" dirty="0">
                <a:latin typeface="Helvetica" pitchFamily="2" charset="0"/>
              </a:rPr>
              <a:t>The final Z-scores are calculated in a formal manner, i.e., de-mean and divide by STD (as opposed to just dividing by STD)</a:t>
            </a:r>
          </a:p>
          <a:p>
            <a:r>
              <a:rPr lang="en-US" sz="1800" dirty="0">
                <a:latin typeface="Helvetica" pitchFamily="2" charset="0"/>
              </a:rPr>
              <a:t>Minor: a sample info file is now required to match on-target (</a:t>
            </a:r>
            <a:r>
              <a:rPr lang="en-US" sz="1800" dirty="0" err="1">
                <a:latin typeface="Helvetica" pitchFamily="2" charset="0"/>
              </a:rPr>
              <a:t>bc</a:t>
            </a:r>
            <a:r>
              <a:rPr lang="en-US" sz="1800" dirty="0">
                <a:latin typeface="Helvetica" pitchFamily="2" charset="0"/>
              </a:rPr>
              <a:t>-deduped) files with off-target </a:t>
            </a:r>
            <a:r>
              <a:rPr lang="en-US" sz="1800" dirty="0" err="1">
                <a:latin typeface="Helvetica" pitchFamily="2" charset="0"/>
              </a:rPr>
              <a:t>bams</a:t>
            </a:r>
            <a:r>
              <a:rPr lang="en-US" sz="1800" dirty="0">
                <a:latin typeface="Helvetica" pitchFamily="2" charset="0"/>
              </a:rPr>
              <a:t>. </a:t>
            </a:r>
          </a:p>
          <a:p>
            <a:endParaRPr lang="en-US" sz="1800" dirty="0">
              <a:latin typeface="Helvetica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D4A2F9-0F64-884C-BE00-2474DA632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704" y="6228281"/>
            <a:ext cx="4796302" cy="44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7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B83E4CBE-8B25-0C4E-AED5-33516402C4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26" r="8214"/>
          <a:stretch/>
        </p:blipFill>
        <p:spPr>
          <a:xfrm>
            <a:off x="1631092" y="320558"/>
            <a:ext cx="9329351" cy="62748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3BAFDD-23EF-8F4C-A768-440C7B831AAD}"/>
              </a:ext>
            </a:extLst>
          </p:cNvPr>
          <p:cNvSpPr txBox="1"/>
          <p:nvPr/>
        </p:nvSpPr>
        <p:spPr>
          <a:xfrm>
            <a:off x="157447" y="13589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572354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6A564-D469-C64F-B92C-A1BBABE2C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562" y="1458097"/>
            <a:ext cx="11057238" cy="471886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Helvetica" pitchFamily="2" charset="0"/>
              </a:rPr>
              <a:t>There are regions where the constituent bins have a wide range of Z-scores </a:t>
            </a:r>
          </a:p>
          <a:p>
            <a:pPr lvl="1"/>
            <a:r>
              <a:rPr lang="en-US" sz="1600" dirty="0">
                <a:latin typeface="Helvetica" pitchFamily="2" charset="0"/>
              </a:rPr>
              <a:t>May not necessarily be indicative of a contiguous copy number aberration and rather low coverage event</a:t>
            </a:r>
          </a:p>
          <a:p>
            <a:pPr lvl="1"/>
            <a:r>
              <a:rPr lang="en-US" sz="1600" dirty="0">
                <a:latin typeface="Helvetica" pitchFamily="2" charset="0"/>
              </a:rPr>
              <a:t>Median alone is not the best way to summarize</a:t>
            </a:r>
          </a:p>
          <a:p>
            <a:r>
              <a:rPr lang="en-US" sz="2000" dirty="0">
                <a:latin typeface="Helvetica" pitchFamily="2" charset="0"/>
              </a:rPr>
              <a:t>To guard against these situation, in addition to the unweighted Stouffer’s method, we report a version with that information incorporated in:</a:t>
            </a:r>
          </a:p>
          <a:p>
            <a:pPr lvl="1"/>
            <a:r>
              <a:rPr lang="en-US" sz="1800" dirty="0">
                <a:latin typeface="Helvetica" pitchFamily="2" charset="0"/>
              </a:rPr>
              <a:t>For on-target: calculate the IQR </a:t>
            </a:r>
            <a:r>
              <a:rPr lang="en-US" sz="1800" dirty="0" err="1">
                <a:latin typeface="Helvetica" pitchFamily="2" charset="0"/>
              </a:rPr>
              <a:t>CoV</a:t>
            </a:r>
            <a:r>
              <a:rPr lang="en-US" sz="1800" dirty="0">
                <a:latin typeface="Helvetica" pitchFamily="2" charset="0"/>
              </a:rPr>
              <a:t>  as follows:  across the constituent bases (denote it by </a:t>
            </a:r>
            <a:r>
              <a:rPr lang="en-US" sz="1800" dirty="0" err="1">
                <a:latin typeface="Helvetica" pitchFamily="2" charset="0"/>
              </a:rPr>
              <a:t>IQR_On</a:t>
            </a:r>
            <a:r>
              <a:rPr lang="en-US" sz="1800" dirty="0">
                <a:latin typeface="Helvetica" pitchFamily="2" charset="0"/>
              </a:rPr>
              <a:t>) </a:t>
            </a:r>
          </a:p>
          <a:p>
            <a:pPr lvl="1"/>
            <a:endParaRPr lang="en-US" sz="1800" dirty="0">
              <a:latin typeface="Helvetica" pitchFamily="2" charset="0"/>
            </a:endParaRPr>
          </a:p>
          <a:p>
            <a:pPr lvl="1"/>
            <a:r>
              <a:rPr lang="en-US" sz="1800" dirty="0">
                <a:latin typeface="Helvetica" pitchFamily="2" charset="0"/>
              </a:rPr>
              <a:t>For off-target: calculate the IQR </a:t>
            </a:r>
            <a:r>
              <a:rPr lang="en-US" sz="1800" dirty="0" err="1">
                <a:latin typeface="Helvetica" pitchFamily="2" charset="0"/>
              </a:rPr>
              <a:t>CoV</a:t>
            </a:r>
            <a:r>
              <a:rPr lang="en-US" sz="1800" dirty="0">
                <a:latin typeface="Helvetica" pitchFamily="2" charset="0"/>
              </a:rPr>
              <a:t> across the constituent bins (denote it by </a:t>
            </a:r>
            <a:r>
              <a:rPr lang="en-US" sz="1800" dirty="0" err="1">
                <a:latin typeface="Helvetica" pitchFamily="2" charset="0"/>
              </a:rPr>
              <a:t>IQR_Off</a:t>
            </a:r>
            <a:r>
              <a:rPr lang="en-US" sz="1800" dirty="0">
                <a:latin typeface="Helvetica" pitchFamily="2" charset="0"/>
              </a:rPr>
              <a:t>)</a:t>
            </a:r>
          </a:p>
          <a:p>
            <a:pPr lvl="1"/>
            <a:r>
              <a:rPr lang="en-US" sz="1800" dirty="0">
                <a:latin typeface="Helvetica" pitchFamily="2" charset="0"/>
              </a:rPr>
              <a:t>Define two weight factors: </a:t>
            </a:r>
            <a:r>
              <a:rPr lang="en-US" sz="1800" dirty="0" err="1">
                <a:latin typeface="Helvetica" pitchFamily="2" charset="0"/>
              </a:rPr>
              <a:t>W_On</a:t>
            </a:r>
            <a:r>
              <a:rPr lang="en-US" sz="1800" dirty="0">
                <a:latin typeface="Helvetica" pitchFamily="2" charset="0"/>
              </a:rPr>
              <a:t> = 1- </a:t>
            </a:r>
            <a:r>
              <a:rPr lang="en-US" sz="1800" dirty="0" err="1">
                <a:latin typeface="Helvetica" pitchFamily="2" charset="0"/>
              </a:rPr>
              <a:t>IQR_On</a:t>
            </a:r>
            <a:r>
              <a:rPr lang="en-US" sz="1800" dirty="0">
                <a:latin typeface="Helvetica" pitchFamily="2" charset="0"/>
              </a:rPr>
              <a:t>/(</a:t>
            </a:r>
            <a:r>
              <a:rPr lang="en-US" sz="1800" dirty="0" err="1">
                <a:latin typeface="Helvetica" pitchFamily="2" charset="0"/>
              </a:rPr>
              <a:t>IQR_On+IQR_Off</a:t>
            </a:r>
            <a:r>
              <a:rPr lang="en-US" sz="1800" dirty="0">
                <a:latin typeface="Helvetica" pitchFamily="2" charset="0"/>
              </a:rPr>
              <a:t>) and </a:t>
            </a:r>
            <a:r>
              <a:rPr lang="en-US" sz="1800" dirty="0" err="1">
                <a:latin typeface="Helvetica" pitchFamily="2" charset="0"/>
              </a:rPr>
              <a:t>W_Off</a:t>
            </a:r>
            <a:r>
              <a:rPr lang="en-US" sz="1800" dirty="0">
                <a:latin typeface="Helvetica" pitchFamily="2" charset="0"/>
              </a:rPr>
              <a:t> = 1-W_On.</a:t>
            </a:r>
          </a:p>
          <a:p>
            <a:pPr lvl="1"/>
            <a:r>
              <a:rPr lang="en-US" sz="1800" dirty="0">
                <a:latin typeface="Helvetica" pitchFamily="2" charset="0"/>
              </a:rPr>
              <a:t>The final weighted Z-score is then defined as (</a:t>
            </a:r>
            <a:r>
              <a:rPr lang="en-US" sz="1800" dirty="0" err="1">
                <a:latin typeface="Helvetica" pitchFamily="2" charset="0"/>
              </a:rPr>
              <a:t>W_On</a:t>
            </a:r>
            <a:r>
              <a:rPr lang="en-US" sz="1800" dirty="0">
                <a:latin typeface="Helvetica" pitchFamily="2" charset="0"/>
              </a:rPr>
              <a:t> x </a:t>
            </a:r>
            <a:r>
              <a:rPr lang="en-US" sz="1800" dirty="0" err="1">
                <a:latin typeface="Helvetica" pitchFamily="2" charset="0"/>
              </a:rPr>
              <a:t>Z_On</a:t>
            </a:r>
            <a:r>
              <a:rPr lang="en-US" sz="1800" dirty="0">
                <a:latin typeface="Helvetica" pitchFamily="2" charset="0"/>
              </a:rPr>
              <a:t> + </a:t>
            </a:r>
            <a:r>
              <a:rPr lang="en-US" sz="1800" dirty="0" err="1">
                <a:latin typeface="Helvetica" pitchFamily="2" charset="0"/>
              </a:rPr>
              <a:t>W_Off</a:t>
            </a:r>
            <a:r>
              <a:rPr lang="en-US" sz="1800" dirty="0">
                <a:latin typeface="Helvetica" pitchFamily="2" charset="0"/>
              </a:rPr>
              <a:t> x </a:t>
            </a:r>
            <a:r>
              <a:rPr lang="en-US" sz="1800" dirty="0" err="1">
                <a:latin typeface="Helvetica" pitchFamily="2" charset="0"/>
              </a:rPr>
              <a:t>Z_Off</a:t>
            </a:r>
            <a:r>
              <a:rPr lang="en-US" sz="1800" dirty="0">
                <a:latin typeface="Helvetica" pitchFamily="2" charset="0"/>
              </a:rPr>
              <a:t>)/Sqrt(W_On^2 + W_Off^2)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440D90-8AFA-B74F-86E1-09FB38A125F4}"/>
              </a:ext>
            </a:extLst>
          </p:cNvPr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25819FB-C31A-F44D-ADB1-C1867BD5AFA0}"/>
              </a:ext>
            </a:extLst>
          </p:cNvPr>
          <p:cNvSpPr txBox="1">
            <a:spLocks/>
          </p:cNvSpPr>
          <p:nvPr/>
        </p:nvSpPr>
        <p:spPr>
          <a:xfrm>
            <a:off x="1424608" y="-513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Helvetica" pitchFamily="2" charset="0"/>
              </a:rPr>
              <a:t>Idea to </a:t>
            </a:r>
            <a:r>
              <a:rPr lang="en-US" sz="3600" dirty="0" err="1">
                <a:solidFill>
                  <a:schemeClr val="bg1"/>
                </a:solidFill>
                <a:latin typeface="Helvetica" pitchFamily="2" charset="0"/>
              </a:rPr>
              <a:t>robustify</a:t>
            </a:r>
            <a:r>
              <a:rPr lang="en-US" sz="3600" dirty="0">
                <a:solidFill>
                  <a:schemeClr val="bg1"/>
                </a:solidFill>
                <a:latin typeface="Helvetica" pitchFamily="2" charset="0"/>
              </a:rPr>
              <a:t> the final combined Z-score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EC5318-C2C5-AF43-A8EA-A3CFAE192351}"/>
                  </a:ext>
                </a:extLst>
              </p:cNvPr>
              <p:cNvSpPr txBox="1"/>
              <p:nvPr/>
            </p:nvSpPr>
            <p:spPr>
              <a:xfrm>
                <a:off x="2191738" y="3342501"/>
                <a:ext cx="1278363" cy="429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CoV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75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EC5318-C2C5-AF43-A8EA-A3CFAE192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738" y="3342501"/>
                <a:ext cx="1278363" cy="429285"/>
              </a:xfrm>
              <a:prstGeom prst="rect">
                <a:avLst/>
              </a:prstGeom>
              <a:blipFill>
                <a:blip r:embed="rId2"/>
                <a:stretch>
                  <a:fillRect l="-10784" t="-2857" r="-1961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72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25730</TotalTime>
  <Words>417</Words>
  <Application>Microsoft Macintosh PowerPoint</Application>
  <PresentationFormat>Widescreen</PresentationFormat>
  <Paragraphs>26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Helvetica</vt:lpstr>
      <vt:lpstr>Office Theme</vt:lpstr>
      <vt:lpstr>Foresight CNV Pipeline </vt:lpstr>
      <vt:lpstr>Differences with the SU implementation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Foresight CNV Pipeline </dc:title>
  <dc:creator>Mohammad Shahrokh Esfahani</dc:creator>
  <cp:lastModifiedBy>Mohammad Shahrokh Esfahani</cp:lastModifiedBy>
  <cp:revision>142</cp:revision>
  <dcterms:created xsi:type="dcterms:W3CDTF">2021-10-09T01:01:29Z</dcterms:created>
  <dcterms:modified xsi:type="dcterms:W3CDTF">2021-11-01T22:17:40Z</dcterms:modified>
</cp:coreProperties>
</file>