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1" r:id="rId2"/>
    <p:sldId id="262" r:id="rId3"/>
    <p:sldId id="263" r:id="rId4"/>
    <p:sldId id="265" r:id="rId5"/>
    <p:sldId id="259" r:id="rId6"/>
    <p:sldId id="257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51F"/>
    <a:srgbClr val="8CBC65"/>
    <a:srgbClr val="65A1D5"/>
    <a:srgbClr val="82B1DE"/>
    <a:srgbClr val="7DB0DE"/>
    <a:srgbClr val="FEFEFE"/>
    <a:srgbClr val="9DB8D2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4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2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B0071-86B5-75D1-22E6-550CABBD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799" y="208772"/>
            <a:ext cx="7883617" cy="1227508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Classification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C2116C-2F3C-2FB5-5B33-8BB20643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28" y="2062243"/>
            <a:ext cx="5260323" cy="422889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19EE2-532A-61ED-8200-DDC8E32EE3CC}"/>
              </a:ext>
            </a:extLst>
          </p:cNvPr>
          <p:cNvSpPr/>
          <p:nvPr/>
        </p:nvSpPr>
        <p:spPr>
          <a:xfrm>
            <a:off x="9833113" y="5380382"/>
            <a:ext cx="1855304" cy="23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9544E-99D0-818C-4333-8928EF0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17" y="333634"/>
            <a:ext cx="8611262" cy="861329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550D7-46CF-E691-BAA6-EBB7CBC4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0" y="35617"/>
            <a:ext cx="2050577" cy="1724167"/>
          </a:xfrm>
          <a:prstGeom prst="rect">
            <a:avLst/>
          </a:prstGeom>
        </p:spPr>
      </p:pic>
      <p:pic>
        <p:nvPicPr>
          <p:cNvPr id="15" name="Graphique 14" descr="Œil">
            <a:extLst>
              <a:ext uri="{FF2B5EF4-FFF2-40B4-BE49-F238E27FC236}">
                <a16:creationId xmlns:a16="http://schemas.microsoft.com/office/drawing/2014/main" id="{2F2F0381-74DE-B565-8282-1791B9159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30" y="5409408"/>
            <a:ext cx="619817" cy="619817"/>
          </a:xfrm>
          <a:prstGeom prst="rect">
            <a:avLst/>
          </a:prstGeom>
        </p:spPr>
      </p:pic>
      <p:pic>
        <p:nvPicPr>
          <p:cNvPr id="17" name="Graphique 16" descr="Bulle de pensée">
            <a:extLst>
              <a:ext uri="{FF2B5EF4-FFF2-40B4-BE49-F238E27FC236}">
                <a16:creationId xmlns:a16="http://schemas.microsoft.com/office/drawing/2014/main" id="{253AA217-93E0-56FD-D16B-D9527C97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8939" y="2179575"/>
            <a:ext cx="861329" cy="861329"/>
          </a:xfrm>
          <a:prstGeom prst="rect">
            <a:avLst/>
          </a:prstGeom>
        </p:spPr>
      </p:pic>
      <p:pic>
        <p:nvPicPr>
          <p:cNvPr id="19" name="Graphique 18" descr="Ampoule et engrenage">
            <a:extLst>
              <a:ext uri="{FF2B5EF4-FFF2-40B4-BE49-F238E27FC236}">
                <a16:creationId xmlns:a16="http://schemas.microsoft.com/office/drawing/2014/main" id="{47F6C0A5-0F92-70A6-A096-609F78E0B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829" y="3991470"/>
            <a:ext cx="619817" cy="619817"/>
          </a:xfrm>
          <a:prstGeom prst="rect">
            <a:avLst/>
          </a:prstGeom>
        </p:spPr>
      </p:pic>
      <p:pic>
        <p:nvPicPr>
          <p:cNvPr id="21" name="Graphique 20" descr="Point d’interrogation">
            <a:extLst>
              <a:ext uri="{FF2B5EF4-FFF2-40B4-BE49-F238E27FC236}">
                <a16:creationId xmlns:a16="http://schemas.microsoft.com/office/drawing/2014/main" id="{9229AC3E-1D4F-A2CD-24B3-36F187E95E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501" y="2203054"/>
            <a:ext cx="914399" cy="914399"/>
          </a:xfrm>
          <a:prstGeom prst="rect">
            <a:avLst/>
          </a:prstGeom>
        </p:spPr>
      </p:pic>
      <p:pic>
        <p:nvPicPr>
          <p:cNvPr id="23" name="Graphique 22" descr="Images">
            <a:extLst>
              <a:ext uri="{FF2B5EF4-FFF2-40B4-BE49-F238E27FC236}">
                <a16:creationId xmlns:a16="http://schemas.microsoft.com/office/drawing/2014/main" id="{57FB8397-53CF-CC6C-0FA4-B3F599BB2F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069" y="3893182"/>
            <a:ext cx="585624" cy="585624"/>
          </a:xfrm>
          <a:prstGeom prst="rect">
            <a:avLst/>
          </a:prstGeom>
        </p:spPr>
      </p:pic>
      <p:pic>
        <p:nvPicPr>
          <p:cNvPr id="25" name="Graphique 24" descr="Ligne fléchée : légère courbe">
            <a:extLst>
              <a:ext uri="{FF2B5EF4-FFF2-40B4-BE49-F238E27FC236}">
                <a16:creationId xmlns:a16="http://schemas.microsoft.com/office/drawing/2014/main" id="{736D1F49-4B06-D019-5E66-4AEAA1A7EF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0980" y="515434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B27FB82-5EF2-60E9-5596-57FA3B7EABF0}"/>
              </a:ext>
            </a:extLst>
          </p:cNvPr>
          <p:cNvSpPr txBox="1"/>
          <p:nvPr/>
        </p:nvSpPr>
        <p:spPr>
          <a:xfrm>
            <a:off x="1696306" y="1956349"/>
            <a:ext cx="358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Waste is a significant global issue.</a:t>
            </a:r>
            <a:r>
              <a:rPr lang="en-US" sz="1800" b="1" dirty="0">
                <a:cs typeface="Arial" panose="020B0604020202020204" pitchFamily="34" charset="0"/>
              </a:rPr>
              <a:t> Consumers </a:t>
            </a:r>
            <a:r>
              <a:rPr lang="en-US" sz="1800" dirty="0">
                <a:cs typeface="Arial" panose="020B0604020202020204" pitchFamily="34" charset="0"/>
              </a:rPr>
              <a:t>can be </a:t>
            </a:r>
            <a:r>
              <a:rPr lang="en-US" sz="1800" b="1" dirty="0">
                <a:cs typeface="Arial" panose="020B0604020202020204" pitchFamily="34" charset="0"/>
              </a:rPr>
              <a:t>confused </a:t>
            </a:r>
            <a:r>
              <a:rPr lang="en-US" sz="1800" dirty="0">
                <a:cs typeface="Arial" panose="020B0604020202020204" pitchFamily="34" charset="0"/>
              </a:rPr>
              <a:t>about how to determine the </a:t>
            </a:r>
            <a:r>
              <a:rPr lang="en-US" sz="1800" b="1" dirty="0">
                <a:cs typeface="Arial" panose="020B0604020202020204" pitchFamily="34" charset="0"/>
              </a:rPr>
              <a:t>correct way </a:t>
            </a:r>
            <a:r>
              <a:rPr lang="en-US" sz="1800" dirty="0">
                <a:cs typeface="Arial" panose="020B0604020202020204" pitchFamily="34" charset="0"/>
              </a:rPr>
              <a:t>to </a:t>
            </a:r>
            <a:r>
              <a:rPr lang="en-US" sz="1800" b="1" dirty="0">
                <a:cs typeface="Arial" panose="020B0604020202020204" pitchFamily="34" charset="0"/>
              </a:rPr>
              <a:t>dispose</a:t>
            </a:r>
            <a:r>
              <a:rPr lang="en-US" sz="1800" dirty="0">
                <a:cs typeface="Arial" panose="020B0604020202020204" pitchFamily="34" charset="0"/>
              </a:rPr>
              <a:t> a large </a:t>
            </a:r>
            <a:r>
              <a:rPr lang="en-US" sz="1800" b="1" dirty="0">
                <a:cs typeface="Arial" panose="020B0604020202020204" pitchFamily="34" charset="0"/>
              </a:rPr>
              <a:t>variety of materials </a:t>
            </a:r>
            <a:r>
              <a:rPr lang="en-US" sz="1800" dirty="0">
                <a:cs typeface="Arial" panose="020B0604020202020204" pitchFamily="34" charset="0"/>
              </a:rPr>
              <a:t>used in packaging. 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C93B0B-3A75-5297-1021-81858C5C9324}"/>
              </a:ext>
            </a:extLst>
          </p:cNvPr>
          <p:cNvSpPr txBox="1"/>
          <p:nvPr/>
        </p:nvSpPr>
        <p:spPr>
          <a:xfrm>
            <a:off x="6700268" y="1964628"/>
            <a:ext cx="5239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Our </a:t>
            </a:r>
            <a:r>
              <a:rPr lang="en-US" sz="1800" b="1" u="sng" dirty="0">
                <a:cs typeface="Arial" panose="020B0604020202020204" pitchFamily="34" charset="0"/>
              </a:rPr>
              <a:t>motivation</a:t>
            </a:r>
            <a:r>
              <a:rPr lang="en-US" sz="1800" dirty="0">
                <a:cs typeface="Arial" panose="020B0604020202020204" pitchFamily="34" charset="0"/>
              </a:rPr>
              <a:t> was to find a method for </a:t>
            </a:r>
            <a:r>
              <a:rPr lang="en-US" sz="1800" b="1" u="sng" dirty="0">
                <a:cs typeface="Arial" panose="020B0604020202020204" pitchFamily="34" charset="0"/>
              </a:rPr>
              <a:t>sorting </a:t>
            </a:r>
            <a:r>
              <a:rPr lang="en-US" sz="1800" dirty="0">
                <a:cs typeface="Arial" panose="020B0604020202020204" pitchFamily="34" charset="0"/>
              </a:rPr>
              <a:t>trash. This has the potential to make processing plants more efficient and help reduce waste, as it is not always the case that the employees sort everything with 100% accuracy.</a:t>
            </a:r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95DEDD3-E474-1C5D-A8EC-3F7A053C5875}"/>
              </a:ext>
            </a:extLst>
          </p:cNvPr>
          <p:cNvSpPr txBox="1"/>
          <p:nvPr/>
        </p:nvSpPr>
        <p:spPr>
          <a:xfrm>
            <a:off x="1696306" y="3710675"/>
            <a:ext cx="4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32323"/>
                </a:solidFill>
                <a:effectLst/>
              </a:rPr>
              <a:t>As the rate of garbage generation gradually increases, the past garbage disposal methods will be eliminated, so the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classification of garbage 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has become an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inevitable choice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. </a:t>
            </a:r>
          </a:p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1820B7-617B-5514-0478-2BF5D5A7DE6F}"/>
              </a:ext>
            </a:extLst>
          </p:cNvPr>
          <p:cNvSpPr txBox="1"/>
          <p:nvPr/>
        </p:nvSpPr>
        <p:spPr>
          <a:xfrm>
            <a:off x="6910980" y="3710675"/>
            <a:ext cx="473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ur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classification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problem involves receiving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images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of a single or </a:t>
            </a:r>
            <a:r>
              <a:rPr lang="en-US" dirty="0">
                <a:cs typeface="Arial" panose="020B0604020202020204" pitchFamily="34" charset="0"/>
              </a:rPr>
              <a:t>many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objects and classifying 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it into its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material type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 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FA2B9C-3AD1-43CE-D054-89117F04F877}"/>
              </a:ext>
            </a:extLst>
          </p:cNvPr>
          <p:cNvSpPr txBox="1"/>
          <p:nvPr/>
        </p:nvSpPr>
        <p:spPr>
          <a:xfrm>
            <a:off x="1696306" y="5323320"/>
            <a:ext cx="471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cs typeface="Arial" panose="020B0604020202020204" pitchFamily="34" charset="0"/>
              </a:rPr>
              <a:t>By using </a:t>
            </a:r>
            <a:r>
              <a:rPr lang="en-US" b="1" dirty="0">
                <a:cs typeface="Arial" panose="020B0604020202020204" pitchFamily="34" charset="0"/>
              </a:rPr>
              <a:t>C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omputer Vision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predict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the category of garbage that an object belongs to based on just an image.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6E5227E-A597-C876-81A5-4AA90E00DDC8}"/>
              </a:ext>
            </a:extLst>
          </p:cNvPr>
          <p:cNvSpPr txBox="1"/>
          <p:nvPr/>
        </p:nvSpPr>
        <p:spPr>
          <a:xfrm>
            <a:off x="8004314" y="4956609"/>
            <a:ext cx="4187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1800" b="0" i="0" dirty="0">
                <a:effectLst/>
              </a:rPr>
              <a:t>ur work proposes a Deep Learning approach using computer vision to automatically identify the </a:t>
            </a:r>
            <a:r>
              <a:rPr lang="en-US" sz="1800" b="1" i="0" dirty="0">
                <a:effectLst/>
              </a:rPr>
              <a:t>type of waste</a:t>
            </a:r>
            <a:r>
              <a:rPr lang="en-US" sz="1800" b="0" i="0" dirty="0">
                <a:effectLst/>
              </a:rPr>
              <a:t> and </a:t>
            </a:r>
            <a:r>
              <a:rPr lang="en-US" sz="1800" b="1" i="0" dirty="0">
                <a:effectLst/>
              </a:rPr>
              <a:t>classify it</a:t>
            </a:r>
            <a:r>
              <a:rPr lang="en-US" sz="1800" b="0" i="0" dirty="0">
                <a:effectLst/>
              </a:rPr>
              <a:t> into </a:t>
            </a:r>
            <a:r>
              <a:rPr lang="en-US" sz="2800" b="1" i="0" u="sng" dirty="0">
                <a:effectLst/>
              </a:rPr>
              <a:t>6 main classes </a:t>
            </a:r>
            <a:endParaRPr lang="en-US" sz="1800" dirty="0"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E77F-912C-C89F-130A-47AB84F5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2" y="65251"/>
            <a:ext cx="6257678" cy="145075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fr-FR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762D17-EE75-26CF-3A9D-F6E1907A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F8072F-B9C1-14DF-A82B-EEC24535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2" y="2171009"/>
            <a:ext cx="3183296" cy="36380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CAF0DB-C0C1-F087-D2A9-DCFE826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6" y="2171009"/>
            <a:ext cx="3012306" cy="36380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63E409-07A0-545B-4D90-87BD9F46B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0" y="2171009"/>
            <a:ext cx="3090866" cy="3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9526-C078-6A5E-D540-F2D6E23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375"/>
            <a:ext cx="5029200" cy="1296194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F1948-3434-AD17-91AD-3F6306E3F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48" y="2262551"/>
            <a:ext cx="3140606" cy="36627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28B3D8-47CF-8A12-F5F8-5CC2E37B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251578"/>
            <a:ext cx="3002383" cy="36737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CB2AFA-FA72-CC88-27B6-F8D54850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59" y="2252356"/>
            <a:ext cx="2860360" cy="36729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B2033-E0DA-C942-E90D-CBC95AEB0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C57D93-CE2F-4CF4-3F97-237295C0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32" y="145775"/>
            <a:ext cx="7315200" cy="6046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F5F2E5-B0C7-B5C5-CB4D-A02CCB53EDB4}"/>
              </a:ext>
            </a:extLst>
          </p:cNvPr>
          <p:cNvSpPr/>
          <p:nvPr/>
        </p:nvSpPr>
        <p:spPr>
          <a:xfrm>
            <a:off x="9049001" y="3429000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CA19E-8D6F-A20A-82A6-A99238064B31}"/>
              </a:ext>
            </a:extLst>
          </p:cNvPr>
          <p:cNvSpPr/>
          <p:nvPr/>
        </p:nvSpPr>
        <p:spPr>
          <a:xfrm>
            <a:off x="7221318" y="2690192"/>
            <a:ext cx="1827683" cy="22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41D61-77C5-E1A9-E94B-4BEA2877816A}"/>
              </a:ext>
            </a:extLst>
          </p:cNvPr>
          <p:cNvSpPr/>
          <p:nvPr/>
        </p:nvSpPr>
        <p:spPr>
          <a:xfrm>
            <a:off x="8708838" y="2329137"/>
            <a:ext cx="585329" cy="36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D76C8-988E-5652-38F3-02C62D1039DD}"/>
              </a:ext>
            </a:extLst>
          </p:cNvPr>
          <p:cNvSpPr/>
          <p:nvPr/>
        </p:nvSpPr>
        <p:spPr>
          <a:xfrm rot="5400000">
            <a:off x="10134563" y="899492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B2BDC-00C1-0411-E3F5-380EC020BE94}"/>
              </a:ext>
            </a:extLst>
          </p:cNvPr>
          <p:cNvSpPr/>
          <p:nvPr/>
        </p:nvSpPr>
        <p:spPr>
          <a:xfrm rot="5400000">
            <a:off x="1043570" y="898954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3663C09-D7FD-10D0-6B81-4F9782032EC4}"/>
              </a:ext>
            </a:extLst>
          </p:cNvPr>
          <p:cNvSpPr/>
          <p:nvPr/>
        </p:nvSpPr>
        <p:spPr>
          <a:xfrm>
            <a:off x="8492372" y="3465713"/>
            <a:ext cx="1018259" cy="275790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B53821-0886-616A-2751-C983C0DD00F7}"/>
              </a:ext>
            </a:extLst>
          </p:cNvPr>
          <p:cNvSpPr/>
          <p:nvPr/>
        </p:nvSpPr>
        <p:spPr>
          <a:xfrm>
            <a:off x="9634330" y="3429000"/>
            <a:ext cx="2464905" cy="1235765"/>
          </a:xfrm>
          <a:prstGeom prst="rect">
            <a:avLst/>
          </a:prstGeom>
          <a:solidFill>
            <a:srgbClr val="FEFEF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33D73C-6006-D126-DCA3-2F345D59910F}"/>
              </a:ext>
            </a:extLst>
          </p:cNvPr>
          <p:cNvSpPr txBox="1"/>
          <p:nvPr/>
        </p:nvSpPr>
        <p:spPr>
          <a:xfrm>
            <a:off x="9663915" y="2799561"/>
            <a:ext cx="21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DB0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Process</a:t>
            </a:r>
          </a:p>
        </p:txBody>
      </p:sp>
      <p:pic>
        <p:nvPicPr>
          <p:cNvPr id="22" name="Graphique 21" descr="Répéter">
            <a:extLst>
              <a:ext uri="{FF2B5EF4-FFF2-40B4-BE49-F238E27FC236}">
                <a16:creationId xmlns:a16="http://schemas.microsoft.com/office/drawing/2014/main" id="{B6A8472A-9D38-57C0-9F8D-72E548FD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521" y="3593815"/>
            <a:ext cx="549837" cy="549837"/>
          </a:xfrm>
          <a:prstGeom prst="rect">
            <a:avLst/>
          </a:prstGeom>
        </p:spPr>
      </p:pic>
      <p:pic>
        <p:nvPicPr>
          <p:cNvPr id="24" name="Graphique 23" descr="Feu">
            <a:extLst>
              <a:ext uri="{FF2B5EF4-FFF2-40B4-BE49-F238E27FC236}">
                <a16:creationId xmlns:a16="http://schemas.microsoft.com/office/drawing/2014/main" id="{07DEC047-CBBD-E21E-7132-BF24D8EAA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4865" y="3528530"/>
            <a:ext cx="584079" cy="584079"/>
          </a:xfrm>
          <a:prstGeom prst="rect">
            <a:avLst/>
          </a:prstGeom>
        </p:spPr>
      </p:pic>
      <p:pic>
        <p:nvPicPr>
          <p:cNvPr id="26" name="Graphique 25" descr="Engrenages">
            <a:extLst>
              <a:ext uri="{FF2B5EF4-FFF2-40B4-BE49-F238E27FC236}">
                <a16:creationId xmlns:a16="http://schemas.microsoft.com/office/drawing/2014/main" id="{AF09377F-8BC0-816E-6A51-CFEC6568B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8195" y="3473480"/>
            <a:ext cx="691284" cy="69128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9136A3B-C38C-7A06-9537-D00CC1756CAD}"/>
              </a:ext>
            </a:extLst>
          </p:cNvPr>
          <p:cNvSpPr txBox="1"/>
          <p:nvPr/>
        </p:nvSpPr>
        <p:spPr>
          <a:xfrm>
            <a:off x="9582193" y="4218827"/>
            <a:ext cx="121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Converted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954E6B-DF2B-596C-5F05-2E2E6F4712FC}"/>
              </a:ext>
            </a:extLst>
          </p:cNvPr>
          <p:cNvSpPr txBox="1"/>
          <p:nvPr/>
        </p:nvSpPr>
        <p:spPr>
          <a:xfrm>
            <a:off x="10556406" y="4209243"/>
            <a:ext cx="106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Heated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AD111A-02DA-8374-67B8-A4E5387C0A3E}"/>
              </a:ext>
            </a:extLst>
          </p:cNvPr>
          <p:cNvSpPr txBox="1"/>
          <p:nvPr/>
        </p:nvSpPr>
        <p:spPr>
          <a:xfrm>
            <a:off x="11273135" y="4197688"/>
            <a:ext cx="163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Processed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1E07FAD-7451-308C-F41C-57724B9DCC5D}"/>
              </a:ext>
            </a:extLst>
          </p:cNvPr>
          <p:cNvSpPr/>
          <p:nvPr/>
        </p:nvSpPr>
        <p:spPr>
          <a:xfrm rot="5400000">
            <a:off x="10707618" y="4791743"/>
            <a:ext cx="396504" cy="354985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C9C888-636A-33B5-4FFB-AE2FF8B10314}"/>
              </a:ext>
            </a:extLst>
          </p:cNvPr>
          <p:cNvSpPr txBox="1"/>
          <p:nvPr/>
        </p:nvSpPr>
        <p:spPr>
          <a:xfrm>
            <a:off x="9510631" y="5204792"/>
            <a:ext cx="2588604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5A1D5"/>
                </a:solidFill>
              </a:rPr>
              <a:t>              		Fuel </a:t>
            </a:r>
          </a:p>
          <a:p>
            <a:r>
              <a:rPr lang="fr-FR" b="1" u="sng" dirty="0">
                <a:solidFill>
                  <a:srgbClr val="65A1D5"/>
                </a:solidFill>
              </a:rPr>
              <a:t>ENERGY :</a:t>
            </a:r>
            <a:r>
              <a:rPr lang="fr-FR" b="1" dirty="0">
                <a:solidFill>
                  <a:srgbClr val="65A1D5"/>
                </a:solidFill>
              </a:rPr>
              <a:t>		Gas </a:t>
            </a:r>
          </a:p>
          <a:p>
            <a:r>
              <a:rPr lang="fr-FR" b="1" dirty="0">
                <a:solidFill>
                  <a:srgbClr val="65A1D5"/>
                </a:solidFill>
              </a:rPr>
              <a:t>			Electricity </a:t>
            </a:r>
          </a:p>
        </p:txBody>
      </p:sp>
      <p:pic>
        <p:nvPicPr>
          <p:cNvPr id="33" name="Graphique 32" descr="Voiture">
            <a:extLst>
              <a:ext uri="{FF2B5EF4-FFF2-40B4-BE49-F238E27FC236}">
                <a16:creationId xmlns:a16="http://schemas.microsoft.com/office/drawing/2014/main" id="{AA8733A9-B5BB-151C-F505-A4691D96E7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2237" y="5167912"/>
            <a:ext cx="390729" cy="390729"/>
          </a:xfrm>
          <a:prstGeom prst="rect">
            <a:avLst/>
          </a:prstGeom>
        </p:spPr>
      </p:pic>
      <p:pic>
        <p:nvPicPr>
          <p:cNvPr id="35" name="Graphique 34" descr="Maison">
            <a:extLst>
              <a:ext uri="{FF2B5EF4-FFF2-40B4-BE49-F238E27FC236}">
                <a16:creationId xmlns:a16="http://schemas.microsoft.com/office/drawing/2014/main" id="{C45DBCC0-B62D-05CA-1FF8-5CC5A04F3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9645" y="5473229"/>
            <a:ext cx="293804" cy="293804"/>
          </a:xfrm>
          <a:prstGeom prst="rect">
            <a:avLst/>
          </a:prstGeom>
        </p:spPr>
      </p:pic>
      <p:pic>
        <p:nvPicPr>
          <p:cNvPr id="37" name="Graphique 36" descr="Lampadaire">
            <a:extLst>
              <a:ext uri="{FF2B5EF4-FFF2-40B4-BE49-F238E27FC236}">
                <a16:creationId xmlns:a16="http://schemas.microsoft.com/office/drawing/2014/main" id="{BCCD714C-3365-E60F-5525-A80109C06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2237" y="5767033"/>
            <a:ext cx="454974" cy="3341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FD37F77-BEA9-5C45-57A4-08472992159A}"/>
              </a:ext>
            </a:extLst>
          </p:cNvPr>
          <p:cNvSpPr txBox="1"/>
          <p:nvPr/>
        </p:nvSpPr>
        <p:spPr>
          <a:xfrm>
            <a:off x="169079" y="670895"/>
            <a:ext cx="192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 :</a:t>
            </a:r>
          </a:p>
        </p:txBody>
      </p:sp>
    </p:spTree>
    <p:extLst>
      <p:ext uri="{BB962C8B-B14F-4D97-AF65-F5344CB8AC3E}">
        <p14:creationId xmlns:p14="http://schemas.microsoft.com/office/powerpoint/2010/main" val="2023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1459-81F5-49D3-622B-39205369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39" y="349472"/>
            <a:ext cx="12147789" cy="1830821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fr-FR" altLang="fr-FR" sz="4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 of work and collaboration tools  </a:t>
            </a: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)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ED4EA-82BD-89DE-3769-BC630A5A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Freeform 243">
            <a:extLst>
              <a:ext uri="{FF2B5EF4-FFF2-40B4-BE49-F238E27FC236}">
                <a16:creationId xmlns:a16="http://schemas.microsoft.com/office/drawing/2014/main" id="{ACCC393A-0A36-FCCB-6D6A-5FED5399A7A0}"/>
              </a:ext>
            </a:extLst>
          </p:cNvPr>
          <p:cNvSpPr>
            <a:spLocks/>
          </p:cNvSpPr>
          <p:nvPr/>
        </p:nvSpPr>
        <p:spPr bwMode="auto">
          <a:xfrm>
            <a:off x="10188530" y="5750825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244">
            <a:extLst>
              <a:ext uri="{FF2B5EF4-FFF2-40B4-BE49-F238E27FC236}">
                <a16:creationId xmlns:a16="http://schemas.microsoft.com/office/drawing/2014/main" id="{6D0A7441-58B2-6759-EDA7-783C938D67CD}"/>
              </a:ext>
            </a:extLst>
          </p:cNvPr>
          <p:cNvSpPr>
            <a:spLocks noEditPoints="1"/>
          </p:cNvSpPr>
          <p:nvPr/>
        </p:nvSpPr>
        <p:spPr bwMode="auto">
          <a:xfrm>
            <a:off x="9853568" y="5406338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43">
            <a:extLst>
              <a:ext uri="{FF2B5EF4-FFF2-40B4-BE49-F238E27FC236}">
                <a16:creationId xmlns:a16="http://schemas.microsoft.com/office/drawing/2014/main" id="{765720F2-3338-E720-F8A3-74BFBB897922}"/>
              </a:ext>
            </a:extLst>
          </p:cNvPr>
          <p:cNvSpPr>
            <a:spLocks/>
          </p:cNvSpPr>
          <p:nvPr/>
        </p:nvSpPr>
        <p:spPr bwMode="auto">
          <a:xfrm>
            <a:off x="11425558" y="5587998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244">
            <a:extLst>
              <a:ext uri="{FF2B5EF4-FFF2-40B4-BE49-F238E27FC236}">
                <a16:creationId xmlns:a16="http://schemas.microsoft.com/office/drawing/2014/main" id="{AD281351-B9B2-4D94-363A-64906B23E0B0}"/>
              </a:ext>
            </a:extLst>
          </p:cNvPr>
          <p:cNvSpPr>
            <a:spLocks noEditPoints="1"/>
          </p:cNvSpPr>
          <p:nvPr/>
        </p:nvSpPr>
        <p:spPr bwMode="auto">
          <a:xfrm>
            <a:off x="11090596" y="5243511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242">
            <a:extLst>
              <a:ext uri="{FF2B5EF4-FFF2-40B4-BE49-F238E27FC236}">
                <a16:creationId xmlns:a16="http://schemas.microsoft.com/office/drawing/2014/main" id="{BA534A73-9790-D4EB-23BC-B0DFA2FE0FED}"/>
              </a:ext>
            </a:extLst>
          </p:cNvPr>
          <p:cNvSpPr>
            <a:spLocks noEditPoints="1"/>
          </p:cNvSpPr>
          <p:nvPr/>
        </p:nvSpPr>
        <p:spPr bwMode="auto">
          <a:xfrm>
            <a:off x="10172175" y="4155473"/>
            <a:ext cx="1430338" cy="1428750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250">
            <a:extLst>
              <a:ext uri="{FF2B5EF4-FFF2-40B4-BE49-F238E27FC236}">
                <a16:creationId xmlns:a16="http://schemas.microsoft.com/office/drawing/2014/main" id="{6C0341BD-0BA9-63B8-18FB-B82101CBCA3C}"/>
              </a:ext>
            </a:extLst>
          </p:cNvPr>
          <p:cNvSpPr>
            <a:spLocks noEditPoints="1"/>
          </p:cNvSpPr>
          <p:nvPr/>
        </p:nvSpPr>
        <p:spPr bwMode="auto">
          <a:xfrm>
            <a:off x="10670650" y="4655536"/>
            <a:ext cx="431800" cy="433387"/>
          </a:xfrm>
          <a:custGeom>
            <a:avLst/>
            <a:gdLst>
              <a:gd name="T0" fmla="*/ 171 w 343"/>
              <a:gd name="T1" fmla="*/ 343 h 343"/>
              <a:gd name="T2" fmla="*/ 0 w 343"/>
              <a:gd name="T3" fmla="*/ 171 h 343"/>
              <a:gd name="T4" fmla="*/ 171 w 343"/>
              <a:gd name="T5" fmla="*/ 0 h 343"/>
              <a:gd name="T6" fmla="*/ 343 w 343"/>
              <a:gd name="T7" fmla="*/ 171 h 343"/>
              <a:gd name="T8" fmla="*/ 171 w 343"/>
              <a:gd name="T9" fmla="*/ 343 h 343"/>
              <a:gd name="T10" fmla="*/ 171 w 343"/>
              <a:gd name="T11" fmla="*/ 100 h 343"/>
              <a:gd name="T12" fmla="*/ 100 w 343"/>
              <a:gd name="T13" fmla="*/ 171 h 343"/>
              <a:gd name="T14" fmla="*/ 171 w 343"/>
              <a:gd name="T15" fmla="*/ 243 h 343"/>
              <a:gd name="T16" fmla="*/ 243 w 343"/>
              <a:gd name="T17" fmla="*/ 171 h 343"/>
              <a:gd name="T18" fmla="*/ 171 w 343"/>
              <a:gd name="T19" fmla="*/ 10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343">
                <a:moveTo>
                  <a:pt x="171" y="343"/>
                </a:move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3" y="77"/>
                  <a:pt x="343" y="171"/>
                </a:cubicBezTo>
                <a:cubicBezTo>
                  <a:pt x="343" y="266"/>
                  <a:pt x="266" y="343"/>
                  <a:pt x="171" y="343"/>
                </a:cubicBezTo>
                <a:close/>
                <a:moveTo>
                  <a:pt x="171" y="100"/>
                </a:moveTo>
                <a:cubicBezTo>
                  <a:pt x="132" y="100"/>
                  <a:pt x="100" y="132"/>
                  <a:pt x="100" y="171"/>
                </a:cubicBezTo>
                <a:cubicBezTo>
                  <a:pt x="100" y="211"/>
                  <a:pt x="132" y="243"/>
                  <a:pt x="171" y="243"/>
                </a:cubicBezTo>
                <a:cubicBezTo>
                  <a:pt x="211" y="243"/>
                  <a:pt x="243" y="211"/>
                  <a:pt x="243" y="171"/>
                </a:cubicBezTo>
                <a:cubicBezTo>
                  <a:pt x="243" y="132"/>
                  <a:pt x="211" y="100"/>
                  <a:pt x="171" y="1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google-colaboratory · GitHub Topics · GitHub">
            <a:extLst>
              <a:ext uri="{FF2B5EF4-FFF2-40B4-BE49-F238E27FC236}">
                <a16:creationId xmlns:a16="http://schemas.microsoft.com/office/drawing/2014/main" id="{4685053B-0E80-2A8E-A52C-97DF5408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83" y="2027992"/>
            <a:ext cx="3609890" cy="15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ython Logo Free PNG photo images and clipart | FreePNGImg">
            <a:extLst>
              <a:ext uri="{FF2B5EF4-FFF2-40B4-BE49-F238E27FC236}">
                <a16:creationId xmlns:a16="http://schemas.microsoft.com/office/drawing/2014/main" id="{F98B11FE-D502-7FF4-DC94-8BF1745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" y="3243899"/>
            <a:ext cx="2929887" cy="29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433;p28">
            <a:extLst>
              <a:ext uri="{FF2B5EF4-FFF2-40B4-BE49-F238E27FC236}">
                <a16:creationId xmlns:a16="http://schemas.microsoft.com/office/drawing/2014/main" id="{3A9D7F18-0646-6C91-BEF6-AD4E608BB2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86" y="3972685"/>
            <a:ext cx="1430338" cy="15442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EDB993-77E8-E5E8-B6BA-F04FB093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8B7A7-79CE-453A-905A-D0903A3E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1D5D40F-9BCE-9A7A-E0D7-2FA980EEDC5C}"/>
              </a:ext>
            </a:extLst>
          </p:cNvPr>
          <p:cNvSpPr/>
          <p:nvPr/>
        </p:nvSpPr>
        <p:spPr>
          <a:xfrm>
            <a:off x="3404381" y="2363372"/>
            <a:ext cx="2110154" cy="1234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Labelling using MAKE SENSE.ai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CCD725-F5CF-AD99-9B65-191E74966552}"/>
              </a:ext>
            </a:extLst>
          </p:cNvPr>
          <p:cNvSpPr/>
          <p:nvPr/>
        </p:nvSpPr>
        <p:spPr>
          <a:xfrm>
            <a:off x="377483" y="2363372"/>
            <a:ext cx="1957754" cy="1234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Collecting training images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EFAA31-1314-9ED8-0EB2-4D4261A43C82}"/>
              </a:ext>
            </a:extLst>
          </p:cNvPr>
          <p:cNvSpPr/>
          <p:nvPr/>
        </p:nvSpPr>
        <p:spPr>
          <a:xfrm>
            <a:off x="6454728" y="2363372"/>
            <a:ext cx="2110154" cy="1234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Training dataset in Google Collab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390F02-0840-AC6A-3EB7-43420F0FFC84}"/>
              </a:ext>
            </a:extLst>
          </p:cNvPr>
          <p:cNvSpPr/>
          <p:nvPr/>
        </p:nvSpPr>
        <p:spPr>
          <a:xfrm>
            <a:off x="9505075" y="2363372"/>
            <a:ext cx="1960096" cy="1234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Testing dataset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B7259A-4293-BF4F-6F5F-AB590670E1F7}"/>
              </a:ext>
            </a:extLst>
          </p:cNvPr>
          <p:cNvCxnSpPr/>
          <p:nvPr/>
        </p:nvCxnSpPr>
        <p:spPr>
          <a:xfrm>
            <a:off x="2489982" y="3052689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9CC7B44-DF08-A870-09C7-9290780D19AD}"/>
              </a:ext>
            </a:extLst>
          </p:cNvPr>
          <p:cNvCxnSpPr/>
          <p:nvPr/>
        </p:nvCxnSpPr>
        <p:spPr>
          <a:xfrm>
            <a:off x="5643490" y="3050344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17CCA67-5CDA-B0D2-D297-09CE418A4C21}"/>
              </a:ext>
            </a:extLst>
          </p:cNvPr>
          <p:cNvCxnSpPr/>
          <p:nvPr/>
        </p:nvCxnSpPr>
        <p:spPr>
          <a:xfrm>
            <a:off x="8729003" y="3050344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200CD866-A163-DEE6-6ADD-52BB976BAB2E}"/>
              </a:ext>
            </a:extLst>
          </p:cNvPr>
          <p:cNvSpPr/>
          <p:nvPr/>
        </p:nvSpPr>
        <p:spPr>
          <a:xfrm>
            <a:off x="2602523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9B20D53-617B-76B6-E57F-4B9314DA753B}"/>
              </a:ext>
            </a:extLst>
          </p:cNvPr>
          <p:cNvSpPr/>
          <p:nvPr/>
        </p:nvSpPr>
        <p:spPr>
          <a:xfrm>
            <a:off x="8894299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7A1AF759-9A3E-14C1-D454-4B04343A18CB}"/>
              </a:ext>
            </a:extLst>
          </p:cNvPr>
          <p:cNvSpPr/>
          <p:nvPr/>
        </p:nvSpPr>
        <p:spPr>
          <a:xfrm>
            <a:off x="5778305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849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664CD-B52E-AB61-1993-C8F1589A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083" y="2733260"/>
            <a:ext cx="6827520" cy="1679713"/>
          </a:xfrm>
        </p:spPr>
        <p:txBody>
          <a:bodyPr>
            <a:noAutofit/>
          </a:bodyPr>
          <a:lstStyle/>
          <a:p>
            <a:r>
              <a:rPr lang="fr-FR" sz="7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 ! </a:t>
            </a:r>
          </a:p>
        </p:txBody>
      </p:sp>
      <p:pic>
        <p:nvPicPr>
          <p:cNvPr id="5" name="Graphique 4" descr="Applaudissements">
            <a:extLst>
              <a:ext uri="{FF2B5EF4-FFF2-40B4-BE49-F238E27FC236}">
                <a16:creationId xmlns:a16="http://schemas.microsoft.com/office/drawing/2014/main" id="{12445195-B5EC-C2CD-7619-35EFD684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33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758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229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Waste Classification</vt:lpstr>
      <vt:lpstr>Introduction </vt:lpstr>
      <vt:lpstr>Classes </vt:lpstr>
      <vt:lpstr>Classes</vt:lpstr>
      <vt:lpstr>Présentation PowerPoint</vt:lpstr>
      <vt:lpstr>Preparation  ( Choice of work and collaboration tools  ) </vt:lpstr>
      <vt:lpstr>Method :</vt:lpstr>
      <vt:lpstr>Thank You 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Wiem Mseddi</cp:lastModifiedBy>
  <cp:revision>47</cp:revision>
  <dcterms:created xsi:type="dcterms:W3CDTF">2022-11-29T18:13:14Z</dcterms:created>
  <dcterms:modified xsi:type="dcterms:W3CDTF">2023-04-16T15:52:40Z</dcterms:modified>
</cp:coreProperties>
</file>