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1" r:id="rId2"/>
    <p:sldId id="262" r:id="rId3"/>
    <p:sldId id="263" r:id="rId4"/>
    <p:sldId id="265" r:id="rId5"/>
    <p:sldId id="259" r:id="rId6"/>
    <p:sldId id="257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51F"/>
    <a:srgbClr val="8CBC65"/>
    <a:srgbClr val="65A1D5"/>
    <a:srgbClr val="82B1DE"/>
    <a:srgbClr val="7DB0DE"/>
    <a:srgbClr val="FEFEFE"/>
    <a:srgbClr val="9DB8D2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0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2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4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2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1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B0071-86B5-75D1-22E6-550CABBD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799" y="208772"/>
            <a:ext cx="7883617" cy="1227508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Classification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C2116C-2F3C-2FB5-5B33-8BB206430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28" y="2062243"/>
            <a:ext cx="5260323" cy="422889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19EE2-532A-61ED-8200-DDC8E32EE3CC}"/>
              </a:ext>
            </a:extLst>
          </p:cNvPr>
          <p:cNvSpPr/>
          <p:nvPr/>
        </p:nvSpPr>
        <p:spPr>
          <a:xfrm>
            <a:off x="9833113" y="5380382"/>
            <a:ext cx="1855304" cy="23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6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9544E-99D0-818C-4333-8928EF07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17" y="333634"/>
            <a:ext cx="8611262" cy="861329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3550D7-46CF-E691-BAA6-EBB7CBC41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40" y="35617"/>
            <a:ext cx="2050577" cy="1724167"/>
          </a:xfrm>
          <a:prstGeom prst="rect">
            <a:avLst/>
          </a:prstGeom>
        </p:spPr>
      </p:pic>
      <p:pic>
        <p:nvPicPr>
          <p:cNvPr id="15" name="Graphique 14" descr="Œil">
            <a:extLst>
              <a:ext uri="{FF2B5EF4-FFF2-40B4-BE49-F238E27FC236}">
                <a16:creationId xmlns:a16="http://schemas.microsoft.com/office/drawing/2014/main" id="{2F2F0381-74DE-B565-8282-1791B9159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830" y="5409408"/>
            <a:ext cx="619817" cy="619817"/>
          </a:xfrm>
          <a:prstGeom prst="rect">
            <a:avLst/>
          </a:prstGeom>
        </p:spPr>
      </p:pic>
      <p:pic>
        <p:nvPicPr>
          <p:cNvPr id="17" name="Graphique 16" descr="Bulle de pensée">
            <a:extLst>
              <a:ext uri="{FF2B5EF4-FFF2-40B4-BE49-F238E27FC236}">
                <a16:creationId xmlns:a16="http://schemas.microsoft.com/office/drawing/2014/main" id="{253AA217-93E0-56FD-D16B-D9527C976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8939" y="2179575"/>
            <a:ext cx="861329" cy="861329"/>
          </a:xfrm>
          <a:prstGeom prst="rect">
            <a:avLst/>
          </a:prstGeom>
        </p:spPr>
      </p:pic>
      <p:pic>
        <p:nvPicPr>
          <p:cNvPr id="19" name="Graphique 18" descr="Ampoule et engrenage">
            <a:extLst>
              <a:ext uri="{FF2B5EF4-FFF2-40B4-BE49-F238E27FC236}">
                <a16:creationId xmlns:a16="http://schemas.microsoft.com/office/drawing/2014/main" id="{47F6C0A5-0F92-70A6-A096-609F78E0B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829" y="3991470"/>
            <a:ext cx="619817" cy="619817"/>
          </a:xfrm>
          <a:prstGeom prst="rect">
            <a:avLst/>
          </a:prstGeom>
        </p:spPr>
      </p:pic>
      <p:pic>
        <p:nvPicPr>
          <p:cNvPr id="21" name="Graphique 20" descr="Point d’interrogation">
            <a:extLst>
              <a:ext uri="{FF2B5EF4-FFF2-40B4-BE49-F238E27FC236}">
                <a16:creationId xmlns:a16="http://schemas.microsoft.com/office/drawing/2014/main" id="{9229AC3E-1D4F-A2CD-24B3-36F187E95E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501" y="2203054"/>
            <a:ext cx="914399" cy="914399"/>
          </a:xfrm>
          <a:prstGeom prst="rect">
            <a:avLst/>
          </a:prstGeom>
        </p:spPr>
      </p:pic>
      <p:pic>
        <p:nvPicPr>
          <p:cNvPr id="23" name="Graphique 22" descr="Images">
            <a:extLst>
              <a:ext uri="{FF2B5EF4-FFF2-40B4-BE49-F238E27FC236}">
                <a16:creationId xmlns:a16="http://schemas.microsoft.com/office/drawing/2014/main" id="{57FB8397-53CF-CC6C-0FA4-B3F599BB2F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9069" y="3893182"/>
            <a:ext cx="585624" cy="585624"/>
          </a:xfrm>
          <a:prstGeom prst="rect">
            <a:avLst/>
          </a:prstGeom>
        </p:spPr>
      </p:pic>
      <p:pic>
        <p:nvPicPr>
          <p:cNvPr id="25" name="Graphique 24" descr="Ligne fléchée : légère courbe">
            <a:extLst>
              <a:ext uri="{FF2B5EF4-FFF2-40B4-BE49-F238E27FC236}">
                <a16:creationId xmlns:a16="http://schemas.microsoft.com/office/drawing/2014/main" id="{736D1F49-4B06-D019-5E66-4AEAA1A7EF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0980" y="5154344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B27FB82-5EF2-60E9-5596-57FA3B7EABF0}"/>
              </a:ext>
            </a:extLst>
          </p:cNvPr>
          <p:cNvSpPr txBox="1"/>
          <p:nvPr/>
        </p:nvSpPr>
        <p:spPr>
          <a:xfrm>
            <a:off x="1696306" y="1956349"/>
            <a:ext cx="3584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Waste is a significant global issue.</a:t>
            </a:r>
            <a:r>
              <a:rPr lang="en-US" sz="1800" b="1" dirty="0">
                <a:cs typeface="Arial" panose="020B0604020202020204" pitchFamily="34" charset="0"/>
              </a:rPr>
              <a:t> Consumers </a:t>
            </a:r>
            <a:r>
              <a:rPr lang="en-US" sz="1800" dirty="0">
                <a:cs typeface="Arial" panose="020B0604020202020204" pitchFamily="34" charset="0"/>
              </a:rPr>
              <a:t>can be </a:t>
            </a:r>
            <a:r>
              <a:rPr lang="en-US" sz="1800" b="1" dirty="0">
                <a:cs typeface="Arial" panose="020B0604020202020204" pitchFamily="34" charset="0"/>
              </a:rPr>
              <a:t>confused </a:t>
            </a:r>
            <a:r>
              <a:rPr lang="en-US" sz="1800" dirty="0">
                <a:cs typeface="Arial" panose="020B0604020202020204" pitchFamily="34" charset="0"/>
              </a:rPr>
              <a:t>about how to determine the </a:t>
            </a:r>
            <a:r>
              <a:rPr lang="en-US" sz="1800" b="1" dirty="0">
                <a:cs typeface="Arial" panose="020B0604020202020204" pitchFamily="34" charset="0"/>
              </a:rPr>
              <a:t>correct way </a:t>
            </a:r>
            <a:r>
              <a:rPr lang="en-US" sz="1800" dirty="0">
                <a:cs typeface="Arial" panose="020B0604020202020204" pitchFamily="34" charset="0"/>
              </a:rPr>
              <a:t>to </a:t>
            </a:r>
            <a:r>
              <a:rPr lang="en-US" sz="1800" b="1" dirty="0">
                <a:cs typeface="Arial" panose="020B0604020202020204" pitchFamily="34" charset="0"/>
              </a:rPr>
              <a:t>dispose</a:t>
            </a:r>
            <a:r>
              <a:rPr lang="en-US" sz="1800" dirty="0">
                <a:cs typeface="Arial" panose="020B0604020202020204" pitchFamily="34" charset="0"/>
              </a:rPr>
              <a:t> a large </a:t>
            </a:r>
            <a:r>
              <a:rPr lang="en-US" sz="1800" b="1" dirty="0">
                <a:cs typeface="Arial" panose="020B0604020202020204" pitchFamily="34" charset="0"/>
              </a:rPr>
              <a:t>variety of materials </a:t>
            </a:r>
            <a:r>
              <a:rPr lang="en-US" sz="1800" dirty="0">
                <a:cs typeface="Arial" panose="020B0604020202020204" pitchFamily="34" charset="0"/>
              </a:rPr>
              <a:t>used in packaging. </a:t>
            </a:r>
          </a:p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3C93B0B-3A75-5297-1021-81858C5C9324}"/>
              </a:ext>
            </a:extLst>
          </p:cNvPr>
          <p:cNvSpPr txBox="1"/>
          <p:nvPr/>
        </p:nvSpPr>
        <p:spPr>
          <a:xfrm>
            <a:off x="6700268" y="1964628"/>
            <a:ext cx="5239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Our </a:t>
            </a:r>
            <a:r>
              <a:rPr lang="en-US" sz="1800" b="1" u="sng" dirty="0">
                <a:cs typeface="Arial" panose="020B0604020202020204" pitchFamily="34" charset="0"/>
              </a:rPr>
              <a:t>motivation</a:t>
            </a:r>
            <a:r>
              <a:rPr lang="en-US" sz="1800" dirty="0">
                <a:cs typeface="Arial" panose="020B0604020202020204" pitchFamily="34" charset="0"/>
              </a:rPr>
              <a:t> was to find a method for </a:t>
            </a:r>
            <a:r>
              <a:rPr lang="en-US" sz="1800" b="1" u="sng" dirty="0">
                <a:cs typeface="Arial" panose="020B0604020202020204" pitchFamily="34" charset="0"/>
              </a:rPr>
              <a:t>sorting </a:t>
            </a:r>
            <a:r>
              <a:rPr lang="en-US" sz="1800" dirty="0">
                <a:cs typeface="Arial" panose="020B0604020202020204" pitchFamily="34" charset="0"/>
              </a:rPr>
              <a:t>trash. This has the potential to make processing plants more efficient and help reduce waste, as it is not always the case that the employees sort everything with 100% accuracy.</a:t>
            </a:r>
          </a:p>
          <a:p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95DEDD3-E474-1C5D-A8EC-3F7A053C5875}"/>
              </a:ext>
            </a:extLst>
          </p:cNvPr>
          <p:cNvSpPr txBox="1"/>
          <p:nvPr/>
        </p:nvSpPr>
        <p:spPr>
          <a:xfrm>
            <a:off x="1696306" y="3710675"/>
            <a:ext cx="4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32323"/>
                </a:solidFill>
                <a:effectLst/>
              </a:rPr>
              <a:t>As the rate of garbage generation gradually increases, the past garbage disposal methods will be eliminated, so the </a:t>
            </a:r>
            <a:r>
              <a:rPr lang="en-US" sz="1800" b="1" i="0" dirty="0">
                <a:solidFill>
                  <a:srgbClr val="232323"/>
                </a:solidFill>
                <a:effectLst/>
              </a:rPr>
              <a:t>classification of garbage </a:t>
            </a:r>
            <a:r>
              <a:rPr lang="en-US" sz="1800" b="0" i="0" dirty="0">
                <a:solidFill>
                  <a:srgbClr val="232323"/>
                </a:solidFill>
                <a:effectLst/>
              </a:rPr>
              <a:t>has become an </a:t>
            </a:r>
            <a:r>
              <a:rPr lang="en-US" sz="1800" b="1" i="0" dirty="0">
                <a:solidFill>
                  <a:srgbClr val="232323"/>
                </a:solidFill>
                <a:effectLst/>
              </a:rPr>
              <a:t>inevitable choice</a:t>
            </a:r>
            <a:r>
              <a:rPr lang="en-US" sz="1800" b="0" i="0" dirty="0">
                <a:solidFill>
                  <a:srgbClr val="232323"/>
                </a:solidFill>
                <a:effectLst/>
              </a:rPr>
              <a:t>. </a:t>
            </a:r>
          </a:p>
          <a:p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1820B7-617B-5514-0478-2BF5D5A7DE6F}"/>
              </a:ext>
            </a:extLst>
          </p:cNvPr>
          <p:cNvSpPr txBox="1"/>
          <p:nvPr/>
        </p:nvSpPr>
        <p:spPr>
          <a:xfrm>
            <a:off x="6910980" y="3710675"/>
            <a:ext cx="473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ur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classification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problem involves receiving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images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of a single or </a:t>
            </a:r>
            <a:r>
              <a:rPr lang="en-US" dirty="0">
                <a:cs typeface="Arial" panose="020B0604020202020204" pitchFamily="34" charset="0"/>
              </a:rPr>
              <a:t>many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objects and classifying 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it into its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material type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. 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FA2B9C-3AD1-43CE-D054-89117F04F877}"/>
              </a:ext>
            </a:extLst>
          </p:cNvPr>
          <p:cNvSpPr txBox="1"/>
          <p:nvPr/>
        </p:nvSpPr>
        <p:spPr>
          <a:xfrm>
            <a:off x="1696306" y="5323320"/>
            <a:ext cx="4714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cs typeface="Arial" panose="020B0604020202020204" pitchFamily="34" charset="0"/>
              </a:rPr>
              <a:t>By using </a:t>
            </a:r>
            <a:r>
              <a:rPr lang="en-US" b="1" dirty="0">
                <a:cs typeface="Arial" panose="020B0604020202020204" pitchFamily="34" charset="0"/>
              </a:rPr>
              <a:t>C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omputer Vision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we can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predict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the category of garbage that an object belongs to based on just an image.</a:t>
            </a:r>
          </a:p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6E5227E-A597-C876-81A5-4AA90E00DDC8}"/>
              </a:ext>
            </a:extLst>
          </p:cNvPr>
          <p:cNvSpPr txBox="1"/>
          <p:nvPr/>
        </p:nvSpPr>
        <p:spPr>
          <a:xfrm>
            <a:off x="8004314" y="4956609"/>
            <a:ext cx="4187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sz="1800" b="0" i="0" dirty="0">
                <a:effectLst/>
              </a:rPr>
              <a:t>ur work proposes a Deep Learning approach using computer vision to automatically identify the </a:t>
            </a:r>
            <a:r>
              <a:rPr lang="en-US" sz="1800" b="1" i="0" dirty="0">
                <a:effectLst/>
              </a:rPr>
              <a:t>type of waste</a:t>
            </a:r>
            <a:r>
              <a:rPr lang="en-US" sz="1800" b="0" i="0" dirty="0">
                <a:effectLst/>
              </a:rPr>
              <a:t> and </a:t>
            </a:r>
            <a:r>
              <a:rPr lang="en-US" sz="1800" b="1" i="0" dirty="0">
                <a:effectLst/>
              </a:rPr>
              <a:t>classify it</a:t>
            </a:r>
            <a:r>
              <a:rPr lang="en-US" sz="1800" b="0" i="0" dirty="0">
                <a:effectLst/>
              </a:rPr>
              <a:t> into </a:t>
            </a:r>
            <a:r>
              <a:rPr lang="en-US" sz="2800" b="1" i="0" u="sng" dirty="0">
                <a:effectLst/>
              </a:rPr>
              <a:t>6 main classes </a:t>
            </a:r>
            <a:endParaRPr lang="en-US" sz="1800" dirty="0"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78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AE77F-912C-C89F-130A-47AB84F5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92" y="65251"/>
            <a:ext cx="6257678" cy="145075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fr-FR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762D17-EE75-26CF-3A9D-F6E1907A7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282140"/>
            <a:ext cx="2268774" cy="13751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F8072F-B9C1-14DF-A82B-EEC24535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2" y="2171009"/>
            <a:ext cx="3183296" cy="36380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CAF0DB-C0C1-F087-D2A9-DCFE8269A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56" y="2171009"/>
            <a:ext cx="3012306" cy="36380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63E409-07A0-545B-4D90-87BD9F46B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0" y="2171009"/>
            <a:ext cx="3090866" cy="36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D9526-C078-6A5E-D540-F2D6E23F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9375"/>
            <a:ext cx="5029200" cy="1296194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F1948-3434-AD17-91AD-3F6306E3F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48" y="2262551"/>
            <a:ext cx="3140606" cy="36627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28B3D8-47CF-8A12-F5F8-5CC2E37B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2251578"/>
            <a:ext cx="3002383" cy="36737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CB2AFA-FA72-CC88-27B6-F8D54850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59" y="2252356"/>
            <a:ext cx="2860360" cy="36729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DB2033-E0DA-C942-E90D-CBC95AEB0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282140"/>
            <a:ext cx="2268774" cy="13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8C57D93-CE2F-4CF4-3F97-237295C0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32" y="145775"/>
            <a:ext cx="7315200" cy="60462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F5F2E5-B0C7-B5C5-CB4D-A02CCB53EDB4}"/>
              </a:ext>
            </a:extLst>
          </p:cNvPr>
          <p:cNvSpPr/>
          <p:nvPr/>
        </p:nvSpPr>
        <p:spPr>
          <a:xfrm>
            <a:off x="9049001" y="3429000"/>
            <a:ext cx="585329" cy="17757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CA19E-8D6F-A20A-82A6-A99238064B31}"/>
              </a:ext>
            </a:extLst>
          </p:cNvPr>
          <p:cNvSpPr/>
          <p:nvPr/>
        </p:nvSpPr>
        <p:spPr>
          <a:xfrm>
            <a:off x="7221318" y="2690192"/>
            <a:ext cx="1827683" cy="22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E41D61-77C5-E1A9-E94B-4BEA2877816A}"/>
              </a:ext>
            </a:extLst>
          </p:cNvPr>
          <p:cNvSpPr/>
          <p:nvPr/>
        </p:nvSpPr>
        <p:spPr>
          <a:xfrm>
            <a:off x="8708838" y="2329137"/>
            <a:ext cx="585329" cy="361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D76C8-988E-5652-38F3-02C62D1039DD}"/>
              </a:ext>
            </a:extLst>
          </p:cNvPr>
          <p:cNvSpPr/>
          <p:nvPr/>
        </p:nvSpPr>
        <p:spPr>
          <a:xfrm rot="5400000">
            <a:off x="10134563" y="899492"/>
            <a:ext cx="585329" cy="17757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B2BDC-00C1-0411-E3F5-380EC020BE94}"/>
              </a:ext>
            </a:extLst>
          </p:cNvPr>
          <p:cNvSpPr/>
          <p:nvPr/>
        </p:nvSpPr>
        <p:spPr>
          <a:xfrm rot="5400000">
            <a:off x="1043570" y="898954"/>
            <a:ext cx="585329" cy="17757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33663C09-D7FD-10D0-6B81-4F9782032EC4}"/>
              </a:ext>
            </a:extLst>
          </p:cNvPr>
          <p:cNvSpPr/>
          <p:nvPr/>
        </p:nvSpPr>
        <p:spPr>
          <a:xfrm>
            <a:off x="8492372" y="3465713"/>
            <a:ext cx="1018259" cy="275790"/>
          </a:xfrm>
          <a:prstGeom prst="rightArrow">
            <a:avLst/>
          </a:prstGeom>
          <a:solidFill>
            <a:srgbClr val="8CBC65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B53821-0886-616A-2751-C983C0DD00F7}"/>
              </a:ext>
            </a:extLst>
          </p:cNvPr>
          <p:cNvSpPr/>
          <p:nvPr/>
        </p:nvSpPr>
        <p:spPr>
          <a:xfrm>
            <a:off x="9634330" y="3429000"/>
            <a:ext cx="2464905" cy="1235765"/>
          </a:xfrm>
          <a:prstGeom prst="rect">
            <a:avLst/>
          </a:prstGeom>
          <a:solidFill>
            <a:srgbClr val="FEFEF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433D73C-6006-D126-DCA3-2F345D59910F}"/>
              </a:ext>
            </a:extLst>
          </p:cNvPr>
          <p:cNvSpPr txBox="1"/>
          <p:nvPr/>
        </p:nvSpPr>
        <p:spPr>
          <a:xfrm>
            <a:off x="9663915" y="2799561"/>
            <a:ext cx="21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DB0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Process</a:t>
            </a:r>
          </a:p>
        </p:txBody>
      </p:sp>
      <p:pic>
        <p:nvPicPr>
          <p:cNvPr id="22" name="Graphique 21" descr="Répéter">
            <a:extLst>
              <a:ext uri="{FF2B5EF4-FFF2-40B4-BE49-F238E27FC236}">
                <a16:creationId xmlns:a16="http://schemas.microsoft.com/office/drawing/2014/main" id="{B6A8472A-9D38-57C0-9F8D-72E548FDA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8521" y="3593815"/>
            <a:ext cx="549837" cy="549837"/>
          </a:xfrm>
          <a:prstGeom prst="rect">
            <a:avLst/>
          </a:prstGeom>
        </p:spPr>
      </p:pic>
      <p:pic>
        <p:nvPicPr>
          <p:cNvPr id="24" name="Graphique 23" descr="Feu">
            <a:extLst>
              <a:ext uri="{FF2B5EF4-FFF2-40B4-BE49-F238E27FC236}">
                <a16:creationId xmlns:a16="http://schemas.microsoft.com/office/drawing/2014/main" id="{07DEC047-CBBD-E21E-7132-BF24D8EAA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4865" y="3528530"/>
            <a:ext cx="584079" cy="584079"/>
          </a:xfrm>
          <a:prstGeom prst="rect">
            <a:avLst/>
          </a:prstGeom>
        </p:spPr>
      </p:pic>
      <p:pic>
        <p:nvPicPr>
          <p:cNvPr id="26" name="Graphique 25" descr="Engrenages">
            <a:extLst>
              <a:ext uri="{FF2B5EF4-FFF2-40B4-BE49-F238E27FC236}">
                <a16:creationId xmlns:a16="http://schemas.microsoft.com/office/drawing/2014/main" id="{AF09377F-8BC0-816E-6A51-CFEC6568B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68195" y="3473480"/>
            <a:ext cx="691284" cy="69128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9136A3B-C38C-7A06-9537-D00CC1756CAD}"/>
              </a:ext>
            </a:extLst>
          </p:cNvPr>
          <p:cNvSpPr txBox="1"/>
          <p:nvPr/>
        </p:nvSpPr>
        <p:spPr>
          <a:xfrm>
            <a:off x="9582193" y="4218827"/>
            <a:ext cx="121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5A1D5"/>
                </a:solidFill>
              </a:rPr>
              <a:t>Converted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D954E6B-DF2B-596C-5F05-2E2E6F4712FC}"/>
              </a:ext>
            </a:extLst>
          </p:cNvPr>
          <p:cNvSpPr txBox="1"/>
          <p:nvPr/>
        </p:nvSpPr>
        <p:spPr>
          <a:xfrm>
            <a:off x="10556406" y="4209243"/>
            <a:ext cx="106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5A1D5"/>
                </a:solidFill>
              </a:rPr>
              <a:t>Heated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8AD111A-02DA-8374-67B8-A4E5387C0A3E}"/>
              </a:ext>
            </a:extLst>
          </p:cNvPr>
          <p:cNvSpPr txBox="1"/>
          <p:nvPr/>
        </p:nvSpPr>
        <p:spPr>
          <a:xfrm>
            <a:off x="11273135" y="4197688"/>
            <a:ext cx="1637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5A1D5"/>
                </a:solidFill>
              </a:rPr>
              <a:t>Processed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F1E07FAD-7451-308C-F41C-57724B9DCC5D}"/>
              </a:ext>
            </a:extLst>
          </p:cNvPr>
          <p:cNvSpPr/>
          <p:nvPr/>
        </p:nvSpPr>
        <p:spPr>
          <a:xfrm rot="5400000">
            <a:off x="10707618" y="4791743"/>
            <a:ext cx="396504" cy="354985"/>
          </a:xfrm>
          <a:prstGeom prst="rightArrow">
            <a:avLst/>
          </a:prstGeom>
          <a:solidFill>
            <a:srgbClr val="8CBC65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C9C888-636A-33B5-4FFB-AE2FF8B10314}"/>
              </a:ext>
            </a:extLst>
          </p:cNvPr>
          <p:cNvSpPr txBox="1"/>
          <p:nvPr/>
        </p:nvSpPr>
        <p:spPr>
          <a:xfrm>
            <a:off x="9510631" y="5204792"/>
            <a:ext cx="2588604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5A1D5"/>
                </a:solidFill>
              </a:rPr>
              <a:t>              		Fuel </a:t>
            </a:r>
          </a:p>
          <a:p>
            <a:r>
              <a:rPr lang="fr-FR" b="1" u="sng" dirty="0">
                <a:solidFill>
                  <a:srgbClr val="65A1D5"/>
                </a:solidFill>
              </a:rPr>
              <a:t>ENERGY :</a:t>
            </a:r>
            <a:r>
              <a:rPr lang="fr-FR" b="1" dirty="0">
                <a:solidFill>
                  <a:srgbClr val="65A1D5"/>
                </a:solidFill>
              </a:rPr>
              <a:t>		Gas </a:t>
            </a:r>
          </a:p>
          <a:p>
            <a:r>
              <a:rPr lang="fr-FR" b="1" dirty="0">
                <a:solidFill>
                  <a:srgbClr val="65A1D5"/>
                </a:solidFill>
              </a:rPr>
              <a:t>			Electricity </a:t>
            </a:r>
          </a:p>
        </p:txBody>
      </p:sp>
      <p:pic>
        <p:nvPicPr>
          <p:cNvPr id="33" name="Graphique 32" descr="Voiture">
            <a:extLst>
              <a:ext uri="{FF2B5EF4-FFF2-40B4-BE49-F238E27FC236}">
                <a16:creationId xmlns:a16="http://schemas.microsoft.com/office/drawing/2014/main" id="{AA8733A9-B5BB-151C-F505-A4691D96E7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72237" y="5167912"/>
            <a:ext cx="390729" cy="390729"/>
          </a:xfrm>
          <a:prstGeom prst="rect">
            <a:avLst/>
          </a:prstGeom>
        </p:spPr>
      </p:pic>
      <p:pic>
        <p:nvPicPr>
          <p:cNvPr id="35" name="Graphique 34" descr="Maison">
            <a:extLst>
              <a:ext uri="{FF2B5EF4-FFF2-40B4-BE49-F238E27FC236}">
                <a16:creationId xmlns:a16="http://schemas.microsoft.com/office/drawing/2014/main" id="{C45DBCC0-B62D-05CA-1FF8-5CC5A04F3C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29645" y="5473229"/>
            <a:ext cx="293804" cy="293804"/>
          </a:xfrm>
          <a:prstGeom prst="rect">
            <a:avLst/>
          </a:prstGeom>
        </p:spPr>
      </p:pic>
      <p:pic>
        <p:nvPicPr>
          <p:cNvPr id="37" name="Graphique 36" descr="Lampadaire">
            <a:extLst>
              <a:ext uri="{FF2B5EF4-FFF2-40B4-BE49-F238E27FC236}">
                <a16:creationId xmlns:a16="http://schemas.microsoft.com/office/drawing/2014/main" id="{BCCD714C-3365-E60F-5525-A80109C06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72237" y="5767033"/>
            <a:ext cx="454974" cy="3341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FD37F77-BEA9-5C45-57A4-08472992159A}"/>
              </a:ext>
            </a:extLst>
          </p:cNvPr>
          <p:cNvSpPr txBox="1"/>
          <p:nvPr/>
        </p:nvSpPr>
        <p:spPr>
          <a:xfrm>
            <a:off x="169079" y="670895"/>
            <a:ext cx="192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Idea :</a:t>
            </a:r>
          </a:p>
        </p:txBody>
      </p:sp>
    </p:spTree>
    <p:extLst>
      <p:ext uri="{BB962C8B-B14F-4D97-AF65-F5344CB8AC3E}">
        <p14:creationId xmlns:p14="http://schemas.microsoft.com/office/powerpoint/2010/main" val="2023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C1459-81F5-49D3-622B-39205369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39" y="349472"/>
            <a:ext cx="12147789" cy="1830821"/>
          </a:xfrm>
        </p:spPr>
        <p:txBody>
          <a:bodyPr>
            <a:noAutofit/>
          </a:bodyPr>
          <a:lstStyle/>
          <a:p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</a:t>
            </a:r>
            <a:b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0" lang="fr-FR" altLang="fr-FR" sz="4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Choice of work and collaboration tools  </a:t>
            </a:r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)</a:t>
            </a:r>
            <a:b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ED4EA-82BD-89DE-3769-BC630A5A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Freeform 243">
            <a:extLst>
              <a:ext uri="{FF2B5EF4-FFF2-40B4-BE49-F238E27FC236}">
                <a16:creationId xmlns:a16="http://schemas.microsoft.com/office/drawing/2014/main" id="{ACCC393A-0A36-FCCB-6D6A-5FED5399A7A0}"/>
              </a:ext>
            </a:extLst>
          </p:cNvPr>
          <p:cNvSpPr>
            <a:spLocks/>
          </p:cNvSpPr>
          <p:nvPr/>
        </p:nvSpPr>
        <p:spPr bwMode="auto">
          <a:xfrm>
            <a:off x="10188530" y="5750825"/>
            <a:ext cx="254000" cy="236537"/>
          </a:xfrm>
          <a:custGeom>
            <a:avLst/>
            <a:gdLst>
              <a:gd name="T0" fmla="*/ 127 w 202"/>
              <a:gd name="T1" fmla="*/ 3 h 188"/>
              <a:gd name="T2" fmla="*/ 104 w 202"/>
              <a:gd name="T3" fmla="*/ 0 h 188"/>
              <a:gd name="T4" fmla="*/ 12 w 202"/>
              <a:gd name="T5" fmla="*/ 72 h 188"/>
              <a:gd name="T6" fmla="*/ 81 w 202"/>
              <a:gd name="T7" fmla="*/ 186 h 188"/>
              <a:gd name="T8" fmla="*/ 104 w 202"/>
              <a:gd name="T9" fmla="*/ 188 h 188"/>
              <a:gd name="T10" fmla="*/ 104 w 202"/>
              <a:gd name="T11" fmla="*/ 188 h 188"/>
              <a:gd name="T12" fmla="*/ 196 w 202"/>
              <a:gd name="T13" fmla="*/ 117 h 188"/>
              <a:gd name="T14" fmla="*/ 185 w 202"/>
              <a:gd name="T15" fmla="*/ 46 h 188"/>
              <a:gd name="T16" fmla="*/ 127 w 202"/>
              <a:gd name="T17" fmla="*/ 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188">
                <a:moveTo>
                  <a:pt x="127" y="3"/>
                </a:moveTo>
                <a:cubicBezTo>
                  <a:pt x="119" y="1"/>
                  <a:pt x="112" y="0"/>
                  <a:pt x="104" y="0"/>
                </a:cubicBezTo>
                <a:cubicBezTo>
                  <a:pt x="60" y="0"/>
                  <a:pt x="23" y="30"/>
                  <a:pt x="12" y="72"/>
                </a:cubicBezTo>
                <a:cubicBezTo>
                  <a:pt x="0" y="122"/>
                  <a:pt x="30" y="173"/>
                  <a:pt x="81" y="186"/>
                </a:cubicBezTo>
                <a:cubicBezTo>
                  <a:pt x="89" y="188"/>
                  <a:pt x="96" y="188"/>
                  <a:pt x="104" y="188"/>
                </a:cubicBezTo>
                <a:cubicBezTo>
                  <a:pt x="104" y="188"/>
                  <a:pt x="104" y="188"/>
                  <a:pt x="104" y="188"/>
                </a:cubicBezTo>
                <a:cubicBezTo>
                  <a:pt x="147" y="188"/>
                  <a:pt x="185" y="159"/>
                  <a:pt x="196" y="117"/>
                </a:cubicBezTo>
                <a:cubicBezTo>
                  <a:pt x="202" y="93"/>
                  <a:pt x="198" y="68"/>
                  <a:pt x="185" y="46"/>
                </a:cubicBezTo>
                <a:cubicBezTo>
                  <a:pt x="172" y="24"/>
                  <a:pt x="151" y="9"/>
                  <a:pt x="127" y="3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244">
            <a:extLst>
              <a:ext uri="{FF2B5EF4-FFF2-40B4-BE49-F238E27FC236}">
                <a16:creationId xmlns:a16="http://schemas.microsoft.com/office/drawing/2014/main" id="{6D0A7441-58B2-6759-EDA7-783C938D67CD}"/>
              </a:ext>
            </a:extLst>
          </p:cNvPr>
          <p:cNvSpPr>
            <a:spLocks noEditPoints="1"/>
          </p:cNvSpPr>
          <p:nvPr/>
        </p:nvSpPr>
        <p:spPr bwMode="auto">
          <a:xfrm>
            <a:off x="9853568" y="5406338"/>
            <a:ext cx="930275" cy="930275"/>
          </a:xfrm>
          <a:custGeom>
            <a:avLst/>
            <a:gdLst>
              <a:gd name="T0" fmla="*/ 730 w 738"/>
              <a:gd name="T1" fmla="*/ 444 h 738"/>
              <a:gd name="T2" fmla="*/ 738 w 738"/>
              <a:gd name="T3" fmla="*/ 357 h 738"/>
              <a:gd name="T4" fmla="*/ 646 w 738"/>
              <a:gd name="T5" fmla="*/ 318 h 738"/>
              <a:gd name="T6" fmla="*/ 624 w 738"/>
              <a:gd name="T7" fmla="*/ 249 h 738"/>
              <a:gd name="T8" fmla="*/ 677 w 738"/>
              <a:gd name="T9" fmla="*/ 167 h 738"/>
              <a:gd name="T10" fmla="*/ 621 w 738"/>
              <a:gd name="T11" fmla="*/ 99 h 738"/>
              <a:gd name="T12" fmla="*/ 530 w 738"/>
              <a:gd name="T13" fmla="*/ 137 h 738"/>
              <a:gd name="T14" fmla="*/ 468 w 738"/>
              <a:gd name="T15" fmla="*/ 104 h 738"/>
              <a:gd name="T16" fmla="*/ 447 w 738"/>
              <a:gd name="T17" fmla="*/ 8 h 738"/>
              <a:gd name="T18" fmla="*/ 360 w 738"/>
              <a:gd name="T19" fmla="*/ 0 h 738"/>
              <a:gd name="T20" fmla="*/ 322 w 738"/>
              <a:gd name="T21" fmla="*/ 90 h 738"/>
              <a:gd name="T22" fmla="*/ 252 w 738"/>
              <a:gd name="T23" fmla="*/ 112 h 738"/>
              <a:gd name="T24" fmla="*/ 169 w 738"/>
              <a:gd name="T25" fmla="*/ 58 h 738"/>
              <a:gd name="T26" fmla="*/ 102 w 738"/>
              <a:gd name="T27" fmla="*/ 114 h 738"/>
              <a:gd name="T28" fmla="*/ 139 w 738"/>
              <a:gd name="T29" fmla="*/ 205 h 738"/>
              <a:gd name="T30" fmla="*/ 105 w 738"/>
              <a:gd name="T31" fmla="*/ 270 h 738"/>
              <a:gd name="T32" fmla="*/ 8 w 738"/>
              <a:gd name="T33" fmla="*/ 291 h 738"/>
              <a:gd name="T34" fmla="*/ 0 w 738"/>
              <a:gd name="T35" fmla="*/ 379 h 738"/>
              <a:gd name="T36" fmla="*/ 92 w 738"/>
              <a:gd name="T37" fmla="*/ 417 h 738"/>
              <a:gd name="T38" fmla="*/ 113 w 738"/>
              <a:gd name="T39" fmla="*/ 485 h 738"/>
              <a:gd name="T40" fmla="*/ 59 w 738"/>
              <a:gd name="T41" fmla="*/ 569 h 738"/>
              <a:gd name="T42" fmla="*/ 115 w 738"/>
              <a:gd name="T43" fmla="*/ 637 h 738"/>
              <a:gd name="T44" fmla="*/ 208 w 738"/>
              <a:gd name="T45" fmla="*/ 599 h 738"/>
              <a:gd name="T46" fmla="*/ 269 w 738"/>
              <a:gd name="T47" fmla="*/ 631 h 738"/>
              <a:gd name="T48" fmla="*/ 290 w 738"/>
              <a:gd name="T49" fmla="*/ 729 h 738"/>
              <a:gd name="T50" fmla="*/ 378 w 738"/>
              <a:gd name="T51" fmla="*/ 738 h 738"/>
              <a:gd name="T52" fmla="*/ 417 w 738"/>
              <a:gd name="T53" fmla="*/ 645 h 738"/>
              <a:gd name="T54" fmla="*/ 484 w 738"/>
              <a:gd name="T55" fmla="*/ 625 h 738"/>
              <a:gd name="T56" fmla="*/ 568 w 738"/>
              <a:gd name="T57" fmla="*/ 679 h 738"/>
              <a:gd name="T58" fmla="*/ 636 w 738"/>
              <a:gd name="T59" fmla="*/ 623 h 738"/>
              <a:gd name="T60" fmla="*/ 599 w 738"/>
              <a:gd name="T61" fmla="*/ 531 h 738"/>
              <a:gd name="T62" fmla="*/ 633 w 738"/>
              <a:gd name="T63" fmla="*/ 465 h 738"/>
              <a:gd name="T64" fmla="*/ 730 w 738"/>
              <a:gd name="T65" fmla="*/ 444 h 738"/>
              <a:gd name="T66" fmla="*/ 503 w 738"/>
              <a:gd name="T67" fmla="*/ 401 h 738"/>
              <a:gd name="T68" fmla="*/ 369 w 738"/>
              <a:gd name="T69" fmla="*/ 505 h 738"/>
              <a:gd name="T70" fmla="*/ 369 w 738"/>
              <a:gd name="T71" fmla="*/ 505 h 738"/>
              <a:gd name="T72" fmla="*/ 335 w 738"/>
              <a:gd name="T73" fmla="*/ 502 h 738"/>
              <a:gd name="T74" fmla="*/ 234 w 738"/>
              <a:gd name="T75" fmla="*/ 334 h 738"/>
              <a:gd name="T76" fmla="*/ 369 w 738"/>
              <a:gd name="T77" fmla="*/ 229 h 738"/>
              <a:gd name="T78" fmla="*/ 403 w 738"/>
              <a:gd name="T79" fmla="*/ 233 h 738"/>
              <a:gd name="T80" fmla="*/ 488 w 738"/>
              <a:gd name="T81" fmla="*/ 297 h 738"/>
              <a:gd name="T82" fmla="*/ 503 w 738"/>
              <a:gd name="T83" fmla="*/ 401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8" h="738">
                <a:moveTo>
                  <a:pt x="730" y="444"/>
                </a:moveTo>
                <a:cubicBezTo>
                  <a:pt x="738" y="357"/>
                  <a:pt x="738" y="357"/>
                  <a:pt x="738" y="357"/>
                </a:cubicBezTo>
                <a:cubicBezTo>
                  <a:pt x="646" y="318"/>
                  <a:pt x="646" y="318"/>
                  <a:pt x="646" y="318"/>
                </a:cubicBezTo>
                <a:cubicBezTo>
                  <a:pt x="642" y="294"/>
                  <a:pt x="635" y="271"/>
                  <a:pt x="624" y="249"/>
                </a:cubicBezTo>
                <a:cubicBezTo>
                  <a:pt x="677" y="167"/>
                  <a:pt x="677" y="167"/>
                  <a:pt x="677" y="167"/>
                </a:cubicBezTo>
                <a:cubicBezTo>
                  <a:pt x="621" y="99"/>
                  <a:pt x="621" y="99"/>
                  <a:pt x="621" y="99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511" y="124"/>
                  <a:pt x="490" y="113"/>
                  <a:pt x="468" y="104"/>
                </a:cubicBezTo>
                <a:cubicBezTo>
                  <a:pt x="447" y="8"/>
                  <a:pt x="447" y="8"/>
                  <a:pt x="447" y="8"/>
                </a:cubicBezTo>
                <a:cubicBezTo>
                  <a:pt x="360" y="0"/>
                  <a:pt x="360" y="0"/>
                  <a:pt x="360" y="0"/>
                </a:cubicBezTo>
                <a:cubicBezTo>
                  <a:pt x="322" y="90"/>
                  <a:pt x="322" y="90"/>
                  <a:pt x="322" y="90"/>
                </a:cubicBezTo>
                <a:cubicBezTo>
                  <a:pt x="298" y="94"/>
                  <a:pt x="274" y="102"/>
                  <a:pt x="252" y="112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39" y="205"/>
                  <a:pt x="139" y="205"/>
                  <a:pt x="139" y="205"/>
                </a:cubicBezTo>
                <a:cubicBezTo>
                  <a:pt x="125" y="225"/>
                  <a:pt x="113" y="247"/>
                  <a:pt x="105" y="270"/>
                </a:cubicBezTo>
                <a:cubicBezTo>
                  <a:pt x="8" y="291"/>
                  <a:pt x="8" y="291"/>
                  <a:pt x="8" y="291"/>
                </a:cubicBezTo>
                <a:cubicBezTo>
                  <a:pt x="0" y="379"/>
                  <a:pt x="0" y="379"/>
                  <a:pt x="0" y="379"/>
                </a:cubicBezTo>
                <a:cubicBezTo>
                  <a:pt x="92" y="417"/>
                  <a:pt x="92" y="417"/>
                  <a:pt x="92" y="417"/>
                </a:cubicBezTo>
                <a:cubicBezTo>
                  <a:pt x="96" y="441"/>
                  <a:pt x="103" y="464"/>
                  <a:pt x="113" y="485"/>
                </a:cubicBezTo>
                <a:cubicBezTo>
                  <a:pt x="59" y="569"/>
                  <a:pt x="59" y="569"/>
                  <a:pt x="59" y="569"/>
                </a:cubicBezTo>
                <a:cubicBezTo>
                  <a:pt x="115" y="637"/>
                  <a:pt x="115" y="637"/>
                  <a:pt x="115" y="637"/>
                </a:cubicBezTo>
                <a:cubicBezTo>
                  <a:pt x="208" y="599"/>
                  <a:pt x="208" y="599"/>
                  <a:pt x="208" y="599"/>
                </a:cubicBezTo>
                <a:cubicBezTo>
                  <a:pt x="226" y="612"/>
                  <a:pt x="247" y="623"/>
                  <a:pt x="269" y="631"/>
                </a:cubicBezTo>
                <a:cubicBezTo>
                  <a:pt x="290" y="729"/>
                  <a:pt x="290" y="729"/>
                  <a:pt x="290" y="729"/>
                </a:cubicBezTo>
                <a:cubicBezTo>
                  <a:pt x="378" y="738"/>
                  <a:pt x="378" y="738"/>
                  <a:pt x="378" y="738"/>
                </a:cubicBezTo>
                <a:cubicBezTo>
                  <a:pt x="417" y="645"/>
                  <a:pt x="417" y="645"/>
                  <a:pt x="417" y="645"/>
                </a:cubicBezTo>
                <a:cubicBezTo>
                  <a:pt x="440" y="641"/>
                  <a:pt x="463" y="634"/>
                  <a:pt x="484" y="625"/>
                </a:cubicBezTo>
                <a:cubicBezTo>
                  <a:pt x="568" y="679"/>
                  <a:pt x="568" y="679"/>
                  <a:pt x="568" y="679"/>
                </a:cubicBezTo>
                <a:cubicBezTo>
                  <a:pt x="636" y="623"/>
                  <a:pt x="636" y="623"/>
                  <a:pt x="636" y="623"/>
                </a:cubicBezTo>
                <a:cubicBezTo>
                  <a:pt x="599" y="531"/>
                  <a:pt x="599" y="531"/>
                  <a:pt x="599" y="531"/>
                </a:cubicBezTo>
                <a:cubicBezTo>
                  <a:pt x="613" y="511"/>
                  <a:pt x="624" y="489"/>
                  <a:pt x="633" y="465"/>
                </a:cubicBezTo>
                <a:lnTo>
                  <a:pt x="730" y="444"/>
                </a:lnTo>
                <a:close/>
                <a:moveTo>
                  <a:pt x="503" y="401"/>
                </a:moveTo>
                <a:cubicBezTo>
                  <a:pt x="488" y="463"/>
                  <a:pt x="433" y="505"/>
                  <a:pt x="369" y="505"/>
                </a:cubicBezTo>
                <a:cubicBezTo>
                  <a:pt x="369" y="505"/>
                  <a:pt x="369" y="505"/>
                  <a:pt x="369" y="505"/>
                </a:cubicBezTo>
                <a:cubicBezTo>
                  <a:pt x="358" y="505"/>
                  <a:pt x="346" y="504"/>
                  <a:pt x="335" y="502"/>
                </a:cubicBezTo>
                <a:cubicBezTo>
                  <a:pt x="261" y="483"/>
                  <a:pt x="216" y="408"/>
                  <a:pt x="234" y="334"/>
                </a:cubicBezTo>
                <a:cubicBezTo>
                  <a:pt x="250" y="272"/>
                  <a:pt x="305" y="229"/>
                  <a:pt x="369" y="229"/>
                </a:cubicBezTo>
                <a:cubicBezTo>
                  <a:pt x="380" y="229"/>
                  <a:pt x="392" y="231"/>
                  <a:pt x="403" y="233"/>
                </a:cubicBezTo>
                <a:cubicBezTo>
                  <a:pt x="439" y="242"/>
                  <a:pt x="469" y="265"/>
                  <a:pt x="488" y="297"/>
                </a:cubicBezTo>
                <a:cubicBezTo>
                  <a:pt x="507" y="328"/>
                  <a:pt x="512" y="365"/>
                  <a:pt x="503" y="401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243">
            <a:extLst>
              <a:ext uri="{FF2B5EF4-FFF2-40B4-BE49-F238E27FC236}">
                <a16:creationId xmlns:a16="http://schemas.microsoft.com/office/drawing/2014/main" id="{765720F2-3338-E720-F8A3-74BFBB897922}"/>
              </a:ext>
            </a:extLst>
          </p:cNvPr>
          <p:cNvSpPr>
            <a:spLocks/>
          </p:cNvSpPr>
          <p:nvPr/>
        </p:nvSpPr>
        <p:spPr bwMode="auto">
          <a:xfrm>
            <a:off x="11425558" y="5587998"/>
            <a:ext cx="254000" cy="236537"/>
          </a:xfrm>
          <a:custGeom>
            <a:avLst/>
            <a:gdLst>
              <a:gd name="T0" fmla="*/ 127 w 202"/>
              <a:gd name="T1" fmla="*/ 3 h 188"/>
              <a:gd name="T2" fmla="*/ 104 w 202"/>
              <a:gd name="T3" fmla="*/ 0 h 188"/>
              <a:gd name="T4" fmla="*/ 12 w 202"/>
              <a:gd name="T5" fmla="*/ 72 h 188"/>
              <a:gd name="T6" fmla="*/ 81 w 202"/>
              <a:gd name="T7" fmla="*/ 186 h 188"/>
              <a:gd name="T8" fmla="*/ 104 w 202"/>
              <a:gd name="T9" fmla="*/ 188 h 188"/>
              <a:gd name="T10" fmla="*/ 104 w 202"/>
              <a:gd name="T11" fmla="*/ 188 h 188"/>
              <a:gd name="T12" fmla="*/ 196 w 202"/>
              <a:gd name="T13" fmla="*/ 117 h 188"/>
              <a:gd name="T14" fmla="*/ 185 w 202"/>
              <a:gd name="T15" fmla="*/ 46 h 188"/>
              <a:gd name="T16" fmla="*/ 127 w 202"/>
              <a:gd name="T17" fmla="*/ 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188">
                <a:moveTo>
                  <a:pt x="127" y="3"/>
                </a:moveTo>
                <a:cubicBezTo>
                  <a:pt x="119" y="1"/>
                  <a:pt x="112" y="0"/>
                  <a:pt x="104" y="0"/>
                </a:cubicBezTo>
                <a:cubicBezTo>
                  <a:pt x="60" y="0"/>
                  <a:pt x="23" y="30"/>
                  <a:pt x="12" y="72"/>
                </a:cubicBezTo>
                <a:cubicBezTo>
                  <a:pt x="0" y="122"/>
                  <a:pt x="30" y="173"/>
                  <a:pt x="81" y="186"/>
                </a:cubicBezTo>
                <a:cubicBezTo>
                  <a:pt x="89" y="188"/>
                  <a:pt x="96" y="188"/>
                  <a:pt x="104" y="188"/>
                </a:cubicBezTo>
                <a:cubicBezTo>
                  <a:pt x="104" y="188"/>
                  <a:pt x="104" y="188"/>
                  <a:pt x="104" y="188"/>
                </a:cubicBezTo>
                <a:cubicBezTo>
                  <a:pt x="147" y="188"/>
                  <a:pt x="185" y="159"/>
                  <a:pt x="196" y="117"/>
                </a:cubicBezTo>
                <a:cubicBezTo>
                  <a:pt x="202" y="93"/>
                  <a:pt x="198" y="68"/>
                  <a:pt x="185" y="46"/>
                </a:cubicBezTo>
                <a:cubicBezTo>
                  <a:pt x="172" y="24"/>
                  <a:pt x="151" y="9"/>
                  <a:pt x="127" y="3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244">
            <a:extLst>
              <a:ext uri="{FF2B5EF4-FFF2-40B4-BE49-F238E27FC236}">
                <a16:creationId xmlns:a16="http://schemas.microsoft.com/office/drawing/2014/main" id="{AD281351-B9B2-4D94-363A-64906B23E0B0}"/>
              </a:ext>
            </a:extLst>
          </p:cNvPr>
          <p:cNvSpPr>
            <a:spLocks noEditPoints="1"/>
          </p:cNvSpPr>
          <p:nvPr/>
        </p:nvSpPr>
        <p:spPr bwMode="auto">
          <a:xfrm>
            <a:off x="11090596" y="5243511"/>
            <a:ext cx="930275" cy="930275"/>
          </a:xfrm>
          <a:custGeom>
            <a:avLst/>
            <a:gdLst>
              <a:gd name="T0" fmla="*/ 730 w 738"/>
              <a:gd name="T1" fmla="*/ 444 h 738"/>
              <a:gd name="T2" fmla="*/ 738 w 738"/>
              <a:gd name="T3" fmla="*/ 357 h 738"/>
              <a:gd name="T4" fmla="*/ 646 w 738"/>
              <a:gd name="T5" fmla="*/ 318 h 738"/>
              <a:gd name="T6" fmla="*/ 624 w 738"/>
              <a:gd name="T7" fmla="*/ 249 h 738"/>
              <a:gd name="T8" fmla="*/ 677 w 738"/>
              <a:gd name="T9" fmla="*/ 167 h 738"/>
              <a:gd name="T10" fmla="*/ 621 w 738"/>
              <a:gd name="T11" fmla="*/ 99 h 738"/>
              <a:gd name="T12" fmla="*/ 530 w 738"/>
              <a:gd name="T13" fmla="*/ 137 h 738"/>
              <a:gd name="T14" fmla="*/ 468 w 738"/>
              <a:gd name="T15" fmla="*/ 104 h 738"/>
              <a:gd name="T16" fmla="*/ 447 w 738"/>
              <a:gd name="T17" fmla="*/ 8 h 738"/>
              <a:gd name="T18" fmla="*/ 360 w 738"/>
              <a:gd name="T19" fmla="*/ 0 h 738"/>
              <a:gd name="T20" fmla="*/ 322 w 738"/>
              <a:gd name="T21" fmla="*/ 90 h 738"/>
              <a:gd name="T22" fmla="*/ 252 w 738"/>
              <a:gd name="T23" fmla="*/ 112 h 738"/>
              <a:gd name="T24" fmla="*/ 169 w 738"/>
              <a:gd name="T25" fmla="*/ 58 h 738"/>
              <a:gd name="T26" fmla="*/ 102 w 738"/>
              <a:gd name="T27" fmla="*/ 114 h 738"/>
              <a:gd name="T28" fmla="*/ 139 w 738"/>
              <a:gd name="T29" fmla="*/ 205 h 738"/>
              <a:gd name="T30" fmla="*/ 105 w 738"/>
              <a:gd name="T31" fmla="*/ 270 h 738"/>
              <a:gd name="T32" fmla="*/ 8 w 738"/>
              <a:gd name="T33" fmla="*/ 291 h 738"/>
              <a:gd name="T34" fmla="*/ 0 w 738"/>
              <a:gd name="T35" fmla="*/ 379 h 738"/>
              <a:gd name="T36" fmla="*/ 92 w 738"/>
              <a:gd name="T37" fmla="*/ 417 h 738"/>
              <a:gd name="T38" fmla="*/ 113 w 738"/>
              <a:gd name="T39" fmla="*/ 485 h 738"/>
              <a:gd name="T40" fmla="*/ 59 w 738"/>
              <a:gd name="T41" fmla="*/ 569 h 738"/>
              <a:gd name="T42" fmla="*/ 115 w 738"/>
              <a:gd name="T43" fmla="*/ 637 h 738"/>
              <a:gd name="T44" fmla="*/ 208 w 738"/>
              <a:gd name="T45" fmla="*/ 599 h 738"/>
              <a:gd name="T46" fmla="*/ 269 w 738"/>
              <a:gd name="T47" fmla="*/ 631 h 738"/>
              <a:gd name="T48" fmla="*/ 290 w 738"/>
              <a:gd name="T49" fmla="*/ 729 h 738"/>
              <a:gd name="T50" fmla="*/ 378 w 738"/>
              <a:gd name="T51" fmla="*/ 738 h 738"/>
              <a:gd name="T52" fmla="*/ 417 w 738"/>
              <a:gd name="T53" fmla="*/ 645 h 738"/>
              <a:gd name="T54" fmla="*/ 484 w 738"/>
              <a:gd name="T55" fmla="*/ 625 h 738"/>
              <a:gd name="T56" fmla="*/ 568 w 738"/>
              <a:gd name="T57" fmla="*/ 679 h 738"/>
              <a:gd name="T58" fmla="*/ 636 w 738"/>
              <a:gd name="T59" fmla="*/ 623 h 738"/>
              <a:gd name="T60" fmla="*/ 599 w 738"/>
              <a:gd name="T61" fmla="*/ 531 h 738"/>
              <a:gd name="T62" fmla="*/ 633 w 738"/>
              <a:gd name="T63" fmla="*/ 465 h 738"/>
              <a:gd name="T64" fmla="*/ 730 w 738"/>
              <a:gd name="T65" fmla="*/ 444 h 738"/>
              <a:gd name="T66" fmla="*/ 503 w 738"/>
              <a:gd name="T67" fmla="*/ 401 h 738"/>
              <a:gd name="T68" fmla="*/ 369 w 738"/>
              <a:gd name="T69" fmla="*/ 505 h 738"/>
              <a:gd name="T70" fmla="*/ 369 w 738"/>
              <a:gd name="T71" fmla="*/ 505 h 738"/>
              <a:gd name="T72" fmla="*/ 335 w 738"/>
              <a:gd name="T73" fmla="*/ 502 h 738"/>
              <a:gd name="T74" fmla="*/ 234 w 738"/>
              <a:gd name="T75" fmla="*/ 334 h 738"/>
              <a:gd name="T76" fmla="*/ 369 w 738"/>
              <a:gd name="T77" fmla="*/ 229 h 738"/>
              <a:gd name="T78" fmla="*/ 403 w 738"/>
              <a:gd name="T79" fmla="*/ 233 h 738"/>
              <a:gd name="T80" fmla="*/ 488 w 738"/>
              <a:gd name="T81" fmla="*/ 297 h 738"/>
              <a:gd name="T82" fmla="*/ 503 w 738"/>
              <a:gd name="T83" fmla="*/ 401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8" h="738">
                <a:moveTo>
                  <a:pt x="730" y="444"/>
                </a:moveTo>
                <a:cubicBezTo>
                  <a:pt x="738" y="357"/>
                  <a:pt x="738" y="357"/>
                  <a:pt x="738" y="357"/>
                </a:cubicBezTo>
                <a:cubicBezTo>
                  <a:pt x="646" y="318"/>
                  <a:pt x="646" y="318"/>
                  <a:pt x="646" y="318"/>
                </a:cubicBezTo>
                <a:cubicBezTo>
                  <a:pt x="642" y="294"/>
                  <a:pt x="635" y="271"/>
                  <a:pt x="624" y="249"/>
                </a:cubicBezTo>
                <a:cubicBezTo>
                  <a:pt x="677" y="167"/>
                  <a:pt x="677" y="167"/>
                  <a:pt x="677" y="167"/>
                </a:cubicBezTo>
                <a:cubicBezTo>
                  <a:pt x="621" y="99"/>
                  <a:pt x="621" y="99"/>
                  <a:pt x="621" y="99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511" y="124"/>
                  <a:pt x="490" y="113"/>
                  <a:pt x="468" y="104"/>
                </a:cubicBezTo>
                <a:cubicBezTo>
                  <a:pt x="447" y="8"/>
                  <a:pt x="447" y="8"/>
                  <a:pt x="447" y="8"/>
                </a:cubicBezTo>
                <a:cubicBezTo>
                  <a:pt x="360" y="0"/>
                  <a:pt x="360" y="0"/>
                  <a:pt x="360" y="0"/>
                </a:cubicBezTo>
                <a:cubicBezTo>
                  <a:pt x="322" y="90"/>
                  <a:pt x="322" y="90"/>
                  <a:pt x="322" y="90"/>
                </a:cubicBezTo>
                <a:cubicBezTo>
                  <a:pt x="298" y="94"/>
                  <a:pt x="274" y="102"/>
                  <a:pt x="252" y="112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39" y="205"/>
                  <a:pt x="139" y="205"/>
                  <a:pt x="139" y="205"/>
                </a:cubicBezTo>
                <a:cubicBezTo>
                  <a:pt x="125" y="225"/>
                  <a:pt x="113" y="247"/>
                  <a:pt x="105" y="270"/>
                </a:cubicBezTo>
                <a:cubicBezTo>
                  <a:pt x="8" y="291"/>
                  <a:pt x="8" y="291"/>
                  <a:pt x="8" y="291"/>
                </a:cubicBezTo>
                <a:cubicBezTo>
                  <a:pt x="0" y="379"/>
                  <a:pt x="0" y="379"/>
                  <a:pt x="0" y="379"/>
                </a:cubicBezTo>
                <a:cubicBezTo>
                  <a:pt x="92" y="417"/>
                  <a:pt x="92" y="417"/>
                  <a:pt x="92" y="417"/>
                </a:cubicBezTo>
                <a:cubicBezTo>
                  <a:pt x="96" y="441"/>
                  <a:pt x="103" y="464"/>
                  <a:pt x="113" y="485"/>
                </a:cubicBezTo>
                <a:cubicBezTo>
                  <a:pt x="59" y="569"/>
                  <a:pt x="59" y="569"/>
                  <a:pt x="59" y="569"/>
                </a:cubicBezTo>
                <a:cubicBezTo>
                  <a:pt x="115" y="637"/>
                  <a:pt x="115" y="637"/>
                  <a:pt x="115" y="637"/>
                </a:cubicBezTo>
                <a:cubicBezTo>
                  <a:pt x="208" y="599"/>
                  <a:pt x="208" y="599"/>
                  <a:pt x="208" y="599"/>
                </a:cubicBezTo>
                <a:cubicBezTo>
                  <a:pt x="226" y="612"/>
                  <a:pt x="247" y="623"/>
                  <a:pt x="269" y="631"/>
                </a:cubicBezTo>
                <a:cubicBezTo>
                  <a:pt x="290" y="729"/>
                  <a:pt x="290" y="729"/>
                  <a:pt x="290" y="729"/>
                </a:cubicBezTo>
                <a:cubicBezTo>
                  <a:pt x="378" y="738"/>
                  <a:pt x="378" y="738"/>
                  <a:pt x="378" y="738"/>
                </a:cubicBezTo>
                <a:cubicBezTo>
                  <a:pt x="417" y="645"/>
                  <a:pt x="417" y="645"/>
                  <a:pt x="417" y="645"/>
                </a:cubicBezTo>
                <a:cubicBezTo>
                  <a:pt x="440" y="641"/>
                  <a:pt x="463" y="634"/>
                  <a:pt x="484" y="625"/>
                </a:cubicBezTo>
                <a:cubicBezTo>
                  <a:pt x="568" y="679"/>
                  <a:pt x="568" y="679"/>
                  <a:pt x="568" y="679"/>
                </a:cubicBezTo>
                <a:cubicBezTo>
                  <a:pt x="636" y="623"/>
                  <a:pt x="636" y="623"/>
                  <a:pt x="636" y="623"/>
                </a:cubicBezTo>
                <a:cubicBezTo>
                  <a:pt x="599" y="531"/>
                  <a:pt x="599" y="531"/>
                  <a:pt x="599" y="531"/>
                </a:cubicBezTo>
                <a:cubicBezTo>
                  <a:pt x="613" y="511"/>
                  <a:pt x="624" y="489"/>
                  <a:pt x="633" y="465"/>
                </a:cubicBezTo>
                <a:lnTo>
                  <a:pt x="730" y="444"/>
                </a:lnTo>
                <a:close/>
                <a:moveTo>
                  <a:pt x="503" y="401"/>
                </a:moveTo>
                <a:cubicBezTo>
                  <a:pt x="488" y="463"/>
                  <a:pt x="433" y="505"/>
                  <a:pt x="369" y="505"/>
                </a:cubicBezTo>
                <a:cubicBezTo>
                  <a:pt x="369" y="505"/>
                  <a:pt x="369" y="505"/>
                  <a:pt x="369" y="505"/>
                </a:cubicBezTo>
                <a:cubicBezTo>
                  <a:pt x="358" y="505"/>
                  <a:pt x="346" y="504"/>
                  <a:pt x="335" y="502"/>
                </a:cubicBezTo>
                <a:cubicBezTo>
                  <a:pt x="261" y="483"/>
                  <a:pt x="216" y="408"/>
                  <a:pt x="234" y="334"/>
                </a:cubicBezTo>
                <a:cubicBezTo>
                  <a:pt x="250" y="272"/>
                  <a:pt x="305" y="229"/>
                  <a:pt x="369" y="229"/>
                </a:cubicBezTo>
                <a:cubicBezTo>
                  <a:pt x="380" y="229"/>
                  <a:pt x="392" y="231"/>
                  <a:pt x="403" y="233"/>
                </a:cubicBezTo>
                <a:cubicBezTo>
                  <a:pt x="439" y="242"/>
                  <a:pt x="469" y="265"/>
                  <a:pt x="488" y="297"/>
                </a:cubicBezTo>
                <a:cubicBezTo>
                  <a:pt x="507" y="328"/>
                  <a:pt x="512" y="365"/>
                  <a:pt x="503" y="401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242">
            <a:extLst>
              <a:ext uri="{FF2B5EF4-FFF2-40B4-BE49-F238E27FC236}">
                <a16:creationId xmlns:a16="http://schemas.microsoft.com/office/drawing/2014/main" id="{BA534A73-9790-D4EB-23BC-B0DFA2FE0FED}"/>
              </a:ext>
            </a:extLst>
          </p:cNvPr>
          <p:cNvSpPr>
            <a:spLocks noEditPoints="1"/>
          </p:cNvSpPr>
          <p:nvPr/>
        </p:nvSpPr>
        <p:spPr bwMode="auto">
          <a:xfrm>
            <a:off x="10172175" y="4155473"/>
            <a:ext cx="1430338" cy="1428750"/>
          </a:xfrm>
          <a:custGeom>
            <a:avLst/>
            <a:gdLst>
              <a:gd name="T0" fmla="*/ 1013 w 1135"/>
              <a:gd name="T1" fmla="*/ 544 h 1134"/>
              <a:gd name="T2" fmla="*/ 1135 w 1135"/>
              <a:gd name="T3" fmla="*/ 472 h 1134"/>
              <a:gd name="T4" fmla="*/ 1107 w 1135"/>
              <a:gd name="T5" fmla="*/ 367 h 1134"/>
              <a:gd name="T6" fmla="*/ 965 w 1135"/>
              <a:gd name="T7" fmla="*/ 366 h 1134"/>
              <a:gd name="T8" fmla="*/ 866 w 1135"/>
              <a:gd name="T9" fmla="*/ 237 h 1134"/>
              <a:gd name="T10" fmla="*/ 901 w 1135"/>
              <a:gd name="T11" fmla="*/ 99 h 1134"/>
              <a:gd name="T12" fmla="*/ 808 w 1135"/>
              <a:gd name="T13" fmla="*/ 45 h 1134"/>
              <a:gd name="T14" fmla="*/ 706 w 1135"/>
              <a:gd name="T15" fmla="*/ 144 h 1134"/>
              <a:gd name="T16" fmla="*/ 544 w 1135"/>
              <a:gd name="T17" fmla="*/ 123 h 1134"/>
              <a:gd name="T18" fmla="*/ 472 w 1135"/>
              <a:gd name="T19" fmla="*/ 0 h 1134"/>
              <a:gd name="T20" fmla="*/ 367 w 1135"/>
              <a:gd name="T21" fmla="*/ 28 h 1134"/>
              <a:gd name="T22" fmla="*/ 365 w 1135"/>
              <a:gd name="T23" fmla="*/ 170 h 1134"/>
              <a:gd name="T24" fmla="*/ 237 w 1135"/>
              <a:gd name="T25" fmla="*/ 269 h 1134"/>
              <a:gd name="T26" fmla="*/ 99 w 1135"/>
              <a:gd name="T27" fmla="*/ 234 h 1134"/>
              <a:gd name="T28" fmla="*/ 45 w 1135"/>
              <a:gd name="T29" fmla="*/ 327 h 1134"/>
              <a:gd name="T30" fmla="*/ 144 w 1135"/>
              <a:gd name="T31" fmla="*/ 429 h 1134"/>
              <a:gd name="T32" fmla="*/ 123 w 1135"/>
              <a:gd name="T33" fmla="*/ 590 h 1134"/>
              <a:gd name="T34" fmla="*/ 0 w 1135"/>
              <a:gd name="T35" fmla="*/ 663 h 1134"/>
              <a:gd name="T36" fmla="*/ 28 w 1135"/>
              <a:gd name="T37" fmla="*/ 767 h 1134"/>
              <a:gd name="T38" fmla="*/ 171 w 1135"/>
              <a:gd name="T39" fmla="*/ 769 h 1134"/>
              <a:gd name="T40" fmla="*/ 269 w 1135"/>
              <a:gd name="T41" fmla="*/ 898 h 1134"/>
              <a:gd name="T42" fmla="*/ 234 w 1135"/>
              <a:gd name="T43" fmla="*/ 1036 h 1134"/>
              <a:gd name="T44" fmla="*/ 328 w 1135"/>
              <a:gd name="T45" fmla="*/ 1090 h 1134"/>
              <a:gd name="T46" fmla="*/ 429 w 1135"/>
              <a:gd name="T47" fmla="*/ 991 h 1134"/>
              <a:gd name="T48" fmla="*/ 591 w 1135"/>
              <a:gd name="T49" fmla="*/ 1012 h 1134"/>
              <a:gd name="T50" fmla="*/ 664 w 1135"/>
              <a:gd name="T51" fmla="*/ 1134 h 1134"/>
              <a:gd name="T52" fmla="*/ 768 w 1135"/>
              <a:gd name="T53" fmla="*/ 1106 h 1134"/>
              <a:gd name="T54" fmla="*/ 770 w 1135"/>
              <a:gd name="T55" fmla="*/ 964 h 1134"/>
              <a:gd name="T56" fmla="*/ 899 w 1135"/>
              <a:gd name="T57" fmla="*/ 865 h 1134"/>
              <a:gd name="T58" fmla="*/ 1036 w 1135"/>
              <a:gd name="T59" fmla="*/ 900 h 1134"/>
              <a:gd name="T60" fmla="*/ 1090 w 1135"/>
              <a:gd name="T61" fmla="*/ 807 h 1134"/>
              <a:gd name="T62" fmla="*/ 992 w 1135"/>
              <a:gd name="T63" fmla="*/ 705 h 1134"/>
              <a:gd name="T64" fmla="*/ 1013 w 1135"/>
              <a:gd name="T65" fmla="*/ 544 h 1134"/>
              <a:gd name="T66" fmla="*/ 593 w 1135"/>
              <a:gd name="T67" fmla="*/ 879 h 1134"/>
              <a:gd name="T68" fmla="*/ 256 w 1135"/>
              <a:gd name="T69" fmla="*/ 593 h 1134"/>
              <a:gd name="T70" fmla="*/ 543 w 1135"/>
              <a:gd name="T71" fmla="*/ 256 h 1134"/>
              <a:gd name="T72" fmla="*/ 879 w 1135"/>
              <a:gd name="T73" fmla="*/ 542 h 1134"/>
              <a:gd name="T74" fmla="*/ 593 w 1135"/>
              <a:gd name="T75" fmla="*/ 87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250">
            <a:extLst>
              <a:ext uri="{FF2B5EF4-FFF2-40B4-BE49-F238E27FC236}">
                <a16:creationId xmlns:a16="http://schemas.microsoft.com/office/drawing/2014/main" id="{6C0341BD-0BA9-63B8-18FB-B82101CBCA3C}"/>
              </a:ext>
            </a:extLst>
          </p:cNvPr>
          <p:cNvSpPr>
            <a:spLocks noEditPoints="1"/>
          </p:cNvSpPr>
          <p:nvPr/>
        </p:nvSpPr>
        <p:spPr bwMode="auto">
          <a:xfrm>
            <a:off x="10670650" y="4655536"/>
            <a:ext cx="431800" cy="433387"/>
          </a:xfrm>
          <a:custGeom>
            <a:avLst/>
            <a:gdLst>
              <a:gd name="T0" fmla="*/ 171 w 343"/>
              <a:gd name="T1" fmla="*/ 343 h 343"/>
              <a:gd name="T2" fmla="*/ 0 w 343"/>
              <a:gd name="T3" fmla="*/ 171 h 343"/>
              <a:gd name="T4" fmla="*/ 171 w 343"/>
              <a:gd name="T5" fmla="*/ 0 h 343"/>
              <a:gd name="T6" fmla="*/ 343 w 343"/>
              <a:gd name="T7" fmla="*/ 171 h 343"/>
              <a:gd name="T8" fmla="*/ 171 w 343"/>
              <a:gd name="T9" fmla="*/ 343 h 343"/>
              <a:gd name="T10" fmla="*/ 171 w 343"/>
              <a:gd name="T11" fmla="*/ 100 h 343"/>
              <a:gd name="T12" fmla="*/ 100 w 343"/>
              <a:gd name="T13" fmla="*/ 171 h 343"/>
              <a:gd name="T14" fmla="*/ 171 w 343"/>
              <a:gd name="T15" fmla="*/ 243 h 343"/>
              <a:gd name="T16" fmla="*/ 243 w 343"/>
              <a:gd name="T17" fmla="*/ 171 h 343"/>
              <a:gd name="T18" fmla="*/ 171 w 343"/>
              <a:gd name="T19" fmla="*/ 10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343">
                <a:moveTo>
                  <a:pt x="171" y="343"/>
                </a:moveTo>
                <a:cubicBezTo>
                  <a:pt x="77" y="343"/>
                  <a:pt x="0" y="266"/>
                  <a:pt x="0" y="171"/>
                </a:cubicBezTo>
                <a:cubicBezTo>
                  <a:pt x="0" y="77"/>
                  <a:pt x="77" y="0"/>
                  <a:pt x="171" y="0"/>
                </a:cubicBezTo>
                <a:cubicBezTo>
                  <a:pt x="266" y="0"/>
                  <a:pt x="343" y="77"/>
                  <a:pt x="343" y="171"/>
                </a:cubicBezTo>
                <a:cubicBezTo>
                  <a:pt x="343" y="266"/>
                  <a:pt x="266" y="343"/>
                  <a:pt x="171" y="343"/>
                </a:cubicBezTo>
                <a:close/>
                <a:moveTo>
                  <a:pt x="171" y="100"/>
                </a:moveTo>
                <a:cubicBezTo>
                  <a:pt x="132" y="100"/>
                  <a:pt x="100" y="132"/>
                  <a:pt x="100" y="171"/>
                </a:cubicBezTo>
                <a:cubicBezTo>
                  <a:pt x="100" y="211"/>
                  <a:pt x="132" y="243"/>
                  <a:pt x="171" y="243"/>
                </a:cubicBezTo>
                <a:cubicBezTo>
                  <a:pt x="211" y="243"/>
                  <a:pt x="243" y="211"/>
                  <a:pt x="243" y="171"/>
                </a:cubicBezTo>
                <a:cubicBezTo>
                  <a:pt x="243" y="132"/>
                  <a:pt x="211" y="100"/>
                  <a:pt x="171" y="1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google-colaboratory · GitHub Topics · GitHub">
            <a:extLst>
              <a:ext uri="{FF2B5EF4-FFF2-40B4-BE49-F238E27FC236}">
                <a16:creationId xmlns:a16="http://schemas.microsoft.com/office/drawing/2014/main" id="{4685053B-0E80-2A8E-A52C-97DF5408C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48" y="2211136"/>
            <a:ext cx="3026466" cy="129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Python Logo Free PNG photo images and clipart | FreePNGImg">
            <a:extLst>
              <a:ext uri="{FF2B5EF4-FFF2-40B4-BE49-F238E27FC236}">
                <a16:creationId xmlns:a16="http://schemas.microsoft.com/office/drawing/2014/main" id="{F98B11FE-D502-7FF4-DC94-8BF1745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87" y="3456680"/>
            <a:ext cx="2685389" cy="268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oogle Shape;433;p28">
            <a:extLst>
              <a:ext uri="{FF2B5EF4-FFF2-40B4-BE49-F238E27FC236}">
                <a16:creationId xmlns:a16="http://schemas.microsoft.com/office/drawing/2014/main" id="{3A9D7F18-0646-6C91-BEF6-AD4E608BB2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380" y="3876915"/>
            <a:ext cx="1601586" cy="16015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EDB993-77E8-E5E8-B6BA-F04FB093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0F154D-5C2F-B649-CC8F-A624677BC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346" y="2268533"/>
            <a:ext cx="2359726" cy="11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8B7A7-79CE-453A-905A-D0903A3E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1D5D40F-9BCE-9A7A-E0D7-2FA980EEDC5C}"/>
              </a:ext>
            </a:extLst>
          </p:cNvPr>
          <p:cNvSpPr/>
          <p:nvPr/>
        </p:nvSpPr>
        <p:spPr>
          <a:xfrm>
            <a:off x="3404381" y="2363372"/>
            <a:ext cx="2110154" cy="1234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Labelling using MAKE SENSE.ai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CCD725-F5CF-AD99-9B65-191E74966552}"/>
              </a:ext>
            </a:extLst>
          </p:cNvPr>
          <p:cNvSpPr/>
          <p:nvPr/>
        </p:nvSpPr>
        <p:spPr>
          <a:xfrm>
            <a:off x="377483" y="2363372"/>
            <a:ext cx="1957754" cy="1234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Collecting training images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1EFAA31-1314-9ED8-0EB2-4D4261A43C82}"/>
              </a:ext>
            </a:extLst>
          </p:cNvPr>
          <p:cNvSpPr/>
          <p:nvPr/>
        </p:nvSpPr>
        <p:spPr>
          <a:xfrm>
            <a:off x="6454728" y="2363372"/>
            <a:ext cx="2110154" cy="12344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Training dataset in Google Collab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0390F02-0840-AC6A-3EB7-43420F0FFC84}"/>
              </a:ext>
            </a:extLst>
          </p:cNvPr>
          <p:cNvSpPr/>
          <p:nvPr/>
        </p:nvSpPr>
        <p:spPr>
          <a:xfrm>
            <a:off x="9505075" y="2363372"/>
            <a:ext cx="1960096" cy="12344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Testing dataset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AB7259A-4293-BF4F-6F5F-AB590670E1F7}"/>
              </a:ext>
            </a:extLst>
          </p:cNvPr>
          <p:cNvCxnSpPr/>
          <p:nvPr/>
        </p:nvCxnSpPr>
        <p:spPr>
          <a:xfrm>
            <a:off x="2489982" y="3052689"/>
            <a:ext cx="64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9CC7B44-DF08-A870-09C7-9290780D19AD}"/>
              </a:ext>
            </a:extLst>
          </p:cNvPr>
          <p:cNvCxnSpPr/>
          <p:nvPr/>
        </p:nvCxnSpPr>
        <p:spPr>
          <a:xfrm>
            <a:off x="5643490" y="3050344"/>
            <a:ext cx="64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17CCA67-5CDA-B0D2-D297-09CE418A4C21}"/>
              </a:ext>
            </a:extLst>
          </p:cNvPr>
          <p:cNvCxnSpPr/>
          <p:nvPr/>
        </p:nvCxnSpPr>
        <p:spPr>
          <a:xfrm>
            <a:off x="8729003" y="3050344"/>
            <a:ext cx="64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200CD866-A163-DEE6-6ADD-52BB976BAB2E}"/>
              </a:ext>
            </a:extLst>
          </p:cNvPr>
          <p:cNvSpPr/>
          <p:nvPr/>
        </p:nvSpPr>
        <p:spPr>
          <a:xfrm>
            <a:off x="2602523" y="2532185"/>
            <a:ext cx="364589" cy="362241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8CBC6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19B20D53-617B-76B6-E57F-4B9314DA753B}"/>
              </a:ext>
            </a:extLst>
          </p:cNvPr>
          <p:cNvSpPr/>
          <p:nvPr/>
        </p:nvSpPr>
        <p:spPr>
          <a:xfrm>
            <a:off x="8894299" y="2532185"/>
            <a:ext cx="364589" cy="362241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8CBC6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7A1AF759-9A3E-14C1-D454-4B04343A18CB}"/>
              </a:ext>
            </a:extLst>
          </p:cNvPr>
          <p:cNvSpPr/>
          <p:nvPr/>
        </p:nvSpPr>
        <p:spPr>
          <a:xfrm>
            <a:off x="5778305" y="2532185"/>
            <a:ext cx="364589" cy="362241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8CBC6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849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664CD-B52E-AB61-1993-C8F1589A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083" y="2733260"/>
            <a:ext cx="6827520" cy="1679713"/>
          </a:xfrm>
        </p:spPr>
        <p:txBody>
          <a:bodyPr>
            <a:noAutofit/>
          </a:bodyPr>
          <a:lstStyle/>
          <a:p>
            <a:r>
              <a:rPr lang="fr-FR" sz="7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 ! </a:t>
            </a:r>
          </a:p>
        </p:txBody>
      </p:sp>
      <p:pic>
        <p:nvPicPr>
          <p:cNvPr id="5" name="Graphique 4" descr="Applaudissements">
            <a:extLst>
              <a:ext uri="{FF2B5EF4-FFF2-40B4-BE49-F238E27FC236}">
                <a16:creationId xmlns:a16="http://schemas.microsoft.com/office/drawing/2014/main" id="{12445195-B5EC-C2CD-7619-35EFD6841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33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758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</TotalTime>
  <Words>229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Rétrospective</vt:lpstr>
      <vt:lpstr>Waste Classification</vt:lpstr>
      <vt:lpstr>Introduction </vt:lpstr>
      <vt:lpstr>Classes </vt:lpstr>
      <vt:lpstr>Classes</vt:lpstr>
      <vt:lpstr>Présentation PowerPoint</vt:lpstr>
      <vt:lpstr>Preparation  ( Choice of work and collaboration tools  ) </vt:lpstr>
      <vt:lpstr>Method :</vt:lpstr>
      <vt:lpstr>Thank You 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Wiem Mseddi</cp:lastModifiedBy>
  <cp:revision>46</cp:revision>
  <dcterms:created xsi:type="dcterms:W3CDTF">2022-11-29T18:13:14Z</dcterms:created>
  <dcterms:modified xsi:type="dcterms:W3CDTF">2023-04-16T15:26:53Z</dcterms:modified>
</cp:coreProperties>
</file>