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05.xml" ContentType="application/vnd.openxmlformats-officedocument.presentationml.slideLayout+xml"/>
  <Override PartName="/ppt/slideLayouts/slideLayout100.xml" ContentType="application/vnd.openxmlformats-officedocument.presentationml.slideLayout+xml"/>
  <Override PartName="/ppt/slideLayouts/slideLayout97.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10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104.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102.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108.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101.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98.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106.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10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108.xml.rels" ContentType="application/vnd.openxmlformats-package.relationships+xml"/>
  <Override PartName="/ppt/slideLayouts/_rels/slideLayout104.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98.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10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103.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100.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0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5.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99.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png" ContentType="image/png"/>
  <Override PartName="/ppt/media/image25.jpeg" ContentType="image/jpeg"/>
  <Override PartName="/ppt/media/image28.png" ContentType="image/png"/>
  <Override PartName="/ppt/media/image24.jpeg" ContentType="image/jpeg"/>
  <Override PartName="/ppt/media/image22.png" ContentType="image/png"/>
  <Override PartName="/ppt/media/image20.jpeg" ContentType="image/jpeg"/>
  <Override PartName="/ppt/media/image19.png" ContentType="image/png"/>
  <Override PartName="/ppt/media/image17.png" ContentType="image/png"/>
  <Override PartName="/ppt/media/image14.png" ContentType="image/png"/>
  <Override PartName="/ppt/media/image16.png" ContentType="image/png"/>
  <Override PartName="/ppt/media/image21.jpeg" ContentType="image/jpe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9.png" ContentType="image/png"/>
  <Override PartName="/ppt/media/image26.jpeg" ContentType="image/jpeg"/>
  <Override PartName="/ppt/media/image8.png" ContentType="image/png"/>
  <Override PartName="/ppt/media/image6.png" ContentType="image/png"/>
  <Override PartName="/ppt/media/image27.jpeg" ContentType="image/jpe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6"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27"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08"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309"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13"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314"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315"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17"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318"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319"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21"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322"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323"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25"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326"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28"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329"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330"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331"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33"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334"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335" name="" descr=""/>
          <p:cNvPicPr/>
          <p:nvPr/>
        </p:nvPicPr>
        <p:blipFill>
          <a:blip r:embed="rId2"/>
          <a:stretch>
            <a:fillRect/>
          </a:stretch>
        </p:blipFill>
        <p:spPr>
          <a:xfrm>
            <a:off x="4939200" y="1041120"/>
            <a:ext cx="3836520" cy="3060720"/>
          </a:xfrm>
          <a:prstGeom prst="rect">
            <a:avLst/>
          </a:prstGeom>
          <a:ln>
            <a:noFill/>
          </a:ln>
        </p:spPr>
      </p:pic>
      <p:pic>
        <p:nvPicPr>
          <p:cNvPr id="336"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9"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30"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31"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32"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4"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35"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36" name="" descr=""/>
          <p:cNvPicPr/>
          <p:nvPr/>
        </p:nvPicPr>
        <p:blipFill>
          <a:blip r:embed="rId2"/>
          <a:stretch>
            <a:fillRect/>
          </a:stretch>
        </p:blipFill>
        <p:spPr>
          <a:xfrm>
            <a:off x="4939200" y="1041120"/>
            <a:ext cx="3836520" cy="3060720"/>
          </a:xfrm>
          <a:prstGeom prst="rect">
            <a:avLst/>
          </a:prstGeom>
          <a:ln>
            <a:noFill/>
          </a:ln>
        </p:spPr>
      </p:pic>
      <p:pic>
        <p:nvPicPr>
          <p:cNvPr id="37"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42"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44"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46"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47"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51"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52"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53"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5"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55"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56"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57"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59"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60"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61"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63"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64"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66"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67"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68"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69"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71"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72"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73" name="" descr=""/>
          <p:cNvPicPr/>
          <p:nvPr/>
        </p:nvPicPr>
        <p:blipFill>
          <a:blip r:embed="rId2"/>
          <a:stretch>
            <a:fillRect/>
          </a:stretch>
        </p:blipFill>
        <p:spPr>
          <a:xfrm>
            <a:off x="4939200" y="1041120"/>
            <a:ext cx="3836520" cy="3060720"/>
          </a:xfrm>
          <a:prstGeom prst="rect">
            <a:avLst/>
          </a:prstGeom>
          <a:ln>
            <a:noFill/>
          </a:ln>
        </p:spPr>
      </p:pic>
      <p:pic>
        <p:nvPicPr>
          <p:cNvPr id="74"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81"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83"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85"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86"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7"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90"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91"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92"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94"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95"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96"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98"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99"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00"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02"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103"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05"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06"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07"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108"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10"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111"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112" name="" descr=""/>
          <p:cNvPicPr/>
          <p:nvPr/>
        </p:nvPicPr>
        <p:blipFill>
          <a:blip r:embed="rId2"/>
          <a:stretch>
            <a:fillRect/>
          </a:stretch>
        </p:blipFill>
        <p:spPr>
          <a:xfrm>
            <a:off x="4939200" y="1041120"/>
            <a:ext cx="3836520" cy="3060720"/>
          </a:xfrm>
          <a:prstGeom prst="rect">
            <a:avLst/>
          </a:prstGeom>
          <a:ln>
            <a:noFill/>
          </a:ln>
        </p:spPr>
      </p:pic>
      <p:pic>
        <p:nvPicPr>
          <p:cNvPr id="113"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18"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20"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9"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0"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22"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23"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27"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28"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129"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31"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32"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33"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35"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36"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37"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39"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140"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42"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43"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44"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145"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47"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148"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149" name="" descr=""/>
          <p:cNvPicPr/>
          <p:nvPr/>
        </p:nvPicPr>
        <p:blipFill>
          <a:blip r:embed="rId2"/>
          <a:stretch>
            <a:fillRect/>
          </a:stretch>
        </p:blipFill>
        <p:spPr>
          <a:xfrm>
            <a:off x="4939200" y="1041120"/>
            <a:ext cx="3836520" cy="3060720"/>
          </a:xfrm>
          <a:prstGeom prst="rect">
            <a:avLst/>
          </a:prstGeom>
          <a:ln>
            <a:noFill/>
          </a:ln>
        </p:spPr>
      </p:pic>
      <p:pic>
        <p:nvPicPr>
          <p:cNvPr id="150"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55"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57"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59"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60"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64"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65"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166"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68"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69"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70"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72"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73"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74"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76"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177"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79"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80"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181"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182"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84"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185"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186" name="" descr=""/>
          <p:cNvPicPr/>
          <p:nvPr/>
        </p:nvPicPr>
        <p:blipFill>
          <a:blip r:embed="rId2"/>
          <a:stretch>
            <a:fillRect/>
          </a:stretch>
        </p:blipFill>
        <p:spPr>
          <a:xfrm>
            <a:off x="4939200" y="1041120"/>
            <a:ext cx="3836520" cy="3060720"/>
          </a:xfrm>
          <a:prstGeom prst="rect">
            <a:avLst/>
          </a:prstGeom>
          <a:ln>
            <a:noFill/>
          </a:ln>
        </p:spPr>
      </p:pic>
      <p:pic>
        <p:nvPicPr>
          <p:cNvPr id="187"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92"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94"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96"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97"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01"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02"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203"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05"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206"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07"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09"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10"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11"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4"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15"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16"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13"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214"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16"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17"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18"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219"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21"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222"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223" name="" descr=""/>
          <p:cNvPicPr/>
          <p:nvPr/>
        </p:nvPicPr>
        <p:blipFill>
          <a:blip r:embed="rId2"/>
          <a:stretch>
            <a:fillRect/>
          </a:stretch>
        </p:blipFill>
        <p:spPr>
          <a:xfrm>
            <a:off x="4939200" y="1041120"/>
            <a:ext cx="3836520" cy="3060720"/>
          </a:xfrm>
          <a:prstGeom prst="rect">
            <a:avLst/>
          </a:prstGeom>
          <a:ln>
            <a:noFill/>
          </a:ln>
        </p:spPr>
      </p:pic>
      <p:pic>
        <p:nvPicPr>
          <p:cNvPr id="224"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29"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31"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33"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234"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38"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39"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240"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18"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19"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0"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42"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243"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44"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46"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47"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48"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50"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251"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53"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54"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55"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256"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58"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259"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260" name="" descr=""/>
          <p:cNvPicPr/>
          <p:nvPr/>
        </p:nvPicPr>
        <p:blipFill>
          <a:blip r:embed="rId2"/>
          <a:stretch>
            <a:fillRect/>
          </a:stretch>
        </p:blipFill>
        <p:spPr>
          <a:xfrm>
            <a:off x="4939200" y="1041120"/>
            <a:ext cx="3836520" cy="3060720"/>
          </a:xfrm>
          <a:prstGeom prst="rect">
            <a:avLst/>
          </a:prstGeom>
          <a:ln>
            <a:noFill/>
          </a:ln>
        </p:spPr>
      </p:pic>
      <p:pic>
        <p:nvPicPr>
          <p:cNvPr id="261"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66"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68"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70"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271" name="PlaceHolder 3"/>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265680" y="1081440"/>
            <a:ext cx="4044960" cy="1710360"/>
          </a:xfrm>
          <a:prstGeom prst="rect">
            <a:avLst/>
          </a:prstGeom>
        </p:spPr>
        <p:txBody>
          <a:bodyPr lIns="0" rIns="0" tIns="0" bIns="0" anchor="ctr"/>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2"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3"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4"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265680" y="1081440"/>
            <a:ext cx="4044960" cy="792828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75"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76" name="PlaceHolder 3"/>
          <p:cNvSpPr>
            <a:spLocks noGrp="1"/>
          </p:cNvSpPr>
          <p:nvPr>
            <p:ph type="body"/>
          </p:nvPr>
        </p:nvSpPr>
        <p:spPr>
          <a:xfrm>
            <a:off x="4939560" y="2654280"/>
            <a:ext cx="1872000" cy="1762200"/>
          </a:xfrm>
          <a:prstGeom prst="rect">
            <a:avLst/>
          </a:prstGeom>
        </p:spPr>
        <p:txBody>
          <a:bodyPr lIns="0" rIns="0" tIns="0" bIns="0"/>
          <a:p>
            <a:endParaRPr/>
          </a:p>
        </p:txBody>
      </p:sp>
      <p:sp>
        <p:nvSpPr>
          <p:cNvPr id="277" name="PlaceHolder 4"/>
          <p:cNvSpPr>
            <a:spLocks noGrp="1"/>
          </p:cNvSpPr>
          <p:nvPr>
            <p:ph type="body"/>
          </p:nvPr>
        </p:nvSpPr>
        <p:spPr>
          <a:xfrm>
            <a:off x="6905520" y="724320"/>
            <a:ext cx="1872000" cy="36946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79" name="PlaceHolder 2"/>
          <p:cNvSpPr>
            <a:spLocks noGrp="1"/>
          </p:cNvSpPr>
          <p:nvPr>
            <p:ph type="body"/>
          </p:nvPr>
        </p:nvSpPr>
        <p:spPr>
          <a:xfrm>
            <a:off x="4939560" y="724320"/>
            <a:ext cx="1872000" cy="3694680"/>
          </a:xfrm>
          <a:prstGeom prst="rect">
            <a:avLst/>
          </a:prstGeom>
        </p:spPr>
        <p:txBody>
          <a:bodyPr lIns="0" rIns="0" tIns="0" bIns="0"/>
          <a:p>
            <a:endParaRPr/>
          </a:p>
        </p:txBody>
      </p:sp>
      <p:sp>
        <p:nvSpPr>
          <p:cNvPr id="280"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81" name="PlaceHolder 4"/>
          <p:cNvSpPr>
            <a:spLocks noGrp="1"/>
          </p:cNvSpPr>
          <p:nvPr>
            <p:ph type="body"/>
          </p:nvPr>
        </p:nvSpPr>
        <p:spPr>
          <a:xfrm>
            <a:off x="6905520" y="2654280"/>
            <a:ext cx="1872000" cy="176220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83"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84"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85" name="PlaceHolder 4"/>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87" name="PlaceHolder 2"/>
          <p:cNvSpPr>
            <a:spLocks noGrp="1"/>
          </p:cNvSpPr>
          <p:nvPr>
            <p:ph type="body"/>
          </p:nvPr>
        </p:nvSpPr>
        <p:spPr>
          <a:xfrm>
            <a:off x="4939560" y="724320"/>
            <a:ext cx="3836520" cy="1762200"/>
          </a:xfrm>
          <a:prstGeom prst="rect">
            <a:avLst/>
          </a:prstGeom>
        </p:spPr>
        <p:txBody>
          <a:bodyPr lIns="0" rIns="0" tIns="0" bIns="0"/>
          <a:p>
            <a:endParaRPr/>
          </a:p>
        </p:txBody>
      </p:sp>
      <p:sp>
        <p:nvSpPr>
          <p:cNvPr id="288" name="PlaceHolder 3"/>
          <p:cNvSpPr>
            <a:spLocks noGrp="1"/>
          </p:cNvSpPr>
          <p:nvPr>
            <p:ph type="body"/>
          </p:nvPr>
        </p:nvSpPr>
        <p:spPr>
          <a:xfrm>
            <a:off x="4939560" y="2654280"/>
            <a:ext cx="3836520" cy="176220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90" name="PlaceHolder 2"/>
          <p:cNvSpPr>
            <a:spLocks noGrp="1"/>
          </p:cNvSpPr>
          <p:nvPr>
            <p:ph type="body"/>
          </p:nvPr>
        </p:nvSpPr>
        <p:spPr>
          <a:xfrm>
            <a:off x="4939560" y="724320"/>
            <a:ext cx="1872000" cy="1762200"/>
          </a:xfrm>
          <a:prstGeom prst="rect">
            <a:avLst/>
          </a:prstGeom>
        </p:spPr>
        <p:txBody>
          <a:bodyPr lIns="0" rIns="0" tIns="0" bIns="0"/>
          <a:p>
            <a:endParaRPr/>
          </a:p>
        </p:txBody>
      </p:sp>
      <p:sp>
        <p:nvSpPr>
          <p:cNvPr id="291" name="PlaceHolder 3"/>
          <p:cNvSpPr>
            <a:spLocks noGrp="1"/>
          </p:cNvSpPr>
          <p:nvPr>
            <p:ph type="body"/>
          </p:nvPr>
        </p:nvSpPr>
        <p:spPr>
          <a:xfrm>
            <a:off x="6905520" y="724320"/>
            <a:ext cx="1872000" cy="1762200"/>
          </a:xfrm>
          <a:prstGeom prst="rect">
            <a:avLst/>
          </a:prstGeom>
        </p:spPr>
        <p:txBody>
          <a:bodyPr lIns="0" rIns="0" tIns="0" bIns="0"/>
          <a:p>
            <a:endParaRPr/>
          </a:p>
        </p:txBody>
      </p:sp>
      <p:sp>
        <p:nvSpPr>
          <p:cNvPr id="292" name="PlaceHolder 4"/>
          <p:cNvSpPr>
            <a:spLocks noGrp="1"/>
          </p:cNvSpPr>
          <p:nvPr>
            <p:ph type="body"/>
          </p:nvPr>
        </p:nvSpPr>
        <p:spPr>
          <a:xfrm>
            <a:off x="6905520" y="2654280"/>
            <a:ext cx="1872000" cy="1762200"/>
          </a:xfrm>
          <a:prstGeom prst="rect">
            <a:avLst/>
          </a:prstGeom>
        </p:spPr>
        <p:txBody>
          <a:bodyPr lIns="0" rIns="0" tIns="0" bIns="0"/>
          <a:p>
            <a:endParaRPr/>
          </a:p>
        </p:txBody>
      </p:sp>
      <p:sp>
        <p:nvSpPr>
          <p:cNvPr id="293" name="PlaceHolder 5"/>
          <p:cNvSpPr>
            <a:spLocks noGrp="1"/>
          </p:cNvSpPr>
          <p:nvPr>
            <p:ph type="body"/>
          </p:nvPr>
        </p:nvSpPr>
        <p:spPr>
          <a:xfrm>
            <a:off x="4939560" y="2654280"/>
            <a:ext cx="1872000" cy="176220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295" name="PlaceHolder 2"/>
          <p:cNvSpPr>
            <a:spLocks noGrp="1"/>
          </p:cNvSpPr>
          <p:nvPr>
            <p:ph type="body"/>
          </p:nvPr>
        </p:nvSpPr>
        <p:spPr>
          <a:xfrm>
            <a:off x="4939560" y="724320"/>
            <a:ext cx="3836520" cy="3694680"/>
          </a:xfrm>
          <a:prstGeom prst="rect">
            <a:avLst/>
          </a:prstGeom>
        </p:spPr>
        <p:txBody>
          <a:bodyPr lIns="0" rIns="0" tIns="0" bIns="0"/>
          <a:p>
            <a:endParaRPr/>
          </a:p>
        </p:txBody>
      </p:sp>
      <p:sp>
        <p:nvSpPr>
          <p:cNvPr id="296" name="PlaceHolder 3"/>
          <p:cNvSpPr>
            <a:spLocks noGrp="1"/>
          </p:cNvSpPr>
          <p:nvPr>
            <p:ph type="body"/>
          </p:nvPr>
        </p:nvSpPr>
        <p:spPr>
          <a:xfrm>
            <a:off x="4939560" y="724320"/>
            <a:ext cx="3836520" cy="3694680"/>
          </a:xfrm>
          <a:prstGeom prst="rect">
            <a:avLst/>
          </a:prstGeom>
        </p:spPr>
        <p:txBody>
          <a:bodyPr lIns="0" rIns="0" tIns="0" bIns="0"/>
          <a:p>
            <a:endParaRPr/>
          </a:p>
        </p:txBody>
      </p:sp>
      <p:pic>
        <p:nvPicPr>
          <p:cNvPr id="297" name="" descr=""/>
          <p:cNvPicPr/>
          <p:nvPr/>
        </p:nvPicPr>
        <p:blipFill>
          <a:blip r:embed="rId2"/>
          <a:stretch>
            <a:fillRect/>
          </a:stretch>
        </p:blipFill>
        <p:spPr>
          <a:xfrm>
            <a:off x="4939200" y="1041120"/>
            <a:ext cx="3836520" cy="3060720"/>
          </a:xfrm>
          <a:prstGeom prst="rect">
            <a:avLst/>
          </a:prstGeom>
          <a:ln>
            <a:noFill/>
          </a:ln>
        </p:spPr>
      </p:pic>
      <p:pic>
        <p:nvPicPr>
          <p:cNvPr id="298" name="" descr=""/>
          <p:cNvPicPr/>
          <p:nvPr/>
        </p:nvPicPr>
        <p:blipFill>
          <a:blip r:embed="rId3"/>
          <a:stretch>
            <a:fillRect/>
          </a:stretch>
        </p:blipFill>
        <p:spPr>
          <a:xfrm>
            <a:off x="4939200" y="1041120"/>
            <a:ext cx="3836520" cy="306072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04" name="PlaceHolder 2"/>
          <p:cNvSpPr>
            <a:spLocks noGrp="1"/>
          </p:cNvSpPr>
          <p:nvPr>
            <p:ph type="subTitle"/>
          </p:nvPr>
        </p:nvSpPr>
        <p:spPr>
          <a:xfrm>
            <a:off x="4939560" y="724320"/>
            <a:ext cx="3836520" cy="3695040"/>
          </a:xfrm>
          <a:prstGeom prst="rect">
            <a:avLst/>
          </a:prstGeom>
        </p:spPr>
        <p:txBody>
          <a:bodyPr lIns="0" rIns="0" tIns="0" bIns="0" anchor="ctr"/>
          <a:p>
            <a:pPr algn="ctr"/>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265680" y="1081440"/>
            <a:ext cx="4044960" cy="1710360"/>
          </a:xfrm>
          <a:prstGeom prst="rect">
            <a:avLst/>
          </a:prstGeom>
        </p:spPr>
        <p:txBody>
          <a:bodyPr lIns="0" rIns="0" tIns="0" bIns="0" anchor="ctr"/>
          <a:p>
            <a:endParaRPr/>
          </a:p>
        </p:txBody>
      </p:sp>
      <p:sp>
        <p:nvSpPr>
          <p:cNvPr id="306" name="PlaceHolder 2"/>
          <p:cNvSpPr>
            <a:spLocks noGrp="1"/>
          </p:cNvSpPr>
          <p:nvPr>
            <p:ph type="body"/>
          </p:nvPr>
        </p:nvSpPr>
        <p:spPr>
          <a:xfrm>
            <a:off x="4939560" y="724320"/>
            <a:ext cx="3836520" cy="36946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fdc8"/>
        </a:solidFill>
      </p:bgPr>
    </p:bg>
    <p:spTree>
      <p:nvGrpSpPr>
        <p:cNvPr id="1" name=""/>
        <p:cNvGrpSpPr/>
        <p:nvPr/>
      </p:nvGrpSpPr>
      <p:grpSpPr>
        <a:xfrm>
          <a:off x="0" y="0"/>
          <a:ext cx="0" cy="0"/>
          <a:chOff x="0" y="0"/>
          <a:chExt cx="0" cy="0"/>
        </a:xfrm>
      </p:grpSpPr>
      <p:sp>
        <p:nvSpPr>
          <p:cNvPr id="0" name="CustomShape 1"/>
          <p:cNvSpPr/>
          <p:nvPr/>
        </p:nvSpPr>
        <p:spPr>
          <a:xfrm>
            <a:off x="0" y="0"/>
            <a:ext cx="9143640" cy="3428640"/>
          </a:xfrm>
          <a:prstGeom prst="rect">
            <a:avLst/>
          </a:prstGeom>
          <a:solidFill>
            <a:srgbClr val="ffffff"/>
          </a:solidFill>
          <a:ln>
            <a:noFill/>
          </a:ln>
        </p:spPr>
      </p:sp>
      <p:sp>
        <p:nvSpPr>
          <p:cNvPr id="1" name="PlaceHolder 2"/>
          <p:cNvSpPr>
            <a:spLocks noGrp="1"/>
          </p:cNvSpPr>
          <p:nvPr>
            <p:ph type="title"/>
          </p:nvPr>
        </p:nvSpPr>
        <p:spPr>
          <a:xfrm>
            <a:off x="311760" y="392040"/>
            <a:ext cx="8520120" cy="2689920"/>
          </a:xfrm>
          <a:prstGeom prst="rect">
            <a:avLst/>
          </a:prstGeom>
        </p:spPr>
        <p:txBody>
          <a:bodyPr tIns="91440" bIns="91440" anchor="ctr"/>
          <a:p>
            <a:r>
              <a:rPr lang="en-US" sz="8000">
                <a:latin typeface="Arial"/>
              </a:rPr>
              <a:t>Click to edit the title text format</a:t>
            </a:r>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0A9D313F-8FED-46D9-A100-B077C9E7EFC6}" type="slidenum">
              <a:rPr lang="en-US" sz="1400">
                <a:solidFill>
                  <a:srgbClr val="000000"/>
                </a:solidFill>
                <a:latin typeface="Arial"/>
                <a:ea typeface="Arial"/>
              </a:rPr>
              <a:t>&lt;number&gt;</a:t>
            </a:fld>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fdc8"/>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802600" y="802440"/>
            <a:ext cx="3538080" cy="3538080"/>
          </a:xfrm>
          <a:prstGeom prst="rect">
            <a:avLst/>
          </a:prstGeom>
        </p:spPr>
        <p:txBody>
          <a:bodyPr tIns="91440" bIns="91440" anchor="ctr"/>
          <a:p>
            <a:r>
              <a:rPr lang="en-US" sz="4800">
                <a:latin typeface="Arial"/>
              </a:rPr>
              <a:t>Click to edit the title text format</a:t>
            </a:r>
            <a:endParaRPr/>
          </a:p>
        </p:txBody>
      </p:sp>
      <p:sp>
        <p:nvSpPr>
          <p:cNvPr id="39"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488218EF-D504-48EF-9FDA-0C5ECE9CBC23}" type="slidenum">
              <a:rPr lang="en-US" sz="1400">
                <a:solidFill>
                  <a:srgbClr val="000000"/>
                </a:solidFill>
                <a:latin typeface="Arial"/>
                <a:ea typeface="Arial"/>
              </a:rPr>
              <a:t>&lt;number&gt;</a:t>
            </a:fld>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 name="CustomShape 1"/>
          <p:cNvSpPr/>
          <p:nvPr/>
        </p:nvSpPr>
        <p:spPr>
          <a:xfrm>
            <a:off x="4572000" y="0"/>
            <a:ext cx="4571640" cy="5143320"/>
          </a:xfrm>
          <a:prstGeom prst="rect">
            <a:avLst/>
          </a:prstGeom>
          <a:solidFill>
            <a:srgbClr val="00fdc8"/>
          </a:solidFill>
          <a:ln>
            <a:noFill/>
          </a:ln>
        </p:spPr>
      </p:sp>
      <p:sp>
        <p:nvSpPr>
          <p:cNvPr id="76" name="CustomShape 2"/>
          <p:cNvSpPr/>
          <p:nvPr/>
        </p:nvSpPr>
        <p:spPr>
          <a:xfrm>
            <a:off x="5029560" y="4495680"/>
            <a:ext cx="468000" cy="360"/>
          </a:xfrm>
          <a:prstGeom prst="straightConnector1">
            <a:avLst/>
          </a:prstGeom>
          <a:noFill/>
          <a:ln w="28440">
            <a:solidFill>
              <a:srgbClr val="ffffff"/>
            </a:solidFill>
            <a:round/>
          </a:ln>
        </p:spPr>
      </p:sp>
      <p:sp>
        <p:nvSpPr>
          <p:cNvPr id="77" name="PlaceHolder 3"/>
          <p:cNvSpPr>
            <a:spLocks noGrp="1"/>
          </p:cNvSpPr>
          <p:nvPr>
            <p:ph type="title"/>
          </p:nvPr>
        </p:nvSpPr>
        <p:spPr>
          <a:xfrm>
            <a:off x="265680" y="1081440"/>
            <a:ext cx="4044960" cy="1710000"/>
          </a:xfrm>
          <a:prstGeom prst="rect">
            <a:avLst/>
          </a:prstGeom>
        </p:spPr>
        <p:txBody>
          <a:bodyPr tIns="91440" bIns="91440" anchor="b"/>
          <a:p>
            <a:r>
              <a:rPr lang="en-US" sz="5400">
                <a:latin typeface="Arial"/>
              </a:rPr>
              <a:t>Click to edit the title text format</a:t>
            </a:r>
            <a:endParaRPr/>
          </a:p>
        </p:txBody>
      </p:sp>
      <p:sp>
        <p:nvSpPr>
          <p:cNvPr id="78" name="PlaceHolder 4"/>
          <p:cNvSpPr>
            <a:spLocks noGrp="1"/>
          </p:cNvSpPr>
          <p:nvPr>
            <p:ph type="body"/>
          </p:nvPr>
        </p:nvSpPr>
        <p:spPr>
          <a:xfrm>
            <a:off x="4939560" y="724320"/>
            <a:ext cx="3836520" cy="3694680"/>
          </a:xfrm>
          <a:prstGeom prst="rect">
            <a:avLst/>
          </a:prstGeom>
        </p:spPr>
        <p:txBody>
          <a:bodyPr tIns="91440" bIns="91440" anchor="ctr"/>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79" name="PlaceHolder 5"/>
          <p:cNvSpPr>
            <a:spLocks noGrp="1"/>
          </p:cNvSpPr>
          <p:nvPr>
            <p:ph type="sldNum"/>
          </p:nvPr>
        </p:nvSpPr>
        <p:spPr>
          <a:xfrm>
            <a:off x="8472600" y="4663080"/>
            <a:ext cx="548280" cy="393120"/>
          </a:xfrm>
          <a:prstGeom prst="rect">
            <a:avLst/>
          </a:prstGeom>
        </p:spPr>
        <p:txBody>
          <a:bodyPr tIns="91440" bIns="91440" anchor="ctr"/>
          <a:p>
            <a:pPr>
              <a:lnSpc>
                <a:spcPct val="100000"/>
              </a:lnSpc>
            </a:pPr>
            <a:fld id="{7ACC0539-8132-4023-AF5A-4E4635B96C50}" type="slidenum">
              <a:rPr lang="en-US"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7c7ce0"/>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90320" y="526320"/>
            <a:ext cx="5618520" cy="4090320"/>
          </a:xfrm>
          <a:prstGeom prst="rect">
            <a:avLst/>
          </a:prstGeom>
        </p:spPr>
        <p:txBody>
          <a:bodyPr tIns="91440" bIns="91440" anchor="ctr"/>
          <a:p>
            <a:r>
              <a:rPr lang="en-US" sz="6000">
                <a:latin typeface="Arial"/>
              </a:rPr>
              <a:t>Click to edit the title text format</a:t>
            </a:r>
            <a:endParaRPr/>
          </a:p>
        </p:txBody>
      </p:sp>
      <p:sp>
        <p:nvSpPr>
          <p:cNvPr id="115"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385F29CD-324C-479F-9C18-9D2985CCBBE2}" type="slidenum">
              <a:rPr lang="en-US" sz="1400">
                <a:solidFill>
                  <a:srgbClr val="ffffff"/>
                </a:solidFill>
                <a:latin typeface="Arial"/>
                <a:ea typeface="Arial"/>
              </a:rPr>
              <a:t>&lt;number&gt;</a:t>
            </a:fld>
            <a:endParaRPr/>
          </a:p>
        </p:txBody>
      </p:sp>
      <p:sp>
        <p:nvSpPr>
          <p:cNvPr id="116"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555480"/>
            <a:ext cx="2807640" cy="755280"/>
          </a:xfrm>
          <a:prstGeom prst="rect">
            <a:avLst/>
          </a:prstGeom>
        </p:spPr>
        <p:txBody>
          <a:bodyPr tIns="91440" bIns="91440" anchor="b"/>
          <a:p>
            <a:r>
              <a:rPr lang="en-US" sz="3000">
                <a:latin typeface="Arial"/>
              </a:rPr>
              <a:t>Click to edit the title text format</a:t>
            </a:r>
            <a:endParaRPr/>
          </a:p>
        </p:txBody>
      </p:sp>
      <p:sp>
        <p:nvSpPr>
          <p:cNvPr id="152" name="PlaceHolder 2"/>
          <p:cNvSpPr>
            <a:spLocks noGrp="1"/>
          </p:cNvSpPr>
          <p:nvPr>
            <p:ph type="body"/>
          </p:nvPr>
        </p:nvSpPr>
        <p:spPr>
          <a:xfrm>
            <a:off x="311760" y="1389600"/>
            <a:ext cx="2807640" cy="3179160"/>
          </a:xfrm>
          <a:prstGeom prst="rect">
            <a:avLst/>
          </a:prstGeom>
        </p:spPr>
        <p:txBody>
          <a:bodyPr tIns="91440" bIns="91440"/>
          <a:p>
            <a:pPr>
              <a:buSzPct val="45000"/>
              <a:buFont typeface="StarSymbol"/>
              <a:buChar char=""/>
            </a:pPr>
            <a:r>
              <a:rPr lang="en-US" sz="1200">
                <a:latin typeface="Arial"/>
              </a:rPr>
              <a:t>Click to edit the outline text format</a:t>
            </a:r>
            <a:endParaRPr/>
          </a:p>
          <a:p>
            <a:pPr lvl="1">
              <a:buSzPct val="75000"/>
              <a:buFont typeface="StarSymbol"/>
              <a:buChar char=""/>
            </a:pPr>
            <a:r>
              <a:rPr lang="en-US" sz="1200">
                <a:latin typeface="Arial"/>
              </a:rPr>
              <a:t>Second Outline Level</a:t>
            </a:r>
            <a:endParaRPr/>
          </a:p>
          <a:p>
            <a:pPr lvl="2">
              <a:buSzPct val="45000"/>
              <a:buFont typeface="StarSymbol"/>
              <a:buChar char=""/>
            </a:pPr>
            <a:r>
              <a:rPr lang="en-US" sz="1200">
                <a:latin typeface="Arial"/>
              </a:rPr>
              <a:t>Third Outline Level</a:t>
            </a:r>
            <a:endParaRPr/>
          </a:p>
          <a:p>
            <a:pPr lvl="3">
              <a:buSzPct val="75000"/>
              <a:buFont typeface="StarSymbol"/>
              <a:buChar char=""/>
            </a:pPr>
            <a:r>
              <a:rPr lang="en-US" sz="1200">
                <a:latin typeface="Arial"/>
              </a:rPr>
              <a:t>Fourth Outline Level</a:t>
            </a:r>
            <a:endParaRPr/>
          </a:p>
          <a:p>
            <a:pPr lvl="4">
              <a:buSzPct val="45000"/>
              <a:buFont typeface="StarSymbol"/>
              <a:buChar char=""/>
            </a:pPr>
            <a:r>
              <a:rPr lang="en-US" sz="1200">
                <a:latin typeface="Arial"/>
              </a:rPr>
              <a:t>Fifth Outline Level</a:t>
            </a:r>
            <a:endParaRPr/>
          </a:p>
          <a:p>
            <a:pPr lvl="5">
              <a:buSzPct val="45000"/>
              <a:buFont typeface="StarSymbol"/>
              <a:buChar char=""/>
            </a:pPr>
            <a:r>
              <a:rPr lang="en-US" sz="1200">
                <a:latin typeface="Arial"/>
              </a:rPr>
              <a:t>Sixth Outline Level</a:t>
            </a:r>
            <a:endParaRPr/>
          </a:p>
          <a:p>
            <a:pPr lvl="6">
              <a:buSzPct val="45000"/>
              <a:buFont typeface="StarSymbol"/>
              <a:buChar char=""/>
            </a:pPr>
            <a:r>
              <a:rPr lang="en-US" sz="1200">
                <a:latin typeface="Arial"/>
              </a:rPr>
              <a:t>Seventh Outline Level</a:t>
            </a:r>
            <a:endParaRPr/>
          </a:p>
        </p:txBody>
      </p:sp>
      <p:sp>
        <p:nvSpPr>
          <p:cNvPr id="153"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80942C2D-D89C-4064-8115-180F965CACB1}" type="slidenum">
              <a:rPr lang="en-US"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1240200"/>
            <a:ext cx="8520120" cy="1981440"/>
          </a:xfrm>
          <a:prstGeom prst="rect">
            <a:avLst/>
          </a:prstGeom>
        </p:spPr>
        <p:txBody>
          <a:bodyPr tIns="91440" bIns="91440" anchor="b"/>
          <a:p>
            <a:r>
              <a:rPr lang="en-US" sz="12000">
                <a:latin typeface="Arial"/>
              </a:rPr>
              <a:t>Click to edit the title text format</a:t>
            </a:r>
            <a:endParaRPr/>
          </a:p>
        </p:txBody>
      </p:sp>
      <p:sp>
        <p:nvSpPr>
          <p:cNvPr id="189" name="PlaceHolder 2"/>
          <p:cNvSpPr>
            <a:spLocks noGrp="1"/>
          </p:cNvSpPr>
          <p:nvPr>
            <p:ph type="body"/>
          </p:nvPr>
        </p:nvSpPr>
        <p:spPr>
          <a:xfrm>
            <a:off x="311760" y="3304800"/>
            <a:ext cx="8520120" cy="1300320"/>
          </a:xfrm>
          <a:prstGeom prst="rect">
            <a:avLst/>
          </a:prstGeom>
        </p:spPr>
        <p:txBody>
          <a:bodyPr tIns="91440" bIns="9144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90"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17452A73-A20F-47EE-8A9A-F12E8F8DA56F}" type="slidenum">
              <a:rPr lang="en-US"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5"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4990CBE0-0415-43FD-82BF-4C5329BCFB68}" type="slidenum">
              <a:rPr lang="en-US" sz="1400">
                <a:solidFill>
                  <a:srgbClr val="000000"/>
                </a:solidFill>
                <a:latin typeface="Arial"/>
                <a:ea typeface="Arial"/>
              </a:rPr>
              <a:t>&lt;number&gt;</a:t>
            </a:fld>
            <a:endParaRPr/>
          </a:p>
        </p:txBody>
      </p:sp>
      <p:sp>
        <p:nvSpPr>
          <p:cNvPr id="226" name="PlaceHolder 2"/>
          <p:cNvSpPr>
            <a:spLocks noGrp="1"/>
          </p:cNvSpPr>
          <p:nvPr>
            <p:ph type="title"/>
          </p:nvPr>
        </p:nvSpPr>
        <p:spPr>
          <a:xfrm>
            <a:off x="457200" y="205200"/>
            <a:ext cx="8229240" cy="858600"/>
          </a:xfrm>
          <a:prstGeom prst="rect">
            <a:avLst/>
          </a:prstGeom>
        </p:spPr>
        <p:txBody>
          <a:bodyPr lIns="0" rIns="0" tIns="0" bIns="0" anchor="ctr"/>
          <a:p>
            <a:r>
              <a:rPr lang="en-US" sz="1400">
                <a:latin typeface="Arial"/>
              </a:rPr>
              <a:t>Click to edit the title text format</a:t>
            </a:r>
            <a:endParaRPr/>
          </a:p>
        </p:txBody>
      </p:sp>
      <p:sp>
        <p:nvSpPr>
          <p:cNvPr id="227"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2" name="PlaceHolder 1"/>
          <p:cNvSpPr>
            <a:spLocks noGrp="1"/>
          </p:cNvSpPr>
          <p:nvPr>
            <p:ph type="title"/>
          </p:nvPr>
        </p:nvSpPr>
        <p:spPr>
          <a:xfrm>
            <a:off x="304920" y="309240"/>
            <a:ext cx="8537400" cy="747720"/>
          </a:xfrm>
          <a:prstGeom prst="rect">
            <a:avLst/>
          </a:prstGeom>
        </p:spPr>
        <p:txBody>
          <a:bodyPr tIns="91440" bIns="91440"/>
          <a:p>
            <a:r>
              <a:rPr lang="en-US" sz="4000">
                <a:latin typeface="Arial"/>
              </a:rPr>
              <a:t>Click to edit the title text format</a:t>
            </a:r>
            <a:endParaRPr/>
          </a:p>
        </p:txBody>
      </p:sp>
      <p:sp>
        <p:nvSpPr>
          <p:cNvPr id="263"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D844799E-FC04-4738-B064-764DEB963C2B}" type="slidenum">
              <a:rPr lang="en-US" sz="1400">
                <a:solidFill>
                  <a:srgbClr val="000000"/>
                </a:solidFill>
                <a:latin typeface="Arial"/>
                <a:ea typeface="Arial"/>
              </a:rPr>
              <a:t>&lt;number&gt;</a:t>
            </a:fld>
            <a:endParaRPr/>
          </a:p>
        </p:txBody>
      </p:sp>
      <p:sp>
        <p:nvSpPr>
          <p:cNvPr id="264"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9" name="PlaceHolder 1"/>
          <p:cNvSpPr>
            <a:spLocks noGrp="1"/>
          </p:cNvSpPr>
          <p:nvPr>
            <p:ph type="title"/>
          </p:nvPr>
        </p:nvSpPr>
        <p:spPr>
          <a:xfrm>
            <a:off x="311760" y="292680"/>
            <a:ext cx="8520120" cy="800640"/>
          </a:xfrm>
          <a:prstGeom prst="rect">
            <a:avLst/>
          </a:prstGeom>
        </p:spPr>
        <p:txBody>
          <a:bodyPr tIns="91440" bIns="91440"/>
          <a:p>
            <a:r>
              <a:rPr lang="en-US" sz="4200">
                <a:latin typeface="Arial"/>
              </a:rPr>
              <a:t>Click to edit the title text format</a:t>
            </a:r>
            <a:endParaRPr/>
          </a:p>
        </p:txBody>
      </p:sp>
      <p:sp>
        <p:nvSpPr>
          <p:cNvPr id="300" name="PlaceHolder 2"/>
          <p:cNvSpPr>
            <a:spLocks noGrp="1"/>
          </p:cNvSpPr>
          <p:nvPr>
            <p:ph type="body"/>
          </p:nvPr>
        </p:nvSpPr>
        <p:spPr>
          <a:xfrm>
            <a:off x="311760" y="1228680"/>
            <a:ext cx="3999600" cy="333972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
        <p:nvSpPr>
          <p:cNvPr id="301" name="PlaceHolder 3"/>
          <p:cNvSpPr>
            <a:spLocks noGrp="1"/>
          </p:cNvSpPr>
          <p:nvPr>
            <p:ph type="body"/>
          </p:nvPr>
        </p:nvSpPr>
        <p:spPr>
          <a:xfrm>
            <a:off x="4832280" y="1228680"/>
            <a:ext cx="3999600" cy="3339720"/>
          </a:xfrm>
          <a:prstGeom prst="rect">
            <a:avLst/>
          </a:prstGeom>
        </p:spPr>
        <p:txBody>
          <a:bodyPr tIns="91440" bIns="9144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1400">
                <a:latin typeface="Arial"/>
              </a:rPr>
              <a:t>Fifth Outline Level</a:t>
            </a:r>
            <a:endParaRPr/>
          </a:p>
          <a:p>
            <a:pPr lvl="5">
              <a:buSzPct val="45000"/>
              <a:buFont typeface="StarSymbol"/>
              <a:buChar char=""/>
            </a:pPr>
            <a:r>
              <a:rPr lang="en-US" sz="1400">
                <a:latin typeface="Arial"/>
              </a:rPr>
              <a:t>Sixth Outline Level</a:t>
            </a:r>
            <a:endParaRPr/>
          </a:p>
          <a:p>
            <a:pPr lvl="6">
              <a:buSzPct val="45000"/>
              <a:buFont typeface="StarSymbol"/>
              <a:buChar char=""/>
            </a:pPr>
            <a:r>
              <a:rPr lang="en-US" sz="1400">
                <a:latin typeface="Arial"/>
              </a:rPr>
              <a:t>Seventh Outline Level</a:t>
            </a:r>
            <a:endParaRPr/>
          </a:p>
        </p:txBody>
      </p:sp>
      <p:sp>
        <p:nvSpPr>
          <p:cNvPr id="302"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EDC22A27-0CE9-428F-9EB1-EFA1229D4961}" type="slidenum">
              <a:rPr lang="en-US"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8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TextShape 1"/>
          <p:cNvSpPr txBox="1"/>
          <p:nvPr/>
        </p:nvSpPr>
        <p:spPr>
          <a:xfrm>
            <a:off x="311760" y="392040"/>
            <a:ext cx="8520120" cy="2689920"/>
          </a:xfrm>
          <a:prstGeom prst="rect">
            <a:avLst/>
          </a:prstGeom>
        </p:spPr>
        <p:txBody>
          <a:bodyPr tIns="91440" bIns="91440" anchor="ctr"/>
          <a:p>
            <a:pPr>
              <a:lnSpc>
                <a:spcPct val="100000"/>
              </a:lnSpc>
            </a:pPr>
            <a:r>
              <a:rPr b="1" lang="en-US" sz="4800">
                <a:solidFill>
                  <a:srgbClr val="212121"/>
                </a:solidFill>
                <a:latin typeface="Amatic SC"/>
                <a:ea typeface="Amatic SC"/>
              </a:rPr>
              <a:t>Pensamento Exponencial e o modelo </a:t>
            </a:r>
            <a:r>
              <a:rPr b="1" i="1" lang="en-US" sz="4800">
                <a:solidFill>
                  <a:srgbClr val="212121"/>
                </a:solidFill>
                <a:latin typeface="Amatic SC"/>
                <a:ea typeface="Amatic SC"/>
              </a:rPr>
              <a:t>Open Source</a:t>
            </a:r>
            <a:endParaRPr/>
          </a:p>
        </p:txBody>
      </p:sp>
      <p:sp>
        <p:nvSpPr>
          <p:cNvPr id="338" name="TextShape 2"/>
          <p:cNvSpPr txBox="1"/>
          <p:nvPr/>
        </p:nvSpPr>
        <p:spPr>
          <a:xfrm>
            <a:off x="311760" y="3890520"/>
            <a:ext cx="8520120" cy="705960"/>
          </a:xfrm>
          <a:prstGeom prst="rect">
            <a:avLst/>
          </a:prstGeom>
        </p:spPr>
        <p:txBody>
          <a:bodyPr tIns="91440" bIns="91440" anchor="ctr"/>
          <a:p>
            <a:pPr>
              <a:lnSpc>
                <a:spcPct val="100000"/>
              </a:lnSpc>
            </a:pPr>
            <a:r>
              <a:rPr b="1" lang="en-US" sz="2100">
                <a:solidFill>
                  <a:srgbClr val="212121"/>
                </a:solidFill>
                <a:latin typeface="Source Code Pro"/>
                <a:ea typeface="Source Code Pro"/>
              </a:rPr>
              <a:t>Marcos Seefelder de Assis Araujo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TextShape 1"/>
          <p:cNvSpPr txBox="1"/>
          <p:nvPr/>
        </p:nvSpPr>
        <p:spPr>
          <a:xfrm>
            <a:off x="311760" y="1278360"/>
            <a:ext cx="8520120" cy="800640"/>
          </a:xfrm>
          <a:prstGeom prst="rect">
            <a:avLst/>
          </a:prstGeom>
        </p:spPr>
        <p:txBody>
          <a:bodyPr tIns="91440" bIns="91440"/>
          <a:p>
            <a:pPr>
              <a:lnSpc>
                <a:spcPct val="100000"/>
              </a:lnSpc>
            </a:pPr>
            <a:r>
              <a:rPr b="1" lang="en-US" sz="3200">
                <a:solidFill>
                  <a:srgbClr val="212121"/>
                </a:solidFill>
                <a:latin typeface="Amatic SC"/>
                <a:ea typeface="Amatic SC"/>
              </a:rPr>
              <a:t>SourceForge:  na época e agora...</a:t>
            </a:r>
            <a:endParaRPr/>
          </a:p>
        </p:txBody>
      </p:sp>
      <p:sp>
        <p:nvSpPr>
          <p:cNvPr id="368" name="TextShape 2"/>
          <p:cNvSpPr txBox="1"/>
          <p:nvPr/>
        </p:nvSpPr>
        <p:spPr>
          <a:xfrm>
            <a:off x="311760" y="2214360"/>
            <a:ext cx="3999600" cy="749520"/>
          </a:xfrm>
          <a:prstGeom prst="rect">
            <a:avLst/>
          </a:prstGeom>
        </p:spPr>
        <p:txBody>
          <a:bodyPr tIns="91440" bIns="91440"/>
          <a:p>
            <a:pPr algn="ctr">
              <a:lnSpc>
                <a:spcPct val="100000"/>
              </a:lnSpc>
            </a:pPr>
            <a:r>
              <a:rPr lang="en-US" sz="3000">
                <a:solidFill>
                  <a:srgbClr val="666666"/>
                </a:solidFill>
                <a:latin typeface="Source Code Pro"/>
                <a:ea typeface="Source Code Pro"/>
              </a:rPr>
              <a:t>150 mil</a:t>
            </a:r>
            <a:endParaRPr/>
          </a:p>
        </p:txBody>
      </p:sp>
      <p:sp>
        <p:nvSpPr>
          <p:cNvPr id="369" name="TextShape 3"/>
          <p:cNvSpPr txBox="1"/>
          <p:nvPr/>
        </p:nvSpPr>
        <p:spPr>
          <a:xfrm>
            <a:off x="4832280" y="2214360"/>
            <a:ext cx="3999600" cy="683640"/>
          </a:xfrm>
          <a:prstGeom prst="rect">
            <a:avLst/>
          </a:prstGeom>
        </p:spPr>
        <p:txBody>
          <a:bodyPr tIns="91440" bIns="91440"/>
          <a:p>
            <a:pPr algn="ctr">
              <a:lnSpc>
                <a:spcPct val="100000"/>
              </a:lnSpc>
            </a:pPr>
            <a:r>
              <a:rPr lang="en-US" sz="3000">
                <a:solidFill>
                  <a:srgbClr val="666666"/>
                </a:solidFill>
                <a:latin typeface="Source Code Pro"/>
                <a:ea typeface="Source Code Pro"/>
              </a:rPr>
              <a:t>430 mil</a:t>
            </a:r>
            <a:endParaRPr/>
          </a:p>
        </p:txBody>
      </p:sp>
      <p:sp>
        <p:nvSpPr>
          <p:cNvPr id="370" name="TextShape 4"/>
          <p:cNvSpPr txBox="1"/>
          <p:nvPr/>
        </p:nvSpPr>
        <p:spPr>
          <a:xfrm>
            <a:off x="311760" y="3156840"/>
            <a:ext cx="8520120" cy="800640"/>
          </a:xfrm>
          <a:prstGeom prst="rect">
            <a:avLst/>
          </a:prstGeom>
        </p:spPr>
        <p:txBody>
          <a:bodyPr tIns="91440" bIns="91440"/>
          <a:p>
            <a:pPr>
              <a:lnSpc>
                <a:spcPct val="100000"/>
              </a:lnSpc>
            </a:pPr>
            <a:r>
              <a:rPr b="1" lang="en-US" sz="3200">
                <a:solidFill>
                  <a:srgbClr val="212121"/>
                </a:solidFill>
                <a:latin typeface="Amatic SC"/>
                <a:ea typeface="Amatic SC"/>
              </a:rPr>
              <a:t>Github:  Em 2013 alcança 10 milhões de repositórios</a:t>
            </a:r>
            <a:endParaRPr/>
          </a:p>
        </p:txBody>
      </p:sp>
    </p:spTree>
  </p:cSld>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0">
                                  <p:stCondLst>
                                    <p:cond delay="0"/>
                                  </p:stCondLst>
                                  <p:childTnLst>
                                    <p:set>
                                      <p:cBhvr>
                                        <p:cTn id="104" dur="1" fill="hold">
                                          <p:stCondLst>
                                            <p:cond delay="0"/>
                                          </p:stCondLst>
                                        </p:cTn>
                                        <p:tgtEl>
                                          <p:spTgt spid="367"/>
                                        </p:tgtEl>
                                        <p:attrNameLst>
                                          <p:attrName>style.visibility</p:attrName>
                                        </p:attrNameLst>
                                      </p:cBhvr>
                                      <p:to>
                                        <p:strVal val="visible"/>
                                      </p:to>
                                    </p:set>
                                    <p:animEffect filter="fade" transition="in">
                                      <p:cBhvr additive="repl">
                                        <p:cTn id="105" dur="1000"/>
                                        <p:tgtEl>
                                          <p:spTgt spid="367"/>
                                        </p:tgtEl>
                                      </p:cBhvr>
                                    </p:animEffect>
                                  </p:childTnLst>
                                </p:cTn>
                              </p:par>
                            </p:childTnLst>
                          </p:cTn>
                        </p:par>
                        <p:par>
                          <p:cTn id="106" fill="hold">
                            <p:stCondLst>
                              <p:cond delay="1000"/>
                            </p:stCondLst>
                            <p:childTnLst>
                              <p:par>
                                <p:cTn id="107" nodeType="afterEffect" fill="hold" presetClass="entr" presetID="10">
                                  <p:stCondLst>
                                    <p:cond delay="0"/>
                                  </p:stCondLst>
                                  <p:childTnLst>
                                    <p:set>
                                      <p:cBhvr>
                                        <p:cTn id="108" dur="1" fill="hold">
                                          <p:stCondLst>
                                            <p:cond delay="0"/>
                                          </p:stCondLst>
                                        </p:cTn>
                                        <p:tgtEl>
                                          <p:spTgt spid="368"/>
                                        </p:tgtEl>
                                        <p:attrNameLst>
                                          <p:attrName>style.visibility</p:attrName>
                                        </p:attrNameLst>
                                      </p:cBhvr>
                                      <p:to>
                                        <p:strVal val="visible"/>
                                      </p:to>
                                    </p:set>
                                    <p:animEffect filter="fade" transition="in">
                                      <p:cBhvr additive="repl">
                                        <p:cTn id="109" dur="1000"/>
                                        <p:tgtEl>
                                          <p:spTgt spid="368"/>
                                        </p:tgtEl>
                                      </p:cBhvr>
                                    </p:animEffect>
                                  </p:childTnLst>
                                </p:cTn>
                              </p:par>
                            </p:childTnLst>
                          </p:cTn>
                        </p:par>
                        <p:par>
                          <p:cTn id="110" fill="hold">
                            <p:stCondLst>
                              <p:cond delay="2000"/>
                            </p:stCondLst>
                            <p:childTnLst>
                              <p:par>
                                <p:cTn id="111" nodeType="afterEffect" fill="hold" presetClass="entr" presetID="10">
                                  <p:stCondLst>
                                    <p:cond delay="0"/>
                                  </p:stCondLst>
                                  <p:childTnLst>
                                    <p:set>
                                      <p:cBhvr>
                                        <p:cTn id="112" dur="1" fill="hold">
                                          <p:stCondLst>
                                            <p:cond delay="0"/>
                                          </p:stCondLst>
                                        </p:cTn>
                                        <p:tgtEl>
                                          <p:spTgt spid="369"/>
                                        </p:tgtEl>
                                        <p:attrNameLst>
                                          <p:attrName>style.visibility</p:attrName>
                                        </p:attrNameLst>
                                      </p:cBhvr>
                                      <p:to>
                                        <p:strVal val="visible"/>
                                      </p:to>
                                    </p:set>
                                    <p:animEffect filter="fade" transition="in">
                                      <p:cBhvr additive="repl">
                                        <p:cTn id="113" dur="1000"/>
                                        <p:tgtEl>
                                          <p:spTgt spid="369"/>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370"/>
                                        </p:tgtEl>
                                        <p:attrNameLst>
                                          <p:attrName>style.visibility</p:attrName>
                                        </p:attrNameLst>
                                      </p:cBhvr>
                                      <p:to>
                                        <p:strVal val="visible"/>
                                      </p:to>
                                    </p:set>
                                    <p:animEffect filter="fade" transition="in">
                                      <p:cBhvr additive="repl">
                                        <p:cTn id="118" dur="1000"/>
                                        <p:tgtEl>
                                          <p:spTgt spid="37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1" name="Shape 130" descr=""/>
          <p:cNvPicPr/>
          <p:nvPr/>
        </p:nvPicPr>
        <p:blipFill>
          <a:blip r:embed="rId1"/>
          <a:stretch>
            <a:fillRect/>
          </a:stretch>
        </p:blipFill>
        <p:spPr>
          <a:xfrm>
            <a:off x="0" y="16200"/>
            <a:ext cx="9143640" cy="511092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TextShape 1"/>
          <p:cNvSpPr txBox="1"/>
          <p:nvPr/>
        </p:nvSpPr>
        <p:spPr>
          <a:xfrm>
            <a:off x="490320" y="526320"/>
            <a:ext cx="5618520" cy="4090320"/>
          </a:xfrm>
          <a:prstGeom prst="rect">
            <a:avLst/>
          </a:prstGeom>
        </p:spPr>
        <p:txBody>
          <a:bodyPr tIns="91440" bIns="91440" anchor="ctr"/>
          <a:p>
            <a:pPr>
              <a:lnSpc>
                <a:spcPct val="100000"/>
              </a:lnSpc>
            </a:pPr>
            <a:r>
              <a:rPr b="1" lang="en-US" sz="6000">
                <a:solidFill>
                  <a:srgbClr val="ffffff"/>
                </a:solidFill>
                <a:latin typeface="Amatic SC"/>
                <a:ea typeface="Amatic SC"/>
              </a:rPr>
              <a:t>Imagina só</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TextShape 1"/>
          <p:cNvSpPr txBox="1"/>
          <p:nvPr/>
        </p:nvSpPr>
        <p:spPr>
          <a:xfrm>
            <a:off x="265680" y="1081440"/>
            <a:ext cx="4044960" cy="1710000"/>
          </a:xfrm>
          <a:prstGeom prst="rect">
            <a:avLst/>
          </a:prstGeom>
        </p:spPr>
        <p:txBody>
          <a:bodyPr tIns="91440" bIns="91440" anchor="b"/>
          <a:p>
            <a:pPr>
              <a:lnSpc>
                <a:spcPct val="100000"/>
              </a:lnSpc>
            </a:pPr>
            <a:r>
              <a:rPr b="1" lang="en-US" sz="5400">
                <a:solidFill>
                  <a:srgbClr val="212121"/>
                </a:solidFill>
                <a:latin typeface="Amatic SC"/>
                <a:ea typeface="Amatic SC"/>
              </a:rPr>
              <a:t>Mas, </a:t>
            </a:r>
            <a:r>
              <a:rPr b="1" i="1" lang="en-US" sz="5400">
                <a:solidFill>
                  <a:srgbClr val="212121"/>
                </a:solidFill>
                <a:latin typeface="Amatic SC"/>
                <a:ea typeface="Amatic SC"/>
              </a:rPr>
              <a:t>Open Source </a:t>
            </a:r>
            <a:r>
              <a:rPr b="1" lang="en-US" sz="5400">
                <a:solidFill>
                  <a:srgbClr val="212121"/>
                </a:solidFill>
                <a:latin typeface="Amatic SC"/>
                <a:ea typeface="Amatic SC"/>
              </a:rPr>
              <a:t>?</a:t>
            </a:r>
            <a:endParaRPr/>
          </a:p>
        </p:txBody>
      </p:sp>
      <p:sp>
        <p:nvSpPr>
          <p:cNvPr id="374" name="TextShape 2"/>
          <p:cNvSpPr txBox="1"/>
          <p:nvPr/>
        </p:nvSpPr>
        <p:spPr>
          <a:xfrm>
            <a:off x="4748040" y="724320"/>
            <a:ext cx="4260960" cy="3694680"/>
          </a:xfrm>
          <a:prstGeom prst="rect">
            <a:avLst/>
          </a:prstGeom>
        </p:spPr>
        <p:txBody>
          <a:bodyPr tIns="91440" bIns="91440" anchor="ctr"/>
          <a:p>
            <a:pPr>
              <a:lnSpc>
                <a:spcPct val="100000"/>
              </a:lnSpc>
            </a:pPr>
            <a:r>
              <a:rPr b="1" lang="en-US">
                <a:solidFill>
                  <a:srgbClr val="212121"/>
                </a:solidFill>
                <a:latin typeface="Source Code Pro"/>
                <a:ea typeface="Source Code Pro"/>
              </a:rPr>
              <a:t>Em pesquisa recente</a:t>
            </a:r>
            <a:r>
              <a:rPr b="1" lang="en-US" sz="1400">
                <a:solidFill>
                  <a:srgbClr val="212121"/>
                </a:solidFill>
                <a:latin typeface="Source Code Pro"/>
                <a:ea typeface="Source Code Pro"/>
              </a:rPr>
              <a:t>¹</a:t>
            </a:r>
            <a:r>
              <a:rPr b="1" lang="en-US">
                <a:solidFill>
                  <a:srgbClr val="212121"/>
                </a:solidFill>
                <a:latin typeface="Source Code Pro"/>
                <a:ea typeface="Source Code Pro"/>
              </a:rPr>
              <a:t>, uso de OSS:</a:t>
            </a:r>
            <a:endParaRPr/>
          </a:p>
          <a:p>
            <a:pPr>
              <a:lnSpc>
                <a:spcPct val="100000"/>
              </a:lnSpc>
            </a:pPr>
            <a:r>
              <a:rPr b="1" lang="en-US">
                <a:solidFill>
                  <a:srgbClr val="212121"/>
                </a:solidFill>
                <a:latin typeface="Source Code Pro"/>
                <a:ea typeface="Source Code Pro"/>
              </a:rPr>
              <a:t>65% agilizar desenvolvimento;</a:t>
            </a:r>
            <a:endParaRPr/>
          </a:p>
          <a:p>
            <a:pPr>
              <a:lnSpc>
                <a:spcPct val="100000"/>
              </a:lnSpc>
            </a:pPr>
            <a:r>
              <a:rPr b="1" lang="en-US">
                <a:solidFill>
                  <a:srgbClr val="212121"/>
                </a:solidFill>
                <a:latin typeface="Source Code Pro"/>
                <a:ea typeface="Source Code Pro"/>
              </a:rPr>
              <a:t>+55% para infraestrutura;</a:t>
            </a:r>
            <a:endParaRPr/>
          </a:p>
          <a:p>
            <a:pPr>
              <a:lnSpc>
                <a:spcPct val="100000"/>
              </a:lnSpc>
            </a:pPr>
            <a:r>
              <a:rPr b="1" lang="en-US">
                <a:solidFill>
                  <a:srgbClr val="212121"/>
                </a:solidFill>
                <a:latin typeface="Source Code Pro"/>
                <a:ea typeface="Source Code Pro"/>
              </a:rPr>
              <a:t>65% contribuem: </a:t>
            </a:r>
            <a:r>
              <a:rPr b="1" i="1" lang="en-US">
                <a:solidFill>
                  <a:srgbClr val="212121"/>
                </a:solidFill>
                <a:latin typeface="Source Code Pro"/>
                <a:ea typeface="Source Code Pro"/>
              </a:rPr>
              <a:t>bugs</a:t>
            </a:r>
            <a:r>
              <a:rPr b="1" lang="en-US">
                <a:solidFill>
                  <a:srgbClr val="212121"/>
                </a:solidFill>
                <a:latin typeface="Source Code Pro"/>
                <a:ea typeface="Source Code Pro"/>
              </a:rPr>
              <a:t> ou </a:t>
            </a:r>
            <a:r>
              <a:rPr b="1" i="1" lang="en-US">
                <a:solidFill>
                  <a:srgbClr val="212121"/>
                </a:solidFill>
                <a:latin typeface="Source Code Pro"/>
                <a:ea typeface="Source Code Pro"/>
              </a:rPr>
              <a:t>novas features;</a:t>
            </a:r>
            <a:endParaRPr/>
          </a:p>
          <a:p>
            <a:pPr>
              <a:lnSpc>
                <a:spcPct val="100000"/>
              </a:lnSpc>
            </a:pPr>
            <a:r>
              <a:rPr b="1" lang="en-US">
                <a:solidFill>
                  <a:srgbClr val="212121"/>
                </a:solidFill>
                <a:latin typeface="Source Code Pro"/>
                <a:ea typeface="Source Code Pro"/>
              </a:rPr>
              <a:t>67% encorajam empregados a contribuir.</a:t>
            </a:r>
            <a:endParaRPr/>
          </a:p>
          <a:p>
            <a:pPr>
              <a:lnSpc>
                <a:spcPct val="100000"/>
              </a:lnSpc>
            </a:pPr>
            <a:r>
              <a:rPr b="1" lang="en-US" sz="1200">
                <a:solidFill>
                  <a:srgbClr val="212121"/>
                </a:solidFill>
                <a:latin typeface="Source Code Pro"/>
                <a:ea typeface="Source Code Pro"/>
              </a:rPr>
              <a:t>(1313 repondentes em 64 países)</a:t>
            </a:r>
            <a:endParaRPr/>
          </a:p>
        </p:txBody>
      </p:sp>
      <p:sp>
        <p:nvSpPr>
          <p:cNvPr id="375" name="TextShape 3"/>
          <p:cNvSpPr txBox="1"/>
          <p:nvPr/>
        </p:nvSpPr>
        <p:spPr>
          <a:xfrm>
            <a:off x="265680" y="4299480"/>
            <a:ext cx="8743320" cy="1300320"/>
          </a:xfrm>
          <a:prstGeom prst="rect">
            <a:avLst/>
          </a:prstGeom>
        </p:spPr>
        <p:txBody>
          <a:bodyPr tIns="91440" bIns="91440" anchor="ctr"/>
          <a:p>
            <a:pPr>
              <a:lnSpc>
                <a:spcPct val="100000"/>
              </a:lnSpc>
            </a:pPr>
            <a:r>
              <a:rPr lang="en-US" sz="1100">
                <a:solidFill>
                  <a:srgbClr val="212121"/>
                </a:solidFill>
                <a:latin typeface="Source Code Pro"/>
                <a:ea typeface="Source Code Pro"/>
              </a:rPr>
              <a:t>¹ North Bridge + Black Duck: http://www.slideshare.net/North_Bridge/2016-future-of-open-source-study</a:t>
            </a:r>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0">
                                  <p:stCondLst>
                                    <p:cond delay="0"/>
                                  </p:stCondLst>
                                  <p:childTnLst>
                                    <p:set>
                                      <p:cBhvr>
                                        <p:cTn id="128" dur="1" fill="hold">
                                          <p:stCondLst>
                                            <p:cond delay="0"/>
                                          </p:stCondLst>
                                        </p:cTn>
                                        <p:tgtEl>
                                          <p:spTgt spid="374"/>
                                        </p:tgtEl>
                                        <p:attrNameLst>
                                          <p:attrName>style.visibility</p:attrName>
                                        </p:attrNameLst>
                                      </p:cBhvr>
                                      <p:to>
                                        <p:strVal val="visible"/>
                                      </p:to>
                                    </p:set>
                                    <p:animEffect filter="fade" transition="in">
                                      <p:cBhvr additive="repl">
                                        <p:cTn id="129" dur="1000"/>
                                        <p:tgtEl>
                                          <p:spTgt spid="37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TextShape 1"/>
          <p:cNvSpPr txBox="1"/>
          <p:nvPr/>
        </p:nvSpPr>
        <p:spPr>
          <a:xfrm>
            <a:off x="265680" y="1081440"/>
            <a:ext cx="4044960" cy="1710000"/>
          </a:xfrm>
          <a:prstGeom prst="rect">
            <a:avLst/>
          </a:prstGeom>
        </p:spPr>
        <p:txBody>
          <a:bodyPr tIns="91440" bIns="91440" anchor="b"/>
          <a:p>
            <a:pPr>
              <a:lnSpc>
                <a:spcPct val="100000"/>
              </a:lnSpc>
            </a:pPr>
            <a:r>
              <a:rPr b="1" lang="en-US" sz="5400">
                <a:solidFill>
                  <a:srgbClr val="212121"/>
                </a:solidFill>
                <a:latin typeface="Amatic SC"/>
                <a:ea typeface="Amatic SC"/>
              </a:rPr>
              <a:t>Restam desafios</a:t>
            </a:r>
            <a:endParaRPr/>
          </a:p>
        </p:txBody>
      </p:sp>
      <p:sp>
        <p:nvSpPr>
          <p:cNvPr id="377" name="TextShape 2"/>
          <p:cNvSpPr txBox="1"/>
          <p:nvPr/>
        </p:nvSpPr>
        <p:spPr>
          <a:xfrm>
            <a:off x="4939560" y="724320"/>
            <a:ext cx="3836520" cy="3694680"/>
          </a:xfrm>
          <a:prstGeom prst="rect">
            <a:avLst/>
          </a:prstGeom>
        </p:spPr>
        <p:txBody>
          <a:bodyPr tIns="91440" bIns="91440" anchor="ctr"/>
          <a:p>
            <a:pPr>
              <a:lnSpc>
                <a:spcPct val="100000"/>
              </a:lnSpc>
            </a:pPr>
            <a:r>
              <a:rPr lang="en-US">
                <a:solidFill>
                  <a:srgbClr val="212121"/>
                </a:solidFill>
                <a:latin typeface="Source Code Pro"/>
                <a:ea typeface="Source Code Pro"/>
              </a:rPr>
              <a:t>50% não possuem política de escolha;</a:t>
            </a:r>
            <a:endParaRPr/>
          </a:p>
          <a:p>
            <a:pPr>
              <a:lnSpc>
                <a:spcPct val="100000"/>
              </a:lnSpc>
            </a:pPr>
            <a:r>
              <a:rPr lang="en-US">
                <a:solidFill>
                  <a:srgbClr val="212121"/>
                </a:solidFill>
                <a:latin typeface="Source Code Pro"/>
                <a:ea typeface="Source Code Pro"/>
              </a:rPr>
              <a:t>47% não adotam processo para acompanhar o código;</a:t>
            </a:r>
            <a:endParaRPr/>
          </a:p>
          <a:p>
            <a:pPr>
              <a:lnSpc>
                <a:spcPct val="100000"/>
              </a:lnSpc>
            </a:pPr>
            <a:r>
              <a:rPr lang="en-US">
                <a:solidFill>
                  <a:srgbClr val="212121"/>
                </a:solidFill>
                <a:latin typeface="Source Code Pro"/>
                <a:ea typeface="Source Code Pro"/>
              </a:rPr>
              <a:t>~⅓ não tem processo para tratar de vulnerabilidades.</a:t>
            </a:r>
            <a:endParaRPr/>
          </a:p>
        </p:txBody>
      </p:sp>
    </p:spTree>
  </p:cSld>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10">
                                  <p:stCondLst>
                                    <p:cond delay="0"/>
                                  </p:stCondLst>
                                  <p:childTnLst>
                                    <p:set>
                                      <p:cBhvr>
                                        <p:cTn id="135" dur="1" fill="hold">
                                          <p:stCondLst>
                                            <p:cond delay="0"/>
                                          </p:stCondLst>
                                        </p:cTn>
                                        <p:tgtEl>
                                          <p:spTgt spid="377"/>
                                        </p:tgtEl>
                                        <p:attrNameLst>
                                          <p:attrName>style.visibility</p:attrName>
                                        </p:attrNameLst>
                                      </p:cBhvr>
                                      <p:to>
                                        <p:strVal val="visible"/>
                                      </p:to>
                                    </p:set>
                                    <p:animEffect filter="fade" transition="in">
                                      <p:cBhvr additive="repl">
                                        <p:cTn id="136" dur="1000"/>
                                        <p:tgtEl>
                                          <p:spTgt spid="37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TextShape 1"/>
          <p:cNvSpPr txBox="1"/>
          <p:nvPr/>
        </p:nvSpPr>
        <p:spPr>
          <a:xfrm>
            <a:off x="265680" y="1081440"/>
            <a:ext cx="4044960" cy="1710000"/>
          </a:xfrm>
          <a:prstGeom prst="rect">
            <a:avLst/>
          </a:prstGeom>
        </p:spPr>
        <p:txBody>
          <a:bodyPr tIns="91440" bIns="91440" anchor="b"/>
          <a:p>
            <a:pPr>
              <a:lnSpc>
                <a:spcPct val="100000"/>
              </a:lnSpc>
            </a:pPr>
            <a:r>
              <a:rPr b="1" lang="en-US" sz="5400">
                <a:solidFill>
                  <a:srgbClr val="212121"/>
                </a:solidFill>
                <a:latin typeface="Amatic SC"/>
                <a:ea typeface="Amatic SC"/>
              </a:rPr>
              <a:t>Modelos de negócio</a:t>
            </a:r>
            <a:endParaRPr/>
          </a:p>
        </p:txBody>
      </p:sp>
      <p:sp>
        <p:nvSpPr>
          <p:cNvPr id="379" name="TextShape 2"/>
          <p:cNvSpPr txBox="1"/>
          <p:nvPr/>
        </p:nvSpPr>
        <p:spPr>
          <a:xfrm>
            <a:off x="265680" y="2845080"/>
            <a:ext cx="4044960" cy="1345320"/>
          </a:xfrm>
          <a:prstGeom prst="rect">
            <a:avLst/>
          </a:prstGeom>
        </p:spPr>
        <p:txBody>
          <a:bodyPr tIns="91440" bIns="91440"/>
          <a:p>
            <a:pPr>
              <a:lnSpc>
                <a:spcPct val="100000"/>
              </a:lnSpc>
            </a:pPr>
            <a:r>
              <a:rPr lang="en-US">
                <a:solidFill>
                  <a:srgbClr val="666666"/>
                </a:solidFill>
                <a:latin typeface="Source Code Pro"/>
                <a:ea typeface="Source Code Pro"/>
              </a:rPr>
              <a:t>para os vendedores </a:t>
            </a:r>
            <a:r>
              <a:rPr i="1" lang="en-US">
                <a:solidFill>
                  <a:srgbClr val="666666"/>
                </a:solidFill>
                <a:latin typeface="Source Code Pro"/>
                <a:ea typeface="Source Code Pro"/>
              </a:rPr>
              <a:t>Open Source</a:t>
            </a:r>
            <a:r>
              <a:rPr lang="en-US">
                <a:solidFill>
                  <a:srgbClr val="666666"/>
                </a:solidFill>
                <a:latin typeface="Source Code Pro"/>
                <a:ea typeface="Source Code Pro"/>
              </a:rPr>
              <a:t> dos próximos 2~3 anos.</a:t>
            </a:r>
            <a:endParaRPr/>
          </a:p>
        </p:txBody>
      </p:sp>
      <p:sp>
        <p:nvSpPr>
          <p:cNvPr id="380" name="TextShape 3"/>
          <p:cNvSpPr txBox="1"/>
          <p:nvPr/>
        </p:nvSpPr>
        <p:spPr>
          <a:xfrm>
            <a:off x="4870080" y="0"/>
            <a:ext cx="4185720" cy="1262520"/>
          </a:xfrm>
          <a:prstGeom prst="rect">
            <a:avLst/>
          </a:prstGeom>
        </p:spPr>
        <p:txBody>
          <a:bodyPr tIns="91440" bIns="91440" anchor="b"/>
          <a:p>
            <a:pPr>
              <a:lnSpc>
                <a:spcPct val="100000"/>
              </a:lnSpc>
            </a:pPr>
            <a:r>
              <a:rPr b="1" lang="en-US" sz="7200">
                <a:solidFill>
                  <a:srgbClr val="212121"/>
                </a:solidFill>
                <a:latin typeface="Amatic SC"/>
                <a:ea typeface="Amatic SC"/>
              </a:rPr>
              <a:t>46%</a:t>
            </a:r>
            <a:endParaRPr/>
          </a:p>
        </p:txBody>
      </p:sp>
      <p:sp>
        <p:nvSpPr>
          <p:cNvPr id="381" name="TextShape 4"/>
          <p:cNvSpPr txBox="1"/>
          <p:nvPr/>
        </p:nvSpPr>
        <p:spPr>
          <a:xfrm>
            <a:off x="4870080" y="1202040"/>
            <a:ext cx="4185720" cy="484920"/>
          </a:xfrm>
          <a:prstGeom prst="rect">
            <a:avLst/>
          </a:prstGeom>
        </p:spPr>
        <p:txBody>
          <a:bodyPr tIns="91440" bIns="91440" anchor="ctr"/>
          <a:p>
            <a:pPr>
              <a:lnSpc>
                <a:spcPct val="100000"/>
              </a:lnSpc>
            </a:pPr>
            <a:r>
              <a:rPr lang="en-US">
                <a:solidFill>
                  <a:srgbClr val="212121"/>
                </a:solidFill>
                <a:latin typeface="Source Code Pro"/>
                <a:ea typeface="Source Code Pro"/>
              </a:rPr>
              <a:t>Software-as-a-service (SaaS)</a:t>
            </a:r>
            <a:endParaRPr/>
          </a:p>
        </p:txBody>
      </p:sp>
      <p:sp>
        <p:nvSpPr>
          <p:cNvPr id="382" name="TextShape 5"/>
          <p:cNvSpPr txBox="1"/>
          <p:nvPr/>
        </p:nvSpPr>
        <p:spPr>
          <a:xfrm>
            <a:off x="4870080" y="1728000"/>
            <a:ext cx="4185720" cy="1262520"/>
          </a:xfrm>
          <a:prstGeom prst="rect">
            <a:avLst/>
          </a:prstGeom>
        </p:spPr>
        <p:txBody>
          <a:bodyPr tIns="91440" bIns="91440" anchor="b"/>
          <a:p>
            <a:pPr>
              <a:lnSpc>
                <a:spcPct val="100000"/>
              </a:lnSpc>
            </a:pPr>
            <a:r>
              <a:rPr b="1" lang="en-US" sz="7200">
                <a:solidFill>
                  <a:srgbClr val="212121"/>
                </a:solidFill>
                <a:latin typeface="Amatic SC"/>
                <a:ea typeface="Amatic SC"/>
              </a:rPr>
              <a:t>42%</a:t>
            </a:r>
            <a:endParaRPr/>
          </a:p>
        </p:txBody>
      </p:sp>
      <p:sp>
        <p:nvSpPr>
          <p:cNvPr id="383" name="TextShape 6"/>
          <p:cNvSpPr txBox="1"/>
          <p:nvPr/>
        </p:nvSpPr>
        <p:spPr>
          <a:xfrm>
            <a:off x="4870080" y="2930400"/>
            <a:ext cx="4185720" cy="484920"/>
          </a:xfrm>
          <a:prstGeom prst="rect">
            <a:avLst/>
          </a:prstGeom>
        </p:spPr>
        <p:txBody>
          <a:bodyPr tIns="91440" bIns="91440" anchor="ctr"/>
          <a:p>
            <a:pPr>
              <a:lnSpc>
                <a:spcPct val="100000"/>
              </a:lnSpc>
            </a:pPr>
            <a:r>
              <a:rPr lang="en-US">
                <a:solidFill>
                  <a:srgbClr val="212121"/>
                </a:solidFill>
                <a:latin typeface="Source Code Pro"/>
                <a:ea typeface="Source Code Pro"/>
              </a:rPr>
              <a:t>Desenvolvimento personalizado</a:t>
            </a:r>
            <a:endParaRPr/>
          </a:p>
        </p:txBody>
      </p:sp>
      <p:sp>
        <p:nvSpPr>
          <p:cNvPr id="384" name="TextShape 7"/>
          <p:cNvSpPr txBox="1"/>
          <p:nvPr/>
        </p:nvSpPr>
        <p:spPr>
          <a:xfrm>
            <a:off x="4870080" y="3456360"/>
            <a:ext cx="4185720" cy="1262520"/>
          </a:xfrm>
          <a:prstGeom prst="rect">
            <a:avLst/>
          </a:prstGeom>
        </p:spPr>
        <p:txBody>
          <a:bodyPr tIns="91440" bIns="91440" anchor="b"/>
          <a:p>
            <a:pPr>
              <a:lnSpc>
                <a:spcPct val="100000"/>
              </a:lnSpc>
            </a:pPr>
            <a:r>
              <a:rPr b="1" lang="en-US" sz="7200">
                <a:solidFill>
                  <a:srgbClr val="212121"/>
                </a:solidFill>
                <a:latin typeface="Amatic SC"/>
                <a:ea typeface="Amatic SC"/>
              </a:rPr>
              <a:t>41%</a:t>
            </a:r>
            <a:endParaRPr/>
          </a:p>
        </p:txBody>
      </p:sp>
      <p:sp>
        <p:nvSpPr>
          <p:cNvPr id="385" name="TextShape 8"/>
          <p:cNvSpPr txBox="1"/>
          <p:nvPr/>
        </p:nvSpPr>
        <p:spPr>
          <a:xfrm>
            <a:off x="4870080" y="4658400"/>
            <a:ext cx="4185720" cy="484920"/>
          </a:xfrm>
          <a:prstGeom prst="rect">
            <a:avLst/>
          </a:prstGeom>
        </p:spPr>
        <p:txBody>
          <a:bodyPr tIns="91440" bIns="91440" anchor="ctr"/>
          <a:p>
            <a:pPr>
              <a:lnSpc>
                <a:spcPct val="100000"/>
              </a:lnSpc>
            </a:pPr>
            <a:r>
              <a:rPr lang="en-US">
                <a:solidFill>
                  <a:srgbClr val="212121"/>
                </a:solidFill>
                <a:latin typeface="Source Code Pro"/>
                <a:ea typeface="Source Code Pro"/>
              </a:rPr>
              <a:t>Serviços/suporte</a:t>
            </a:r>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0">
                                  <p:stCondLst>
                                    <p:cond delay="0"/>
                                  </p:stCondLst>
                                  <p:childTnLst>
                                    <p:set>
                                      <p:cBhvr>
                                        <p:cTn id="142" dur="1" fill="hold">
                                          <p:stCondLst>
                                            <p:cond delay="0"/>
                                          </p:stCondLst>
                                        </p:cTn>
                                        <p:tgtEl>
                                          <p:spTgt spid="380"/>
                                        </p:tgtEl>
                                        <p:attrNameLst>
                                          <p:attrName>style.visibility</p:attrName>
                                        </p:attrNameLst>
                                      </p:cBhvr>
                                      <p:to>
                                        <p:strVal val="visible"/>
                                      </p:to>
                                    </p:set>
                                    <p:animEffect filter="fade" transition="in">
                                      <p:cBhvr additive="repl">
                                        <p:cTn id="143" dur="1000"/>
                                        <p:tgtEl>
                                          <p:spTgt spid="380"/>
                                        </p:tgtEl>
                                      </p:cBhvr>
                                    </p:animEffect>
                                  </p:childTnLst>
                                </p:cTn>
                              </p:par>
                              <p:par>
                                <p:cTn id="144" nodeType="withEffect" fill="hold" presetClass="entr" presetID="10">
                                  <p:stCondLst>
                                    <p:cond delay="0"/>
                                  </p:stCondLst>
                                  <p:childTnLst>
                                    <p:set>
                                      <p:cBhvr>
                                        <p:cTn id="145" dur="1" fill="hold">
                                          <p:stCondLst>
                                            <p:cond delay="0"/>
                                          </p:stCondLst>
                                        </p:cTn>
                                        <p:tgtEl>
                                          <p:spTgt spid="381"/>
                                        </p:tgtEl>
                                        <p:attrNameLst>
                                          <p:attrName>style.visibility</p:attrName>
                                        </p:attrNameLst>
                                      </p:cBhvr>
                                      <p:to>
                                        <p:strVal val="visible"/>
                                      </p:to>
                                    </p:set>
                                    <p:animEffect filter="fade" transition="in">
                                      <p:cBhvr additive="repl">
                                        <p:cTn id="146" dur="1000"/>
                                        <p:tgtEl>
                                          <p:spTgt spid="381"/>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0">
                                  <p:stCondLst>
                                    <p:cond delay="0"/>
                                  </p:stCondLst>
                                  <p:childTnLst>
                                    <p:set>
                                      <p:cBhvr>
                                        <p:cTn id="150" dur="1" fill="hold">
                                          <p:stCondLst>
                                            <p:cond delay="0"/>
                                          </p:stCondLst>
                                        </p:cTn>
                                        <p:tgtEl>
                                          <p:spTgt spid="382"/>
                                        </p:tgtEl>
                                        <p:attrNameLst>
                                          <p:attrName>style.visibility</p:attrName>
                                        </p:attrNameLst>
                                      </p:cBhvr>
                                      <p:to>
                                        <p:strVal val="visible"/>
                                      </p:to>
                                    </p:set>
                                    <p:animEffect filter="fade" transition="in">
                                      <p:cBhvr additive="repl">
                                        <p:cTn id="151" dur="1000"/>
                                        <p:tgtEl>
                                          <p:spTgt spid="382"/>
                                        </p:tgtEl>
                                      </p:cBhvr>
                                    </p:animEffect>
                                  </p:childTnLst>
                                </p:cTn>
                              </p:par>
                              <p:par>
                                <p:cTn id="152" nodeType="withEffect" fill="hold" presetClass="entr" presetID="10">
                                  <p:stCondLst>
                                    <p:cond delay="0"/>
                                  </p:stCondLst>
                                  <p:childTnLst>
                                    <p:set>
                                      <p:cBhvr>
                                        <p:cTn id="153" dur="1" fill="hold">
                                          <p:stCondLst>
                                            <p:cond delay="0"/>
                                          </p:stCondLst>
                                        </p:cTn>
                                        <p:tgtEl>
                                          <p:spTgt spid="383"/>
                                        </p:tgtEl>
                                        <p:attrNameLst>
                                          <p:attrName>style.visibility</p:attrName>
                                        </p:attrNameLst>
                                      </p:cBhvr>
                                      <p:to>
                                        <p:strVal val="visible"/>
                                      </p:to>
                                    </p:set>
                                    <p:animEffect filter="fade" transition="in">
                                      <p:cBhvr additive="repl">
                                        <p:cTn id="154" dur="1000"/>
                                        <p:tgtEl>
                                          <p:spTgt spid="383"/>
                                        </p:tgtEl>
                                      </p:cBhvr>
                                    </p:animEffec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384"/>
                                        </p:tgtEl>
                                        <p:attrNameLst>
                                          <p:attrName>style.visibility</p:attrName>
                                        </p:attrNameLst>
                                      </p:cBhvr>
                                      <p:to>
                                        <p:strVal val="visible"/>
                                      </p:to>
                                    </p:set>
                                    <p:animEffect filter="fade" transition="in">
                                      <p:cBhvr additive="repl">
                                        <p:cTn id="159" dur="1000"/>
                                        <p:tgtEl>
                                          <p:spTgt spid="384"/>
                                        </p:tgtEl>
                                      </p:cBhvr>
                                    </p:animEffect>
                                  </p:childTnLst>
                                </p:cTn>
                              </p:par>
                              <p:par>
                                <p:cTn id="160" nodeType="withEffect" fill="hold" presetClass="entr" presetID="10">
                                  <p:stCondLst>
                                    <p:cond delay="0"/>
                                  </p:stCondLst>
                                  <p:childTnLst>
                                    <p:set>
                                      <p:cBhvr>
                                        <p:cTn id="161" dur="1" fill="hold">
                                          <p:stCondLst>
                                            <p:cond delay="0"/>
                                          </p:stCondLst>
                                        </p:cTn>
                                        <p:tgtEl>
                                          <p:spTgt spid="385"/>
                                        </p:tgtEl>
                                        <p:attrNameLst>
                                          <p:attrName>style.visibility</p:attrName>
                                        </p:attrNameLst>
                                      </p:cBhvr>
                                      <p:to>
                                        <p:strVal val="visible"/>
                                      </p:to>
                                    </p:set>
                                    <p:animEffect filter="fade" transition="in">
                                      <p:cBhvr additive="repl">
                                        <p:cTn id="162" dur="1000"/>
                                        <p:tgtEl>
                                          <p:spTgt spid="3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TextShape 1"/>
          <p:cNvSpPr txBox="1"/>
          <p:nvPr/>
        </p:nvSpPr>
        <p:spPr>
          <a:xfrm>
            <a:off x="354600" y="1043640"/>
            <a:ext cx="8434440" cy="755280"/>
          </a:xfrm>
          <a:prstGeom prst="rect">
            <a:avLst/>
          </a:prstGeom>
        </p:spPr>
        <p:txBody>
          <a:bodyPr tIns="91440" bIns="91440" anchor="b"/>
          <a:p>
            <a:pPr algn="just">
              <a:lnSpc>
                <a:spcPct val="100000"/>
              </a:lnSpc>
            </a:pPr>
            <a:r>
              <a:rPr lang="en-US">
                <a:solidFill>
                  <a:srgbClr val="212121"/>
                </a:solidFill>
                <a:latin typeface="Source Code Pro"/>
                <a:ea typeface="Source Code Pro"/>
              </a:rPr>
              <a:t>A arquitetura </a:t>
            </a:r>
            <a:r>
              <a:rPr i="1" lang="en-US">
                <a:solidFill>
                  <a:srgbClr val="212121"/>
                </a:solidFill>
                <a:latin typeface="Source Code Pro"/>
                <a:ea typeface="Source Code Pro"/>
              </a:rPr>
              <a:t> open source </a:t>
            </a:r>
            <a:r>
              <a:rPr lang="en-US">
                <a:solidFill>
                  <a:srgbClr val="212121"/>
                </a:solidFill>
                <a:latin typeface="Source Code Pro"/>
                <a:ea typeface="Source Code Pro"/>
              </a:rPr>
              <a:t> é "a atual arquitetura preeminente, a fundação para praticamente todas as aplicações, sistemas operacionais, computação em nuvem, bancos de dados e </a:t>
            </a:r>
            <a:r>
              <a:rPr i="1" lang="en-US">
                <a:solidFill>
                  <a:srgbClr val="212121"/>
                </a:solidFill>
                <a:latin typeface="Source Code Pro"/>
                <a:ea typeface="Source Code Pro"/>
              </a:rPr>
              <a:t>big data</a:t>
            </a:r>
            <a:r>
              <a:rPr lang="en-US">
                <a:solidFill>
                  <a:srgbClr val="212121"/>
                </a:solidFill>
                <a:latin typeface="Source Code Pro"/>
                <a:ea typeface="Source Code Pro"/>
              </a:rPr>
              <a:t>"</a:t>
            </a:r>
            <a:endParaRPr/>
          </a:p>
        </p:txBody>
      </p:sp>
      <p:sp>
        <p:nvSpPr>
          <p:cNvPr id="387" name="CustomShape 2"/>
          <p:cNvSpPr/>
          <p:nvPr/>
        </p:nvSpPr>
        <p:spPr>
          <a:xfrm rot="18570600">
            <a:off x="2632680" y="2603520"/>
            <a:ext cx="1004040" cy="1004040"/>
          </a:xfrm>
          <a:prstGeom prst="bentArrow">
            <a:avLst>
              <a:gd name="adj1" fmla="val 25000"/>
              <a:gd name="adj2" fmla="val 25000"/>
              <a:gd name="adj3" fmla="val 25000"/>
              <a:gd name="adj4" fmla="val 43750"/>
            </a:avLst>
          </a:prstGeom>
          <a:solidFill>
            <a:srgbClr val="00fdc8"/>
          </a:solidFill>
          <a:ln w="28440">
            <a:solidFill>
              <a:srgbClr val="666666"/>
            </a:solidFill>
            <a:round/>
          </a:ln>
        </p:spPr>
      </p:sp>
      <p:sp>
        <p:nvSpPr>
          <p:cNvPr id="388" name="CustomShape 3"/>
          <p:cNvSpPr/>
          <p:nvPr/>
        </p:nvSpPr>
        <p:spPr>
          <a:xfrm rot="8422800">
            <a:off x="5500440" y="2695320"/>
            <a:ext cx="1004040" cy="1004040"/>
          </a:xfrm>
          <a:prstGeom prst="bentArrow">
            <a:avLst>
              <a:gd name="adj1" fmla="val 25000"/>
              <a:gd name="adj2" fmla="val 25000"/>
              <a:gd name="adj3" fmla="val 25000"/>
              <a:gd name="adj4" fmla="val 43750"/>
            </a:avLst>
          </a:prstGeom>
          <a:solidFill>
            <a:srgbClr val="00fdc8"/>
          </a:solidFill>
          <a:ln w="28440">
            <a:solidFill>
              <a:srgbClr val="666666"/>
            </a:solidFill>
            <a:round/>
          </a:ln>
        </p:spPr>
      </p:sp>
      <p:sp>
        <p:nvSpPr>
          <p:cNvPr id="389" name="CustomShape 4"/>
          <p:cNvSpPr/>
          <p:nvPr/>
        </p:nvSpPr>
        <p:spPr>
          <a:xfrm>
            <a:off x="3302640" y="3491640"/>
            <a:ext cx="2538720" cy="630360"/>
          </a:xfrm>
          <a:prstGeom prst="rect">
            <a:avLst/>
          </a:prstGeom>
          <a:noFill/>
          <a:ln>
            <a:noFill/>
          </a:ln>
        </p:spPr>
        <p:txBody>
          <a:bodyPr tIns="91440" bIns="91440"/>
          <a:p>
            <a:pPr>
              <a:lnSpc>
                <a:spcPct val="100000"/>
              </a:lnSpc>
            </a:pPr>
            <a:r>
              <a:rPr b="1" lang="en-US">
                <a:solidFill>
                  <a:srgbClr val="000000"/>
                </a:solidFill>
                <a:latin typeface="Source Code Pro"/>
                <a:ea typeface="Source Code Pro"/>
              </a:rPr>
              <a:t>Plataforma aberta</a:t>
            </a:r>
            <a:endParaRPr/>
          </a:p>
        </p:txBody>
      </p:sp>
      <p:sp>
        <p:nvSpPr>
          <p:cNvPr id="390" name="CustomShape 5"/>
          <p:cNvSpPr/>
          <p:nvPr/>
        </p:nvSpPr>
        <p:spPr>
          <a:xfrm>
            <a:off x="2362680" y="2290320"/>
            <a:ext cx="4417920" cy="630360"/>
          </a:xfrm>
          <a:prstGeom prst="rect">
            <a:avLst/>
          </a:prstGeom>
          <a:noFill/>
          <a:ln>
            <a:noFill/>
          </a:ln>
        </p:spPr>
        <p:txBody>
          <a:bodyPr tIns="91440" bIns="91440"/>
          <a:p>
            <a:pPr algn="ctr">
              <a:lnSpc>
                <a:spcPct val="100000"/>
              </a:lnSpc>
            </a:pPr>
            <a:r>
              <a:rPr b="1" lang="en-US">
                <a:solidFill>
                  <a:srgbClr val="000000"/>
                </a:solidFill>
                <a:latin typeface="Source Code Pro"/>
                <a:ea typeface="Source Code Pro"/>
              </a:rPr>
              <a:t>Melhora tecnológica </a:t>
            </a:r>
            <a:endParaRPr/>
          </a:p>
          <a:p>
            <a:pPr algn="ctr">
              <a:lnSpc>
                <a:spcPct val="100000"/>
              </a:lnSpc>
            </a:pPr>
            <a:r>
              <a:rPr b="1" lang="en-US">
                <a:solidFill>
                  <a:srgbClr val="000000"/>
                </a:solidFill>
                <a:latin typeface="Source Code Pro"/>
                <a:ea typeface="Source Code Pro"/>
              </a:rPr>
              <a:t>e Inovação</a:t>
            </a:r>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390"/>
                                        </p:tgtEl>
                                        <p:attrNameLst>
                                          <p:attrName>style.visibility</p:attrName>
                                        </p:attrNameLst>
                                      </p:cBhvr>
                                      <p:to>
                                        <p:strVal val="visible"/>
                                      </p:to>
                                    </p:set>
                                    <p:animEffect filter="fade" transition="in">
                                      <p:cBhvr additive="repl">
                                        <p:cTn id="169" dur="1000"/>
                                        <p:tgtEl>
                                          <p:spTgt spid="390"/>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0">
                                  <p:stCondLst>
                                    <p:cond delay="0"/>
                                  </p:stCondLst>
                                  <p:childTnLst>
                                    <p:set>
                                      <p:cBhvr>
                                        <p:cTn id="173" dur="1" fill="hold">
                                          <p:stCondLst>
                                            <p:cond delay="0"/>
                                          </p:stCondLst>
                                        </p:cTn>
                                        <p:tgtEl>
                                          <p:spTgt spid="388"/>
                                        </p:tgtEl>
                                        <p:attrNameLst>
                                          <p:attrName>style.visibility</p:attrName>
                                        </p:attrNameLst>
                                      </p:cBhvr>
                                      <p:to>
                                        <p:strVal val="visible"/>
                                      </p:to>
                                    </p:set>
                                    <p:animEffect filter="fade" transition="in">
                                      <p:cBhvr additive="repl">
                                        <p:cTn id="174" dur="1000"/>
                                        <p:tgtEl>
                                          <p:spTgt spid="388"/>
                                        </p:tgtEl>
                                      </p:cBhvr>
                                    </p:animEffect>
                                  </p:childTnLst>
                                </p:cTn>
                              </p:par>
                              <p:par>
                                <p:cTn id="175" nodeType="withEffect" fill="hold" presetClass="entr" presetID="10">
                                  <p:stCondLst>
                                    <p:cond delay="0"/>
                                  </p:stCondLst>
                                  <p:childTnLst>
                                    <p:set>
                                      <p:cBhvr>
                                        <p:cTn id="176" dur="1" fill="hold">
                                          <p:stCondLst>
                                            <p:cond delay="0"/>
                                          </p:stCondLst>
                                        </p:cTn>
                                        <p:tgtEl>
                                          <p:spTgt spid="389"/>
                                        </p:tgtEl>
                                        <p:attrNameLst>
                                          <p:attrName>style.visibility</p:attrName>
                                        </p:attrNameLst>
                                      </p:cBhvr>
                                      <p:to>
                                        <p:strVal val="visible"/>
                                      </p:to>
                                    </p:set>
                                    <p:animEffect filter="fade" transition="in">
                                      <p:cBhvr additive="repl">
                                        <p:cTn id="177" dur="1000"/>
                                        <p:tgtEl>
                                          <p:spTgt spid="389"/>
                                        </p:tgtEl>
                                      </p:cBhvr>
                                    </p:animEffect>
                                  </p:childTnLst>
                                </p:cTn>
                              </p:par>
                            </p:childTnLst>
                          </p:cTn>
                        </p:par>
                        <p:par>
                          <p:cTn id="178" fill="hold">
                            <p:stCondLst>
                              <p:cond delay="1000"/>
                            </p:stCondLst>
                            <p:childTnLst>
                              <p:par>
                                <p:cTn id="179" nodeType="afterEffect" fill="hold" presetClass="entr" presetID="10">
                                  <p:stCondLst>
                                    <p:cond delay="0"/>
                                  </p:stCondLst>
                                  <p:childTnLst>
                                    <p:set>
                                      <p:cBhvr>
                                        <p:cTn id="180" dur="1" fill="hold">
                                          <p:stCondLst>
                                            <p:cond delay="0"/>
                                          </p:stCondLst>
                                        </p:cTn>
                                        <p:tgtEl>
                                          <p:spTgt spid="387"/>
                                        </p:tgtEl>
                                        <p:attrNameLst>
                                          <p:attrName>style.visibility</p:attrName>
                                        </p:attrNameLst>
                                      </p:cBhvr>
                                      <p:to>
                                        <p:strVal val="visible"/>
                                      </p:to>
                                    </p:set>
                                    <p:animEffect filter="fade" transition="in">
                                      <p:cBhvr additive="repl">
                                        <p:cTn id="181" dur="1000"/>
                                        <p:tgtEl>
                                          <p:spTgt spid="3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TextShape 1"/>
          <p:cNvSpPr txBox="1"/>
          <p:nvPr/>
        </p:nvSpPr>
        <p:spPr>
          <a:xfrm>
            <a:off x="311760" y="555480"/>
            <a:ext cx="2807640" cy="755280"/>
          </a:xfrm>
          <a:prstGeom prst="rect">
            <a:avLst/>
          </a:prstGeom>
        </p:spPr>
        <p:txBody>
          <a:bodyPr tIns="91440" bIns="91440" anchor="b"/>
          <a:p>
            <a:pPr>
              <a:lnSpc>
                <a:spcPct val="100000"/>
              </a:lnSpc>
            </a:pPr>
            <a:r>
              <a:rPr b="1" lang="en-US" sz="3000">
                <a:solidFill>
                  <a:srgbClr val="212121"/>
                </a:solidFill>
                <a:latin typeface="Amatic SC"/>
                <a:ea typeface="Amatic SC"/>
              </a:rPr>
              <a:t>Tesla Motors</a:t>
            </a:r>
            <a:endParaRPr/>
          </a:p>
        </p:txBody>
      </p:sp>
      <p:sp>
        <p:nvSpPr>
          <p:cNvPr id="392" name="TextShape 2"/>
          <p:cNvSpPr txBox="1"/>
          <p:nvPr/>
        </p:nvSpPr>
        <p:spPr>
          <a:xfrm>
            <a:off x="311760" y="1389600"/>
            <a:ext cx="2807640" cy="3179160"/>
          </a:xfrm>
          <a:prstGeom prst="rect">
            <a:avLst/>
          </a:prstGeom>
        </p:spPr>
        <p:txBody>
          <a:bodyPr tIns="91440" bIns="91440"/>
          <a:p>
            <a:pPr>
              <a:lnSpc>
                <a:spcPct val="100000"/>
              </a:lnSpc>
            </a:pPr>
            <a:r>
              <a:rPr lang="en-US">
                <a:solidFill>
                  <a:srgbClr val="666666"/>
                </a:solidFill>
                <a:latin typeface="Source Code Pro"/>
                <a:ea typeface="Source Code Pro"/>
              </a:rPr>
              <a:t>2012</a:t>
            </a:r>
            <a:endParaRPr/>
          </a:p>
          <a:p>
            <a:pPr>
              <a:lnSpc>
                <a:spcPct val="100000"/>
              </a:lnSpc>
            </a:pPr>
            <a:r>
              <a:rPr lang="en-US">
                <a:solidFill>
                  <a:srgbClr val="666666"/>
                </a:solidFill>
                <a:latin typeface="Source Code Pro"/>
                <a:ea typeface="Source Code Pro"/>
              </a:rPr>
              <a:t>Liberaram patentes</a:t>
            </a:r>
            <a:endParaRPr/>
          </a:p>
          <a:p>
            <a:pPr>
              <a:lnSpc>
                <a:spcPct val="100000"/>
              </a:lnSpc>
            </a:pPr>
            <a:r>
              <a:rPr lang="en-US">
                <a:solidFill>
                  <a:srgbClr val="666666"/>
                </a:solidFill>
                <a:latin typeface="Source Code Pro"/>
                <a:ea typeface="Source Code Pro"/>
              </a:rPr>
              <a:t>Por um mundo melhor</a:t>
            </a:r>
            <a:endParaRPr/>
          </a:p>
          <a:p>
            <a:pPr>
              <a:lnSpc>
                <a:spcPct val="100000"/>
              </a:lnSpc>
            </a:pPr>
            <a:endParaRPr/>
          </a:p>
        </p:txBody>
      </p:sp>
      <p:pic>
        <p:nvPicPr>
          <p:cNvPr id="393" name="Shape 176" descr=""/>
          <p:cNvPicPr/>
          <p:nvPr/>
        </p:nvPicPr>
        <p:blipFill>
          <a:blip r:embed="rId1"/>
          <a:stretch>
            <a:fillRect/>
          </a:stretch>
        </p:blipFill>
        <p:spPr>
          <a:xfrm>
            <a:off x="3166560" y="363960"/>
            <a:ext cx="5977080" cy="4291920"/>
          </a:xfrm>
          <a:prstGeom prst="rect">
            <a:avLst/>
          </a:prstGeom>
          <a:ln>
            <a:noFill/>
          </a:ln>
        </p:spPr>
      </p:pic>
    </p:spTree>
  </p:cSld>
  <p:timing>
    <p:tnLst>
      <p:par>
        <p:cTn id="182" dur="indefinite" restart="never" nodeType="tmRoot">
          <p:childTnLst>
            <p:seq>
              <p:cTn id="183"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TextShape 1"/>
          <p:cNvSpPr txBox="1"/>
          <p:nvPr/>
        </p:nvSpPr>
        <p:spPr>
          <a:xfrm>
            <a:off x="293040" y="526320"/>
            <a:ext cx="5618520" cy="4090320"/>
          </a:xfrm>
          <a:prstGeom prst="rect">
            <a:avLst/>
          </a:prstGeom>
        </p:spPr>
        <p:txBody>
          <a:bodyPr tIns="91440" bIns="91440" anchor="ctr"/>
          <a:p>
            <a:pPr algn="just">
              <a:lnSpc>
                <a:spcPct val="100000"/>
              </a:lnSpc>
            </a:pPr>
            <a:r>
              <a:rPr b="1" lang="en-US" sz="2400">
                <a:solidFill>
                  <a:srgbClr val="ffffff"/>
                </a:solidFill>
                <a:latin typeface="Source Code Pro"/>
                <a:ea typeface="Source Code Pro"/>
              </a:rPr>
              <a:t>“</a:t>
            </a:r>
            <a:r>
              <a:rPr b="1" lang="en-US" sz="2400">
                <a:solidFill>
                  <a:srgbClr val="ffffff"/>
                </a:solidFill>
                <a:latin typeface="Source Code Pro"/>
                <a:ea typeface="Source Code Pro"/>
              </a:rPr>
              <a:t>...it is impossible for Tesla to build electric cars fast enough to address the carbon crisis. By the same token, it means the market is enormous. Our true competition is not the small trickle of non-Tesla electric cars being produced, but rather the enormous flood of gasoline cars pouring out of the world’s factories every day.”</a:t>
            </a:r>
            <a:endParaRPr/>
          </a:p>
        </p:txBody>
      </p:sp>
      <p:pic>
        <p:nvPicPr>
          <p:cNvPr id="395" name="Shape 182" descr=""/>
          <p:cNvPicPr/>
          <p:nvPr/>
        </p:nvPicPr>
        <p:blipFill>
          <a:blip r:embed="rId1"/>
          <a:stretch>
            <a:fillRect/>
          </a:stretch>
        </p:blipFill>
        <p:spPr>
          <a:xfrm>
            <a:off x="5339160" y="19080"/>
            <a:ext cx="4209840" cy="5105160"/>
          </a:xfrm>
          <a:prstGeom prst="rect">
            <a:avLst/>
          </a:prstGeom>
          <a:ln>
            <a:noFill/>
          </a:ln>
        </p:spPr>
      </p:pic>
    </p:spTree>
  </p:cSld>
  <p:timing>
    <p:tnLst>
      <p:par>
        <p:cTn id="184" dur="indefinite" restart="never" nodeType="tmRoot">
          <p:childTnLst>
            <p:seq>
              <p:cTn id="185"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TextShape 1"/>
          <p:cNvSpPr txBox="1"/>
          <p:nvPr/>
        </p:nvSpPr>
        <p:spPr>
          <a:xfrm>
            <a:off x="255960" y="771480"/>
            <a:ext cx="4044960" cy="3496320"/>
          </a:xfrm>
          <a:prstGeom prst="rect">
            <a:avLst/>
          </a:prstGeom>
        </p:spPr>
        <p:txBody>
          <a:bodyPr tIns="91440" bIns="91440" anchor="b"/>
          <a:p>
            <a:pPr algn="ctr">
              <a:lnSpc>
                <a:spcPct val="100000"/>
              </a:lnSpc>
            </a:pPr>
            <a:r>
              <a:rPr b="1" lang="en-US" sz="2600">
                <a:solidFill>
                  <a:srgbClr val="212121"/>
                </a:solidFill>
                <a:latin typeface="Amatic SC"/>
                <a:ea typeface="Amatic SC"/>
              </a:rPr>
              <a:t>Aumento</a:t>
            </a:r>
            <a:r>
              <a:rPr b="1" lang="en-US" sz="2600">
                <a:solidFill>
                  <a:srgbClr val="212121"/>
                </a:solidFill>
                <a:latin typeface="Amatic SC"/>
                <a:ea typeface="Amatic SC"/>
              </a:rPr>
              <a:t>
</a:t>
            </a:r>
            <a:r>
              <a:rPr b="1" lang="en-US" sz="2600">
                <a:solidFill>
                  <a:srgbClr val="212121"/>
                </a:solidFill>
                <a:latin typeface="Amatic SC"/>
                <a:ea typeface="Amatic SC"/>
              </a:rPr>
              <a:t>
</a:t>
            </a:r>
            <a:r>
              <a:rPr b="1" lang="en-US" sz="2600">
                <a:solidFill>
                  <a:srgbClr val="212121"/>
                </a:solidFill>
                <a:latin typeface="Amatic SC"/>
                <a:ea typeface="Amatic SC"/>
              </a:rPr>
              <a:t>Exponencial </a:t>
            </a:r>
            <a:r>
              <a:rPr b="1" lang="en-US" sz="2600">
                <a:solidFill>
                  <a:srgbClr val="212121"/>
                </a:solidFill>
                <a:latin typeface="Amatic SC"/>
                <a:ea typeface="Amatic SC"/>
              </a:rPr>
              <a:t>
</a:t>
            </a:r>
            <a:r>
              <a:rPr b="1" lang="en-US" sz="2600">
                <a:solidFill>
                  <a:srgbClr val="212121"/>
                </a:solidFill>
                <a:latin typeface="Amatic SC"/>
                <a:ea typeface="Amatic SC"/>
              </a:rPr>
              <a:t>
</a:t>
            </a:r>
            <a:r>
              <a:rPr b="1" lang="en-US" sz="2600">
                <a:solidFill>
                  <a:srgbClr val="212121"/>
                </a:solidFill>
                <a:latin typeface="Amatic SC"/>
                <a:ea typeface="Amatic SC"/>
              </a:rPr>
              <a:t>de usuários </a:t>
            </a:r>
            <a:r>
              <a:rPr b="1" lang="en-US" sz="2600">
                <a:solidFill>
                  <a:srgbClr val="212121"/>
                </a:solidFill>
                <a:latin typeface="Amatic SC"/>
                <a:ea typeface="Amatic SC"/>
              </a:rPr>
              <a:t>
</a:t>
            </a:r>
            <a:r>
              <a:rPr b="1" lang="en-US" sz="2600">
                <a:solidFill>
                  <a:srgbClr val="212121"/>
                </a:solidFill>
                <a:latin typeface="Amatic SC"/>
                <a:ea typeface="Amatic SC"/>
              </a:rPr>
              <a:t>
</a:t>
            </a:r>
            <a:r>
              <a:rPr b="1" lang="en-US" sz="2600">
                <a:solidFill>
                  <a:srgbClr val="212121"/>
                </a:solidFill>
                <a:latin typeface="Amatic SC"/>
                <a:ea typeface="Amatic SC"/>
              </a:rPr>
              <a:t>conectados</a:t>
            </a:r>
            <a:endParaRPr/>
          </a:p>
        </p:txBody>
      </p:sp>
      <p:sp>
        <p:nvSpPr>
          <p:cNvPr id="397" name="TextShape 2"/>
          <p:cNvSpPr txBox="1"/>
          <p:nvPr/>
        </p:nvSpPr>
        <p:spPr>
          <a:xfrm>
            <a:off x="4866840" y="771480"/>
            <a:ext cx="4044960" cy="3496320"/>
          </a:xfrm>
          <a:prstGeom prst="rect">
            <a:avLst/>
          </a:prstGeom>
        </p:spPr>
        <p:txBody>
          <a:bodyPr tIns="91440" bIns="91440" anchor="b"/>
          <a:p>
            <a:pPr algn="ctr">
              <a:lnSpc>
                <a:spcPct val="100000"/>
              </a:lnSpc>
            </a:pPr>
            <a:r>
              <a:rPr b="1" lang="en-US" sz="2600">
                <a:solidFill>
                  <a:srgbClr val="212121"/>
                </a:solidFill>
                <a:latin typeface="Amatic SC"/>
                <a:ea typeface="Amatic SC"/>
              </a:rPr>
              <a:t>Cultura de</a:t>
            </a:r>
            <a:r>
              <a:rPr b="1" lang="en-US" sz="2600">
                <a:solidFill>
                  <a:srgbClr val="212121"/>
                </a:solidFill>
                <a:latin typeface="Amatic SC"/>
                <a:ea typeface="Amatic SC"/>
              </a:rPr>
              <a:t>
</a:t>
            </a:r>
            <a:r>
              <a:rPr b="1" lang="en-US" sz="2600">
                <a:solidFill>
                  <a:srgbClr val="212121"/>
                </a:solidFill>
                <a:latin typeface="Amatic SC"/>
                <a:ea typeface="Amatic SC"/>
              </a:rPr>
              <a:t>
</a:t>
            </a:r>
            <a:r>
              <a:rPr b="1" lang="en-US" sz="2600">
                <a:solidFill>
                  <a:srgbClr val="212121"/>
                </a:solidFill>
                <a:latin typeface="Amatic SC"/>
                <a:ea typeface="Amatic SC"/>
              </a:rPr>
              <a:t>desenvolvimento</a:t>
            </a:r>
            <a:r>
              <a:rPr b="1" lang="en-US" sz="2600">
                <a:solidFill>
                  <a:srgbClr val="212121"/>
                </a:solidFill>
                <a:latin typeface="Amatic SC"/>
                <a:ea typeface="Amatic SC"/>
              </a:rPr>
              <a:t>
</a:t>
            </a:r>
            <a:r>
              <a:rPr b="1" lang="en-US" sz="2600">
                <a:solidFill>
                  <a:srgbClr val="212121"/>
                </a:solidFill>
                <a:latin typeface="Amatic SC"/>
                <a:ea typeface="Amatic SC"/>
              </a:rPr>
              <a:t>
</a:t>
            </a:r>
            <a:r>
              <a:rPr b="1" i="1" lang="en-US" sz="2600">
                <a:solidFill>
                  <a:srgbClr val="212121"/>
                </a:solidFill>
                <a:latin typeface="Amatic SC"/>
                <a:ea typeface="Amatic SC"/>
              </a:rPr>
              <a:t>Open</a:t>
            </a:r>
            <a:r>
              <a:rPr b="1" i="1" lang="en-US" sz="2600">
                <a:solidFill>
                  <a:srgbClr val="212121"/>
                </a:solidFill>
                <a:latin typeface="Amatic SC"/>
                <a:ea typeface="Amatic SC"/>
              </a:rPr>
              <a:t>
</a:t>
            </a:r>
            <a:r>
              <a:rPr b="1" i="1" lang="en-US" sz="2600">
                <a:solidFill>
                  <a:srgbClr val="212121"/>
                </a:solidFill>
                <a:latin typeface="Amatic SC"/>
                <a:ea typeface="Amatic SC"/>
              </a:rPr>
              <a:t>
</a:t>
            </a:r>
            <a:r>
              <a:rPr b="1" i="1" lang="en-US" sz="2600">
                <a:solidFill>
                  <a:srgbClr val="212121"/>
                </a:solidFill>
                <a:latin typeface="Amatic SC"/>
                <a:ea typeface="Amatic SC"/>
              </a:rPr>
              <a:t>Source</a:t>
            </a:r>
            <a:endParaRPr/>
          </a:p>
        </p:txBody>
      </p:sp>
    </p:spTree>
  </p:cSld>
  <p:timing>
    <p:tnLst>
      <p:par>
        <p:cTn id="186" dur="indefinite" restart="never" nodeType="tmRoot">
          <p:childTnLst>
            <p:seq>
              <p:cTn id="187" dur="indefinite" nodeType="mainSeq">
                <p:childTnLst>
                  <p:par>
                    <p:cTn id="188" fill="hold">
                      <p:stCondLst>
                        <p:cond delay="indefinite"/>
                      </p:stCondLst>
                      <p:childTnLst>
                        <p:par>
                          <p:cTn id="189" fill="hold">
                            <p:stCondLst>
                              <p:cond delay="0"/>
                            </p:stCondLst>
                            <p:childTnLst>
                              <p:par>
                                <p:cTn id="190" nodeType="clickEffect" fill="hold" presetClass="entr" presetID="10">
                                  <p:stCondLst>
                                    <p:cond delay="0"/>
                                  </p:stCondLst>
                                  <p:childTnLst>
                                    <p:set>
                                      <p:cBhvr>
                                        <p:cTn id="191" dur="1" fill="hold">
                                          <p:stCondLst>
                                            <p:cond delay="0"/>
                                          </p:stCondLst>
                                        </p:cTn>
                                        <p:tgtEl>
                                          <p:spTgt spid="396"/>
                                        </p:tgtEl>
                                        <p:attrNameLst>
                                          <p:attrName>style.visibility</p:attrName>
                                        </p:attrNameLst>
                                      </p:cBhvr>
                                      <p:to>
                                        <p:strVal val="visible"/>
                                      </p:to>
                                    </p:set>
                                    <p:animEffect filter="fade" transition="in">
                                      <p:cBhvr additive="repl">
                                        <p:cTn id="192" dur="1000"/>
                                        <p:tgtEl>
                                          <p:spTgt spid="396"/>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0">
                                  <p:stCondLst>
                                    <p:cond delay="0"/>
                                  </p:stCondLst>
                                  <p:childTnLst>
                                    <p:set>
                                      <p:cBhvr>
                                        <p:cTn id="196" dur="1" fill="hold">
                                          <p:stCondLst>
                                            <p:cond delay="0"/>
                                          </p:stCondLst>
                                        </p:cTn>
                                        <p:tgtEl>
                                          <p:spTgt spid="397"/>
                                        </p:tgtEl>
                                        <p:attrNameLst>
                                          <p:attrName>style.visibility</p:attrName>
                                        </p:attrNameLst>
                                      </p:cBhvr>
                                      <p:to>
                                        <p:strVal val="visible"/>
                                      </p:to>
                                    </p:set>
                                    <p:animEffect filter="fade" transition="in">
                                      <p:cBhvr additive="repl">
                                        <p:cTn id="197" dur="1000"/>
                                        <p:tgtEl>
                                          <p:spTgt spid="39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TextShape 1"/>
          <p:cNvSpPr txBox="1"/>
          <p:nvPr/>
        </p:nvSpPr>
        <p:spPr>
          <a:xfrm>
            <a:off x="2802600" y="802440"/>
            <a:ext cx="3538080" cy="3538080"/>
          </a:xfrm>
          <a:prstGeom prst="rect">
            <a:avLst/>
          </a:prstGeom>
        </p:spPr>
        <p:txBody>
          <a:bodyPr tIns="91440" bIns="91440" anchor="ctr"/>
          <a:p>
            <a:pPr algn="ctr">
              <a:lnSpc>
                <a:spcPct val="100000"/>
              </a:lnSpc>
            </a:pPr>
            <a:r>
              <a:rPr b="1" lang="en-US" sz="3600">
                <a:solidFill>
                  <a:srgbClr val="212121"/>
                </a:solidFill>
                <a:latin typeface="Amatic SC"/>
                <a:ea typeface="Amatic SC"/>
              </a:rPr>
              <a:t>O viajante do tempo</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TextShape 1"/>
          <p:cNvSpPr txBox="1"/>
          <p:nvPr/>
        </p:nvSpPr>
        <p:spPr>
          <a:xfrm>
            <a:off x="265680" y="1081440"/>
            <a:ext cx="4044960" cy="1710000"/>
          </a:xfrm>
          <a:prstGeom prst="rect">
            <a:avLst/>
          </a:prstGeom>
        </p:spPr>
        <p:txBody>
          <a:bodyPr tIns="91440" bIns="91440" anchor="b"/>
          <a:p>
            <a:pPr>
              <a:lnSpc>
                <a:spcPct val="100000"/>
              </a:lnSpc>
            </a:pPr>
            <a:r>
              <a:rPr b="1" lang="en-US" sz="3200">
                <a:solidFill>
                  <a:srgbClr val="212121"/>
                </a:solidFill>
                <a:latin typeface="Amatic SC"/>
                <a:ea typeface="Amatic SC"/>
              </a:rPr>
              <a:t>Capacidade computacional</a:t>
            </a:r>
            <a:endParaRPr/>
          </a:p>
        </p:txBody>
      </p:sp>
      <p:sp>
        <p:nvSpPr>
          <p:cNvPr id="341" name="TextShape 2"/>
          <p:cNvSpPr txBox="1"/>
          <p:nvPr/>
        </p:nvSpPr>
        <p:spPr>
          <a:xfrm>
            <a:off x="265680" y="2845080"/>
            <a:ext cx="4044960" cy="1345320"/>
          </a:xfrm>
          <a:prstGeom prst="rect">
            <a:avLst/>
          </a:prstGeom>
        </p:spPr>
        <p:txBody>
          <a:bodyPr tIns="91440" bIns="91440"/>
          <a:p>
            <a:pPr>
              <a:lnSpc>
                <a:spcPct val="100000"/>
              </a:lnSpc>
            </a:pPr>
            <a:r>
              <a:rPr lang="en-US">
                <a:solidFill>
                  <a:srgbClr val="666666"/>
                </a:solidFill>
                <a:latin typeface="Source Code Pro"/>
                <a:ea typeface="Source Code Pro"/>
              </a:rPr>
              <a:t>VS.</a:t>
            </a:r>
            <a:endParaRPr/>
          </a:p>
          <a:p>
            <a:pPr>
              <a:lnSpc>
                <a:spcPct val="100000"/>
              </a:lnSpc>
            </a:pPr>
            <a:r>
              <a:rPr lang="en-US">
                <a:solidFill>
                  <a:srgbClr val="666666"/>
                </a:solidFill>
                <a:latin typeface="Source Code Pro"/>
                <a:ea typeface="Source Code Pro"/>
              </a:rPr>
              <a:t>Cérebro Humano</a:t>
            </a:r>
            <a:endParaRPr/>
          </a:p>
        </p:txBody>
      </p:sp>
      <p:pic>
        <p:nvPicPr>
          <p:cNvPr id="342" name="Shape 69" descr=""/>
          <p:cNvPicPr/>
          <p:nvPr/>
        </p:nvPicPr>
        <p:blipFill>
          <a:blip r:embed="rId1"/>
          <a:stretch>
            <a:fillRect/>
          </a:stretch>
        </p:blipFill>
        <p:spPr>
          <a:xfrm>
            <a:off x="4777200" y="1278000"/>
            <a:ext cx="4161240" cy="23418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TextShape 1"/>
          <p:cNvSpPr txBox="1"/>
          <p:nvPr/>
        </p:nvSpPr>
        <p:spPr>
          <a:xfrm>
            <a:off x="490320" y="526320"/>
            <a:ext cx="5618520" cy="4090320"/>
          </a:xfrm>
          <a:prstGeom prst="rect">
            <a:avLst/>
          </a:prstGeom>
        </p:spPr>
        <p:txBody>
          <a:bodyPr tIns="91440" bIns="91440" anchor="ctr"/>
          <a:p>
            <a:pPr>
              <a:lnSpc>
                <a:spcPct val="100000"/>
              </a:lnSpc>
            </a:pPr>
            <a:r>
              <a:rPr b="1" lang="en-US" sz="6000">
                <a:solidFill>
                  <a:srgbClr val="ffffff"/>
                </a:solidFill>
                <a:latin typeface="Amatic SC"/>
                <a:ea typeface="Amatic SC"/>
              </a:rPr>
              <a:t>Lei de MOORE</a:t>
            </a:r>
            <a:endParaRPr/>
          </a:p>
        </p:txBody>
      </p:sp>
      <p:sp>
        <p:nvSpPr>
          <p:cNvPr id="344" name="CustomShape 2"/>
          <p:cNvSpPr/>
          <p:nvPr/>
        </p:nvSpPr>
        <p:spPr>
          <a:xfrm>
            <a:off x="1519560" y="2438280"/>
            <a:ext cx="4176360" cy="2104200"/>
          </a:xfrm>
          <a:prstGeom prst="rect">
            <a:avLst/>
          </a:prstGeom>
          <a:noFill/>
          <a:ln w="76320">
            <a:solidFill>
              <a:srgbClr val="00fdc8"/>
            </a:solidFill>
            <a:round/>
          </a:ln>
        </p:spPr>
      </p:sp>
      <p:sp>
        <p:nvSpPr>
          <p:cNvPr id="345" name="CustomShape 3"/>
          <p:cNvSpPr/>
          <p:nvPr/>
        </p:nvSpPr>
        <p:spPr>
          <a:xfrm>
            <a:off x="3737880" y="2115720"/>
            <a:ext cx="5406120" cy="630360"/>
          </a:xfrm>
          <a:prstGeom prst="rect">
            <a:avLst/>
          </a:prstGeom>
          <a:noFill/>
          <a:ln>
            <a:noFill/>
          </a:ln>
        </p:spPr>
        <p:txBody>
          <a:bodyPr tIns="91440" bIns="91440"/>
          <a:p>
            <a:pPr>
              <a:lnSpc>
                <a:spcPct val="100000"/>
              </a:lnSpc>
            </a:pPr>
            <a:r>
              <a:rPr lang="en-US" sz="1400">
                <a:solidFill>
                  <a:srgbClr val="00fdc8"/>
                </a:solidFill>
                <a:latin typeface="Source Code Pro"/>
                <a:ea typeface="Source Code Pro"/>
              </a:rPr>
              <a:t>Microchips</a:t>
            </a:r>
            <a:endParaRPr/>
          </a:p>
        </p:txBody>
      </p:sp>
      <p:sp>
        <p:nvSpPr>
          <p:cNvPr id="346" name="CustomShape 4"/>
          <p:cNvSpPr/>
          <p:nvPr/>
        </p:nvSpPr>
        <p:spPr>
          <a:xfrm>
            <a:off x="4187160" y="1079280"/>
            <a:ext cx="4176360" cy="2104200"/>
          </a:xfrm>
          <a:prstGeom prst="rect">
            <a:avLst/>
          </a:prstGeom>
          <a:noFill/>
          <a:ln w="76320">
            <a:solidFill>
              <a:srgbClr val="f6cd4c"/>
            </a:solidFill>
            <a:round/>
          </a:ln>
        </p:spPr>
      </p:sp>
      <p:sp>
        <p:nvSpPr>
          <p:cNvPr id="347" name="CustomShape 5"/>
          <p:cNvSpPr/>
          <p:nvPr/>
        </p:nvSpPr>
        <p:spPr>
          <a:xfrm>
            <a:off x="6320880" y="728640"/>
            <a:ext cx="5406120" cy="630360"/>
          </a:xfrm>
          <a:prstGeom prst="rect">
            <a:avLst/>
          </a:prstGeom>
          <a:noFill/>
          <a:ln>
            <a:noFill/>
          </a:ln>
        </p:spPr>
        <p:txBody>
          <a:bodyPr tIns="91440" bIns="91440"/>
          <a:p>
            <a:pPr>
              <a:lnSpc>
                <a:spcPct val="100000"/>
              </a:lnSpc>
            </a:pPr>
            <a:r>
              <a:rPr lang="en-US" sz="1400">
                <a:solidFill>
                  <a:srgbClr val="f6cd4c"/>
                </a:solidFill>
                <a:latin typeface="Source Code Pro"/>
                <a:ea typeface="Source Code Pro"/>
              </a:rPr>
              <a:t>3D Microchips</a:t>
            </a:r>
            <a:endParaRPr/>
          </a:p>
        </p:txBody>
      </p:sp>
      <p:sp>
        <p:nvSpPr>
          <p:cNvPr id="348" name="TextShape 6"/>
          <p:cNvSpPr txBox="1"/>
          <p:nvPr/>
        </p:nvSpPr>
        <p:spPr>
          <a:xfrm>
            <a:off x="6712200" y="1734840"/>
            <a:ext cx="2245320" cy="604080"/>
          </a:xfrm>
          <a:prstGeom prst="rect">
            <a:avLst/>
          </a:prstGeom>
        </p:spPr>
        <p:txBody>
          <a:bodyPr tIns="91440" bIns="91440" anchor="ctr"/>
          <a:p>
            <a:pPr>
              <a:lnSpc>
                <a:spcPct val="100000"/>
              </a:lnSpc>
            </a:pPr>
            <a:r>
              <a:rPr b="1" lang="en-US" sz="3200">
                <a:solidFill>
                  <a:srgbClr val="ffffff"/>
                </a:solidFill>
                <a:latin typeface="Amatic SC"/>
                <a:ea typeface="Amatic SC"/>
              </a:rPr>
              <a:t>Chips 3d</a:t>
            </a:r>
            <a:endParaRPr/>
          </a:p>
        </p:txBody>
      </p:sp>
      <p:sp>
        <p:nvSpPr>
          <p:cNvPr id="349" name="TextShape 7"/>
          <p:cNvSpPr txBox="1"/>
          <p:nvPr/>
        </p:nvSpPr>
        <p:spPr>
          <a:xfrm>
            <a:off x="6712200" y="2401920"/>
            <a:ext cx="2245320" cy="2542320"/>
          </a:xfrm>
          <a:prstGeom prst="rect">
            <a:avLst/>
          </a:prstGeom>
        </p:spPr>
        <p:txBody>
          <a:bodyPr tIns="91440" bIns="91440"/>
          <a:p>
            <a:pPr algn="ctr">
              <a:lnSpc>
                <a:spcPct val="100000"/>
              </a:lnSpc>
            </a:pPr>
            <a:r>
              <a:rPr lang="en-US" sz="1400">
                <a:solidFill>
                  <a:srgbClr val="eeeeee"/>
                </a:solidFill>
                <a:latin typeface="Source Code Pro"/>
                <a:ea typeface="Source Code Pro"/>
              </a:rPr>
              <a:t>Intel 2012</a:t>
            </a:r>
            <a:endParaRPr/>
          </a:p>
          <a:p>
            <a:pPr algn="ctr">
              <a:lnSpc>
                <a:spcPct val="100000"/>
              </a:lnSpc>
            </a:pPr>
            <a:r>
              <a:rPr lang="en-US" sz="1400">
                <a:solidFill>
                  <a:srgbClr val="eeeeee"/>
                </a:solidFill>
                <a:latin typeface="Source Code Pro"/>
                <a:ea typeface="Source Code Pro"/>
              </a:rPr>
              <a:t>Transistores </a:t>
            </a:r>
            <a:r>
              <a:rPr i="1" lang="en-US" sz="1400">
                <a:solidFill>
                  <a:srgbClr val="eeeeee"/>
                </a:solidFill>
                <a:latin typeface="Source Code Pro"/>
                <a:ea typeface="Source Code Pro"/>
              </a:rPr>
              <a:t>finFET</a:t>
            </a:r>
            <a:r>
              <a:rPr lang="en-US" sz="1400">
                <a:solidFill>
                  <a:srgbClr val="eeeeee"/>
                </a:solidFill>
                <a:latin typeface="Source Code Pro"/>
                <a:ea typeface="Source Code Pro"/>
              </a:rPr>
              <a:t>:</a:t>
            </a:r>
            <a:endParaRPr/>
          </a:p>
          <a:p>
            <a:pPr algn="ctr">
              <a:lnSpc>
                <a:spcPct val="100000"/>
              </a:lnSpc>
            </a:pPr>
            <a:r>
              <a:rPr b="1" lang="en-US">
                <a:solidFill>
                  <a:srgbClr val="eeeeee"/>
                </a:solidFill>
                <a:latin typeface="Source Code Pro"/>
                <a:ea typeface="Source Code Pro"/>
              </a:rPr>
              <a:t>37% mais rápidos</a:t>
            </a:r>
            <a:endParaRPr/>
          </a:p>
          <a:p>
            <a:pPr algn="ctr">
              <a:lnSpc>
                <a:spcPct val="100000"/>
              </a:lnSpc>
            </a:pPr>
            <a:r>
              <a:rPr b="1" lang="en-US">
                <a:solidFill>
                  <a:srgbClr val="eeeeee"/>
                </a:solidFill>
                <a:latin typeface="Source Code Pro"/>
                <a:ea typeface="Source Code Pro"/>
              </a:rPr>
              <a:t>50% menos energia</a:t>
            </a:r>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343"/>
                                        </p:tgtEl>
                                        <p:attrNameLst>
                                          <p:attrName>style.visibility</p:attrName>
                                        </p:attrNameLst>
                                      </p:cBhvr>
                                      <p:to>
                                        <p:strVal val="visible"/>
                                      </p:to>
                                    </p:set>
                                    <p:animEffect filter="fade" transition="in">
                                      <p:cBhvr additive="repl">
                                        <p:cTn id="13" dur="1000"/>
                                        <p:tgtEl>
                                          <p:spTgt spid="343"/>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0">
                                  <p:stCondLst>
                                    <p:cond delay="0"/>
                                  </p:stCondLst>
                                  <p:childTnLst>
                                    <p:set>
                                      <p:cBhvr>
                                        <p:cTn id="17" dur="1" fill="hold">
                                          <p:stCondLst>
                                            <p:cond delay="0"/>
                                          </p:stCondLst>
                                        </p:cTn>
                                        <p:tgtEl>
                                          <p:spTgt spid="344"/>
                                        </p:tgtEl>
                                        <p:attrNameLst>
                                          <p:attrName>style.visibility</p:attrName>
                                        </p:attrNameLst>
                                      </p:cBhvr>
                                      <p:to>
                                        <p:strVal val="visible"/>
                                      </p:to>
                                    </p:set>
                                    <p:animEffect filter="fade" transition="in">
                                      <p:cBhvr additive="repl">
                                        <p:cTn id="18" dur="1000"/>
                                        <p:tgtEl>
                                          <p:spTgt spid="344"/>
                                        </p:tgtEl>
                                      </p:cBhvr>
                                    </p:animEffect>
                                  </p:childTnLst>
                                </p:cTn>
                              </p:par>
                              <p:par>
                                <p:cTn id="19" nodeType="withEffect" fill="hold" presetClass="entr" presetID="10">
                                  <p:stCondLst>
                                    <p:cond delay="0"/>
                                  </p:stCondLst>
                                  <p:childTnLst>
                                    <p:set>
                                      <p:cBhvr>
                                        <p:cTn id="20" dur="1" fill="hold">
                                          <p:stCondLst>
                                            <p:cond delay="0"/>
                                          </p:stCondLst>
                                        </p:cTn>
                                        <p:tgtEl>
                                          <p:spTgt spid="345"/>
                                        </p:tgtEl>
                                        <p:attrNameLst>
                                          <p:attrName>style.visibility</p:attrName>
                                        </p:attrNameLst>
                                      </p:cBhvr>
                                      <p:to>
                                        <p:strVal val="visible"/>
                                      </p:to>
                                    </p:set>
                                    <p:animEffect filter="fade" transition="in">
                                      <p:cBhvr additive="repl">
                                        <p:cTn id="21" dur="1000"/>
                                        <p:tgtEl>
                                          <p:spTgt spid="345"/>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346"/>
                                        </p:tgtEl>
                                        <p:attrNameLst>
                                          <p:attrName>style.visibility</p:attrName>
                                        </p:attrNameLst>
                                      </p:cBhvr>
                                      <p:to>
                                        <p:strVal val="visible"/>
                                      </p:to>
                                    </p:set>
                                    <p:animEffect filter="fade" transition="in">
                                      <p:cBhvr additive="repl">
                                        <p:cTn id="26" dur="1000"/>
                                        <p:tgtEl>
                                          <p:spTgt spid="346"/>
                                        </p:tgtEl>
                                      </p:cBhvr>
                                    </p:animEffect>
                                  </p:childTnLst>
                                </p:cTn>
                              </p:par>
                              <p:par>
                                <p:cTn id="27" nodeType="withEffect" fill="hold" presetClass="entr" presetID="10">
                                  <p:stCondLst>
                                    <p:cond delay="0"/>
                                  </p:stCondLst>
                                  <p:childTnLst>
                                    <p:set>
                                      <p:cBhvr>
                                        <p:cTn id="28" dur="1" fill="hold">
                                          <p:stCondLst>
                                            <p:cond delay="0"/>
                                          </p:stCondLst>
                                        </p:cTn>
                                        <p:tgtEl>
                                          <p:spTgt spid="347"/>
                                        </p:tgtEl>
                                        <p:attrNameLst>
                                          <p:attrName>style.visibility</p:attrName>
                                        </p:attrNameLst>
                                      </p:cBhvr>
                                      <p:to>
                                        <p:strVal val="visible"/>
                                      </p:to>
                                    </p:set>
                                    <p:animEffect filter="fade" transition="in">
                                      <p:cBhvr additive="repl">
                                        <p:cTn id="29" dur="1000"/>
                                        <p:tgtEl>
                                          <p:spTgt spid="347"/>
                                        </p:tgtEl>
                                      </p:cBhvr>
                                    </p:animEffect>
                                  </p:childTnLst>
                                </p:cTn>
                              </p:par>
                            </p:childTnLst>
                          </p:cTn>
                        </p:par>
                        <p:par>
                          <p:cTn id="30" fill="hold">
                            <p:stCondLst>
                              <p:cond delay="1000"/>
                            </p:stCondLst>
                            <p:childTnLst>
                              <p:par>
                                <p:cTn id="31" nodeType="afterEffect" fill="hold" presetClass="entr" presetID="10">
                                  <p:stCondLst>
                                    <p:cond delay="0"/>
                                  </p:stCondLst>
                                  <p:childTnLst>
                                    <p:set>
                                      <p:cBhvr>
                                        <p:cTn id="32" dur="1" fill="hold">
                                          <p:stCondLst>
                                            <p:cond delay="0"/>
                                          </p:stCondLst>
                                        </p:cTn>
                                        <p:tgtEl>
                                          <p:spTgt spid="348"/>
                                        </p:tgtEl>
                                        <p:attrNameLst>
                                          <p:attrName>style.visibility</p:attrName>
                                        </p:attrNameLst>
                                      </p:cBhvr>
                                      <p:to>
                                        <p:strVal val="visible"/>
                                      </p:to>
                                    </p:set>
                                    <p:animEffect filter="fade" transition="in">
                                      <p:cBhvr additive="repl">
                                        <p:cTn id="33" dur="1000"/>
                                        <p:tgtEl>
                                          <p:spTgt spid="348"/>
                                        </p:tgtEl>
                                      </p:cBhvr>
                                    </p:animEffect>
                                  </p:childTnLst>
                                </p:cTn>
                              </p:par>
                              <p:par>
                                <p:cTn id="34" nodeType="withEffect" fill="hold" presetClass="entr" presetID="10">
                                  <p:stCondLst>
                                    <p:cond delay="0"/>
                                  </p:stCondLst>
                                  <p:childTnLst>
                                    <p:set>
                                      <p:cBhvr>
                                        <p:cTn id="35" dur="1" fill="hold">
                                          <p:stCondLst>
                                            <p:cond delay="0"/>
                                          </p:stCondLst>
                                        </p:cTn>
                                        <p:tgtEl>
                                          <p:spTgt spid="349"/>
                                        </p:tgtEl>
                                        <p:attrNameLst>
                                          <p:attrName>style.visibility</p:attrName>
                                        </p:attrNameLst>
                                      </p:cBhvr>
                                      <p:to>
                                        <p:strVal val="visible"/>
                                      </p:to>
                                    </p:set>
                                    <p:animEffect filter="fade" transition="in">
                                      <p:cBhvr additive="repl">
                                        <p:cTn id="36" dur="1000"/>
                                        <p:tgtEl>
                                          <p:spTgt spid="3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TextShape 1"/>
          <p:cNvSpPr txBox="1"/>
          <p:nvPr/>
        </p:nvSpPr>
        <p:spPr>
          <a:xfrm>
            <a:off x="311760" y="1130040"/>
            <a:ext cx="2807640" cy="755280"/>
          </a:xfrm>
          <a:prstGeom prst="rect">
            <a:avLst/>
          </a:prstGeom>
        </p:spPr>
        <p:txBody>
          <a:bodyPr tIns="91440" bIns="91440" anchor="b"/>
          <a:p>
            <a:pPr>
              <a:lnSpc>
                <a:spcPct val="100000"/>
              </a:lnSpc>
            </a:pPr>
            <a:r>
              <a:rPr b="1" lang="en-US" sz="3000">
                <a:solidFill>
                  <a:srgbClr val="212121"/>
                </a:solidFill>
                <a:latin typeface="Amatic SC"/>
                <a:ea typeface="Amatic SC"/>
              </a:rPr>
              <a:t>Mais usuários na Internet</a:t>
            </a:r>
            <a:endParaRPr/>
          </a:p>
        </p:txBody>
      </p:sp>
      <p:sp>
        <p:nvSpPr>
          <p:cNvPr id="351" name="TextShape 2"/>
          <p:cNvSpPr txBox="1"/>
          <p:nvPr/>
        </p:nvSpPr>
        <p:spPr>
          <a:xfrm>
            <a:off x="311760" y="1964160"/>
            <a:ext cx="2807640" cy="3179160"/>
          </a:xfrm>
          <a:prstGeom prst="rect">
            <a:avLst/>
          </a:prstGeom>
        </p:spPr>
        <p:txBody>
          <a:bodyPr tIns="91440" bIns="91440"/>
          <a:p>
            <a:pPr>
              <a:lnSpc>
                <a:spcPct val="100000"/>
              </a:lnSpc>
            </a:pPr>
            <a:r>
              <a:rPr lang="en-US">
                <a:solidFill>
                  <a:srgbClr val="666666"/>
                </a:solidFill>
                <a:latin typeface="Source Code Pro"/>
                <a:ea typeface="Source Code Pro"/>
              </a:rPr>
              <a:t>Novas vozes</a:t>
            </a:r>
            <a:endParaRPr/>
          </a:p>
          <a:p>
            <a:pPr>
              <a:lnSpc>
                <a:spcPct val="100000"/>
              </a:lnSpc>
            </a:pPr>
            <a:r>
              <a:rPr lang="en-US">
                <a:solidFill>
                  <a:srgbClr val="666666"/>
                </a:solidFill>
                <a:latin typeface="Source Code Pro"/>
                <a:ea typeface="Source Code Pro"/>
              </a:rPr>
              <a:t>Mais conhecimento</a:t>
            </a:r>
            <a:endParaRPr/>
          </a:p>
          <a:p>
            <a:pPr>
              <a:lnSpc>
                <a:spcPct val="100000"/>
              </a:lnSpc>
            </a:pPr>
            <a:r>
              <a:rPr lang="en-US">
                <a:solidFill>
                  <a:srgbClr val="666666"/>
                </a:solidFill>
                <a:latin typeface="Source Code Pro"/>
                <a:ea typeface="Source Code Pro"/>
              </a:rPr>
              <a:t>Um novo mercado</a:t>
            </a:r>
            <a:endParaRPr/>
          </a:p>
        </p:txBody>
      </p:sp>
      <p:pic>
        <p:nvPicPr>
          <p:cNvPr id="352" name="Shape 87" descr=""/>
          <p:cNvPicPr/>
          <p:nvPr/>
        </p:nvPicPr>
        <p:blipFill>
          <a:blip r:embed="rId1"/>
          <a:stretch>
            <a:fillRect/>
          </a:stretch>
        </p:blipFill>
        <p:spPr>
          <a:xfrm>
            <a:off x="3307320" y="416520"/>
            <a:ext cx="5680440" cy="43095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TextShape 1"/>
          <p:cNvSpPr txBox="1"/>
          <p:nvPr/>
        </p:nvSpPr>
        <p:spPr>
          <a:xfrm>
            <a:off x="2802600" y="802440"/>
            <a:ext cx="3538080" cy="3538080"/>
          </a:xfrm>
          <a:prstGeom prst="rect">
            <a:avLst/>
          </a:prstGeom>
        </p:spPr>
        <p:txBody>
          <a:bodyPr tIns="91440" bIns="91440" anchor="ctr"/>
          <a:p>
            <a:pPr algn="ctr">
              <a:lnSpc>
                <a:spcPct val="100000"/>
              </a:lnSpc>
            </a:pPr>
            <a:r>
              <a:rPr b="1" lang="en-US" sz="4000">
                <a:solidFill>
                  <a:srgbClr val="212121"/>
                </a:solidFill>
                <a:latin typeface="Amatic SC"/>
                <a:ea typeface="Amatic SC"/>
              </a:rPr>
              <a:t>Evidências?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TextShape 1"/>
          <p:cNvSpPr txBox="1"/>
          <p:nvPr/>
        </p:nvSpPr>
        <p:spPr>
          <a:xfrm>
            <a:off x="311760" y="2235240"/>
            <a:ext cx="8520120" cy="1981440"/>
          </a:xfrm>
          <a:prstGeom prst="rect">
            <a:avLst/>
          </a:prstGeom>
        </p:spPr>
        <p:txBody>
          <a:bodyPr tIns="91440" bIns="91440" anchor="b"/>
          <a:p>
            <a:pPr algn="ctr">
              <a:lnSpc>
                <a:spcPct val="100000"/>
              </a:lnSpc>
            </a:pPr>
            <a:r>
              <a:rPr b="1" lang="en-US" sz="9600">
                <a:solidFill>
                  <a:srgbClr val="000000"/>
                </a:solidFill>
                <a:latin typeface="Amatic SC"/>
                <a:ea typeface="Amatic SC"/>
              </a:rPr>
              <a:t>~79%</a:t>
            </a:r>
            <a:endParaRPr/>
          </a:p>
        </p:txBody>
      </p:sp>
      <p:sp>
        <p:nvSpPr>
          <p:cNvPr id="355" name="TextShape 2"/>
          <p:cNvSpPr txBox="1"/>
          <p:nvPr/>
        </p:nvSpPr>
        <p:spPr>
          <a:xfrm>
            <a:off x="311760" y="4299480"/>
            <a:ext cx="8520120" cy="1300320"/>
          </a:xfrm>
          <a:prstGeom prst="rect">
            <a:avLst/>
          </a:prstGeom>
        </p:spPr>
        <p:txBody>
          <a:bodyPr tIns="91440" bIns="91440"/>
          <a:p>
            <a:pPr>
              <a:lnSpc>
                <a:spcPct val="100000"/>
              </a:lnSpc>
            </a:pPr>
            <a:r>
              <a:rPr lang="en-US">
                <a:solidFill>
                  <a:srgbClr val="212121"/>
                </a:solidFill>
                <a:latin typeface="Source Code Pro"/>
                <a:ea typeface="Source Code Pro"/>
              </a:rPr>
              <a:t>Da população adulta (15 de 19 milhões) utilizam o M-Pesa!</a:t>
            </a:r>
            <a:endParaRPr/>
          </a:p>
          <a:p>
            <a:pPr>
              <a:lnSpc>
                <a:spcPct val="100000"/>
              </a:lnSpc>
            </a:pPr>
            <a:r>
              <a:rPr lang="en-US" sz="1200">
                <a:solidFill>
                  <a:srgbClr val="212121"/>
                </a:solidFill>
                <a:latin typeface="Source Code Pro"/>
                <a:ea typeface="Source Code Pro"/>
              </a:rPr>
              <a:t>(serviço de pagamentos móvel)</a:t>
            </a:r>
            <a:endParaRPr/>
          </a:p>
        </p:txBody>
      </p:sp>
      <p:pic>
        <p:nvPicPr>
          <p:cNvPr id="356" name="Shape 99" descr=""/>
          <p:cNvPicPr/>
          <p:nvPr/>
        </p:nvPicPr>
        <p:blipFill>
          <a:blip r:embed="rId1"/>
          <a:stretch>
            <a:fillRect/>
          </a:stretch>
        </p:blipFill>
        <p:spPr>
          <a:xfrm>
            <a:off x="6032880" y="176760"/>
            <a:ext cx="3047760" cy="1523520"/>
          </a:xfrm>
          <a:prstGeom prst="rect">
            <a:avLst/>
          </a:prstGeom>
          <a:ln>
            <a:noFill/>
          </a:ln>
        </p:spPr>
      </p:pic>
      <p:pic>
        <p:nvPicPr>
          <p:cNvPr id="357" name="Shape 100" descr=""/>
          <p:cNvPicPr/>
          <p:nvPr/>
        </p:nvPicPr>
        <p:blipFill>
          <a:blip r:embed="rId2"/>
          <a:stretch>
            <a:fillRect/>
          </a:stretch>
        </p:blipFill>
        <p:spPr>
          <a:xfrm>
            <a:off x="0" y="276480"/>
            <a:ext cx="3114720" cy="963720"/>
          </a:xfrm>
          <a:prstGeom prst="rect">
            <a:avLst/>
          </a:prstGeom>
          <a:ln>
            <a:noFill/>
          </a:ln>
        </p:spPr>
      </p:pic>
      <p:sp>
        <p:nvSpPr>
          <p:cNvPr id="358" name="TextShape 3"/>
          <p:cNvSpPr txBox="1"/>
          <p:nvPr/>
        </p:nvSpPr>
        <p:spPr>
          <a:xfrm>
            <a:off x="464040" y="1700640"/>
            <a:ext cx="8520120" cy="1300320"/>
          </a:xfrm>
          <a:prstGeom prst="rect">
            <a:avLst/>
          </a:prstGeom>
        </p:spPr>
        <p:txBody>
          <a:bodyPr tIns="91440" bIns="91440"/>
          <a:p>
            <a:pPr>
              <a:lnSpc>
                <a:spcPct val="100000"/>
              </a:lnSpc>
            </a:pPr>
            <a:r>
              <a:rPr lang="en-US">
                <a:solidFill>
                  <a:srgbClr val="212121"/>
                </a:solidFill>
                <a:latin typeface="Source Code Pro"/>
                <a:ea typeface="Source Code Pro"/>
              </a:rPr>
              <a:t>África entre as regiões de menor penetração da Internet...</a:t>
            </a:r>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358"/>
                                        </p:tgtEl>
                                        <p:attrNameLst>
                                          <p:attrName>style.visibility</p:attrName>
                                        </p:attrNameLst>
                                      </p:cBhvr>
                                      <p:to>
                                        <p:strVal val="visible"/>
                                      </p:to>
                                    </p:set>
                                    <p:animEffect filter="fade" transition="in">
                                      <p:cBhvr additive="repl">
                                        <p:cTn id="47" dur="1000"/>
                                        <p:tgtEl>
                                          <p:spTgt spid="358"/>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357"/>
                                        </p:tgtEl>
                                        <p:attrNameLst>
                                          <p:attrName>style.visibility</p:attrName>
                                        </p:attrNameLst>
                                      </p:cBhvr>
                                      <p:to>
                                        <p:strVal val="visible"/>
                                      </p:to>
                                    </p:set>
                                    <p:animEffect filter="fade" transition="in">
                                      <p:cBhvr additive="repl">
                                        <p:cTn id="52" dur="1000"/>
                                        <p:tgtEl>
                                          <p:spTgt spid="357"/>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356"/>
                                        </p:tgtEl>
                                        <p:attrNameLst>
                                          <p:attrName>style.visibility</p:attrName>
                                        </p:attrNameLst>
                                      </p:cBhvr>
                                      <p:to>
                                        <p:strVal val="visible"/>
                                      </p:to>
                                    </p:set>
                                    <p:animEffect filter="fade" transition="in">
                                      <p:cBhvr additive="repl">
                                        <p:cTn id="57" dur="1000"/>
                                        <p:tgtEl>
                                          <p:spTgt spid="356"/>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354"/>
                                        </p:tgtEl>
                                        <p:attrNameLst>
                                          <p:attrName>style.visibility</p:attrName>
                                        </p:attrNameLst>
                                      </p:cBhvr>
                                      <p:to>
                                        <p:strVal val="visible"/>
                                      </p:to>
                                    </p:set>
                                    <p:animEffect filter="fade" transition="in">
                                      <p:cBhvr additive="repl">
                                        <p:cTn id="62" dur="1000"/>
                                        <p:tgtEl>
                                          <p:spTgt spid="354"/>
                                        </p:tgtEl>
                                      </p:cBhvr>
                                    </p:animEffect>
                                  </p:childTnLst>
                                </p:cTn>
                              </p:par>
                              <p:par>
                                <p:cTn id="63" nodeType="withEffect" fill="hold" presetClass="entr" presetID="10">
                                  <p:stCondLst>
                                    <p:cond delay="0"/>
                                  </p:stCondLst>
                                  <p:childTnLst>
                                    <p:set>
                                      <p:cBhvr>
                                        <p:cTn id="64" dur="1" fill="hold">
                                          <p:stCondLst>
                                            <p:cond delay="0"/>
                                          </p:stCondLst>
                                        </p:cTn>
                                        <p:tgtEl>
                                          <p:spTgt spid="355"/>
                                        </p:tgtEl>
                                        <p:attrNameLst>
                                          <p:attrName>style.visibility</p:attrName>
                                        </p:attrNameLst>
                                      </p:cBhvr>
                                      <p:to>
                                        <p:strVal val="visible"/>
                                      </p:to>
                                    </p:set>
                                    <p:animEffect filter="fade" transition="in">
                                      <p:cBhvr additive="repl">
                                        <p:cTn id="65" dur="1000"/>
                                        <p:tgtEl>
                                          <p:spTgt spid="35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pic>
        <p:nvPicPr>
          <p:cNvPr id="359" name="Shape 106" descr=""/>
          <p:cNvPicPr/>
          <p:nvPr/>
        </p:nvPicPr>
        <p:blipFill>
          <a:blip r:embed="rId2"/>
          <a:stretch>
            <a:fillRect/>
          </a:stretch>
        </p:blipFill>
        <p:spPr>
          <a:xfrm>
            <a:off x="0" y="0"/>
            <a:ext cx="3494520" cy="2613960"/>
          </a:xfrm>
          <a:prstGeom prst="rect">
            <a:avLst/>
          </a:prstGeom>
          <a:ln>
            <a:noFill/>
          </a:ln>
        </p:spPr>
      </p:pic>
      <p:pic>
        <p:nvPicPr>
          <p:cNvPr id="360" name="Shape 107" descr=""/>
          <p:cNvPicPr/>
          <p:nvPr/>
        </p:nvPicPr>
        <p:blipFill>
          <a:blip r:embed="rId3"/>
          <a:stretch>
            <a:fillRect/>
          </a:stretch>
        </p:blipFill>
        <p:spPr>
          <a:xfrm>
            <a:off x="0" y="2614320"/>
            <a:ext cx="3494520" cy="2529000"/>
          </a:xfrm>
          <a:prstGeom prst="rect">
            <a:avLst/>
          </a:prstGeom>
          <a:ln>
            <a:noFill/>
          </a:ln>
        </p:spPr>
      </p:pic>
      <p:sp>
        <p:nvSpPr>
          <p:cNvPr id="361" name="TextShape 1"/>
          <p:cNvSpPr txBox="1"/>
          <p:nvPr/>
        </p:nvSpPr>
        <p:spPr>
          <a:xfrm>
            <a:off x="6215400" y="982080"/>
            <a:ext cx="2807640" cy="3179160"/>
          </a:xfrm>
          <a:prstGeom prst="rect">
            <a:avLst/>
          </a:prstGeom>
        </p:spPr>
        <p:txBody>
          <a:bodyPr tIns="91440" bIns="91440"/>
          <a:p>
            <a:pPr algn="ctr">
              <a:lnSpc>
                <a:spcPct val="100000"/>
              </a:lnSpc>
            </a:pPr>
            <a:r>
              <a:rPr b="1" i="1" lang="en-US">
                <a:solidFill>
                  <a:srgbClr val="eeeeee"/>
                </a:solidFill>
                <a:latin typeface="Source Code Pro"/>
                <a:ea typeface="Source Code Pro"/>
              </a:rPr>
              <a:t>Free Basics</a:t>
            </a:r>
            <a:endParaRPr/>
          </a:p>
          <a:p>
            <a:pPr algn="ctr">
              <a:lnSpc>
                <a:spcPct val="100000"/>
              </a:lnSpc>
            </a:pPr>
            <a:r>
              <a:rPr b="1" lang="en-US">
                <a:solidFill>
                  <a:srgbClr val="eeeeee"/>
                </a:solidFill>
                <a:latin typeface="Source Code Pro"/>
                <a:ea typeface="Source Code Pro"/>
              </a:rPr>
              <a:t>Aviões de grande altitude e durabilidade</a:t>
            </a:r>
            <a:endParaRPr/>
          </a:p>
          <a:p>
            <a:pPr algn="ctr">
              <a:lnSpc>
                <a:spcPct val="100000"/>
              </a:lnSpc>
            </a:pPr>
            <a:r>
              <a:rPr b="1" lang="en-US">
                <a:solidFill>
                  <a:srgbClr val="eeeeee"/>
                </a:solidFill>
                <a:latin typeface="Source Code Pro"/>
                <a:ea typeface="Source Code Pro"/>
              </a:rPr>
              <a:t>Satélites</a:t>
            </a:r>
            <a:endParaRPr/>
          </a:p>
          <a:p>
            <a:pPr algn="ctr">
              <a:lnSpc>
                <a:spcPct val="100000"/>
              </a:lnSpc>
            </a:pPr>
            <a:r>
              <a:rPr b="1" lang="en-US">
                <a:solidFill>
                  <a:srgbClr val="eeeeee"/>
                </a:solidFill>
                <a:latin typeface="Source Code Pro"/>
                <a:ea typeface="Source Code Pro"/>
              </a:rPr>
              <a:t>Lasers</a:t>
            </a:r>
            <a:endParaRPr/>
          </a:p>
        </p:txBody>
      </p:sp>
    </p:spTree>
  </p:cSld>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359"/>
                                        </p:tgtEl>
                                        <p:attrNameLst>
                                          <p:attrName>style.visibility</p:attrName>
                                        </p:attrNameLst>
                                      </p:cBhvr>
                                      <p:to>
                                        <p:strVal val="visible"/>
                                      </p:to>
                                    </p:set>
                                    <p:animEffect filter="fade" transition="in">
                                      <p:cBhvr additive="repl">
                                        <p:cTn id="72" dur="1000"/>
                                        <p:tgtEl>
                                          <p:spTgt spid="359"/>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0">
                                  <p:stCondLst>
                                    <p:cond delay="0"/>
                                  </p:stCondLst>
                                  <p:childTnLst>
                                    <p:set>
                                      <p:cBhvr>
                                        <p:cTn id="76" dur="1" fill="hold">
                                          <p:stCondLst>
                                            <p:cond delay="0"/>
                                          </p:stCondLst>
                                        </p:cTn>
                                        <p:tgtEl>
                                          <p:spTgt spid="361"/>
                                        </p:tgtEl>
                                        <p:attrNameLst>
                                          <p:attrName>style.visibility</p:attrName>
                                        </p:attrNameLst>
                                      </p:cBhvr>
                                      <p:to>
                                        <p:strVal val="visible"/>
                                      </p:to>
                                    </p:set>
                                    <p:animEffect filter="fade" transition="in">
                                      <p:cBhvr additive="repl">
                                        <p:cTn id="77" dur="1000"/>
                                        <p:tgtEl>
                                          <p:spTgt spid="361"/>
                                        </p:tgtEl>
                                      </p:cBhvr>
                                    </p:animEffect>
                                  </p:childTnLst>
                                </p:cTn>
                              </p:par>
                            </p:childTnLst>
                          </p:cTn>
                        </p:par>
                        <p:par>
                          <p:cTn id="78" fill="hold">
                            <p:stCondLst>
                              <p:cond delay="1000"/>
                            </p:stCondLst>
                            <p:childTnLst>
                              <p:par>
                                <p:cTn id="79" nodeType="afterEffect" fill="hold" presetClass="entr" presetID="10">
                                  <p:stCondLst>
                                    <p:cond delay="0"/>
                                  </p:stCondLst>
                                  <p:childTnLst>
                                    <p:set>
                                      <p:cBhvr>
                                        <p:cTn id="80" dur="1" fill="hold">
                                          <p:stCondLst>
                                            <p:cond delay="0"/>
                                          </p:stCondLst>
                                        </p:cTn>
                                        <p:tgtEl>
                                          <p:spTgt spid="360"/>
                                        </p:tgtEl>
                                        <p:attrNameLst>
                                          <p:attrName>style.visibility</p:attrName>
                                        </p:attrNameLst>
                                      </p:cBhvr>
                                      <p:to>
                                        <p:strVal val="visible"/>
                                      </p:to>
                                    </p:set>
                                    <p:animEffect filter="fade" transition="in">
                                      <p:cBhvr additive="repl">
                                        <p:cTn id="81" dur="1000"/>
                                        <p:tgtEl>
                                          <p:spTgt spid="36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TextShape 1"/>
          <p:cNvSpPr txBox="1"/>
          <p:nvPr/>
        </p:nvSpPr>
        <p:spPr>
          <a:xfrm>
            <a:off x="304920" y="309240"/>
            <a:ext cx="8537400" cy="747720"/>
          </a:xfrm>
          <a:prstGeom prst="rect">
            <a:avLst/>
          </a:prstGeom>
        </p:spPr>
        <p:txBody>
          <a:bodyPr tIns="91440" bIns="91440"/>
          <a:p>
            <a:pPr>
              <a:lnSpc>
                <a:spcPct val="100000"/>
              </a:lnSpc>
            </a:pPr>
            <a:r>
              <a:rPr b="1" lang="en-US" sz="3200">
                <a:solidFill>
                  <a:srgbClr val="212121"/>
                </a:solidFill>
                <a:latin typeface="Amatic SC"/>
                <a:ea typeface="Amatic SC"/>
              </a:rPr>
              <a:t>Crescimento </a:t>
            </a:r>
            <a:r>
              <a:rPr b="1" i="1" lang="en-US" sz="3200">
                <a:solidFill>
                  <a:srgbClr val="212121"/>
                </a:solidFill>
                <a:latin typeface="Amatic SC"/>
                <a:ea typeface="Amatic SC"/>
              </a:rPr>
              <a:t>Open Source</a:t>
            </a:r>
            <a:r>
              <a:rPr b="1" lang="en-US" sz="3200">
                <a:solidFill>
                  <a:srgbClr val="212121"/>
                </a:solidFill>
                <a:latin typeface="Amatic SC"/>
                <a:ea typeface="Amatic SC"/>
              </a:rPr>
              <a:t>   (artigo de 2008)</a:t>
            </a:r>
            <a:endParaRPr/>
          </a:p>
        </p:txBody>
      </p:sp>
      <p:pic>
        <p:nvPicPr>
          <p:cNvPr id="363" name="Shape 114" descr=""/>
          <p:cNvPicPr/>
          <p:nvPr/>
        </p:nvPicPr>
        <p:blipFill>
          <a:blip r:embed="rId1"/>
          <a:stretch>
            <a:fillRect/>
          </a:stretch>
        </p:blipFill>
        <p:spPr>
          <a:xfrm>
            <a:off x="0" y="1311120"/>
            <a:ext cx="4533480" cy="3400200"/>
          </a:xfrm>
          <a:prstGeom prst="rect">
            <a:avLst/>
          </a:prstGeom>
          <a:ln>
            <a:noFill/>
          </a:ln>
        </p:spPr>
      </p:pic>
      <p:pic>
        <p:nvPicPr>
          <p:cNvPr id="364" name="Shape 115" descr=""/>
          <p:cNvPicPr/>
          <p:nvPr/>
        </p:nvPicPr>
        <p:blipFill>
          <a:blip r:embed="rId2"/>
          <a:stretch>
            <a:fillRect/>
          </a:stretch>
        </p:blipFill>
        <p:spPr>
          <a:xfrm>
            <a:off x="4610160" y="1311120"/>
            <a:ext cx="4533480" cy="3400200"/>
          </a:xfrm>
          <a:prstGeom prst="rect">
            <a:avLst/>
          </a:prstGeom>
          <a:ln>
            <a:noFill/>
          </a:ln>
        </p:spPr>
      </p:pic>
      <p:sp>
        <p:nvSpPr>
          <p:cNvPr id="365" name="TextShape 2"/>
          <p:cNvSpPr txBox="1"/>
          <p:nvPr/>
        </p:nvSpPr>
        <p:spPr>
          <a:xfrm>
            <a:off x="808920" y="4656240"/>
            <a:ext cx="2915640" cy="1300320"/>
          </a:xfrm>
          <a:prstGeom prst="rect">
            <a:avLst/>
          </a:prstGeom>
        </p:spPr>
        <p:txBody>
          <a:bodyPr tIns="91440" bIns="91440"/>
          <a:p>
            <a:pPr>
              <a:lnSpc>
                <a:spcPct val="100000"/>
              </a:lnSpc>
            </a:pPr>
            <a:r>
              <a:rPr lang="en-US" sz="1200">
                <a:solidFill>
                  <a:srgbClr val="666666"/>
                </a:solidFill>
                <a:latin typeface="Source Code Pro"/>
                <a:ea typeface="Source Code Pro"/>
              </a:rPr>
              <a:t>Crescimento de códigos-fonte</a:t>
            </a:r>
            <a:endParaRPr/>
          </a:p>
        </p:txBody>
      </p:sp>
      <p:sp>
        <p:nvSpPr>
          <p:cNvPr id="366" name="TextShape 3"/>
          <p:cNvSpPr txBox="1"/>
          <p:nvPr/>
        </p:nvSpPr>
        <p:spPr>
          <a:xfrm>
            <a:off x="5522760" y="4656240"/>
            <a:ext cx="3392280" cy="1300320"/>
          </a:xfrm>
          <a:prstGeom prst="rect">
            <a:avLst/>
          </a:prstGeom>
        </p:spPr>
        <p:txBody>
          <a:bodyPr tIns="91440" bIns="91440"/>
          <a:p>
            <a:pPr>
              <a:lnSpc>
                <a:spcPct val="100000"/>
              </a:lnSpc>
            </a:pPr>
            <a:r>
              <a:rPr lang="en-US" sz="1200">
                <a:solidFill>
                  <a:srgbClr val="666666"/>
                </a:solidFill>
                <a:latin typeface="Source Code Pro"/>
                <a:ea typeface="Source Code Pro"/>
              </a:rPr>
              <a:t>Crescimento do número de projetos</a:t>
            </a:r>
            <a:endParaRPr/>
          </a:p>
        </p:txBody>
      </p:sp>
    </p:spTree>
  </p:cSld>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363"/>
                                        </p:tgtEl>
                                        <p:attrNameLst>
                                          <p:attrName>style.visibility</p:attrName>
                                        </p:attrNameLst>
                                      </p:cBhvr>
                                      <p:to>
                                        <p:strVal val="visible"/>
                                      </p:to>
                                    </p:set>
                                    <p:animEffect filter="fade" transition="in">
                                      <p:cBhvr additive="repl">
                                        <p:cTn id="88" dur="1000"/>
                                        <p:tgtEl>
                                          <p:spTgt spid="363"/>
                                        </p:tgtEl>
                                      </p:cBhvr>
                                    </p:animEffect>
                                  </p:childTnLst>
                                </p:cTn>
                              </p:par>
                              <p:par>
                                <p:cTn id="89" nodeType="withEffect" fill="hold" presetClass="entr" presetID="10">
                                  <p:stCondLst>
                                    <p:cond delay="0"/>
                                  </p:stCondLst>
                                  <p:childTnLst>
                                    <p:set>
                                      <p:cBhvr>
                                        <p:cTn id="90" dur="1" fill="hold">
                                          <p:stCondLst>
                                            <p:cond delay="0"/>
                                          </p:stCondLst>
                                        </p:cTn>
                                        <p:tgtEl>
                                          <p:spTgt spid="364"/>
                                        </p:tgtEl>
                                        <p:attrNameLst>
                                          <p:attrName>style.visibility</p:attrName>
                                        </p:attrNameLst>
                                      </p:cBhvr>
                                      <p:to>
                                        <p:strVal val="visible"/>
                                      </p:to>
                                    </p:set>
                                    <p:animEffect filter="fade" transition="in">
                                      <p:cBhvr additive="repl">
                                        <p:cTn id="91" dur="1000"/>
                                        <p:tgtEl>
                                          <p:spTgt spid="364"/>
                                        </p:tgtEl>
                                      </p:cBhvr>
                                    </p:animEffect>
                                  </p:childTnLst>
                                </p:cTn>
                              </p:par>
                            </p:childTnLst>
                          </p:cTn>
                        </p:par>
                        <p:par>
                          <p:cTn id="92" fill="hold">
                            <p:stCondLst>
                              <p:cond delay="1000"/>
                            </p:stCondLst>
                            <p:childTnLst>
                              <p:par>
                                <p:cTn id="93" nodeType="afterEffect" fill="hold" presetClass="entr" presetID="10">
                                  <p:stCondLst>
                                    <p:cond delay="0"/>
                                  </p:stCondLst>
                                  <p:childTnLst>
                                    <p:set>
                                      <p:cBhvr>
                                        <p:cTn id="94" dur="1" fill="hold">
                                          <p:stCondLst>
                                            <p:cond delay="0"/>
                                          </p:stCondLst>
                                        </p:cTn>
                                        <p:tgtEl>
                                          <p:spTgt spid="365"/>
                                        </p:tgtEl>
                                        <p:attrNameLst>
                                          <p:attrName>style.visibility</p:attrName>
                                        </p:attrNameLst>
                                      </p:cBhvr>
                                      <p:to>
                                        <p:strVal val="visible"/>
                                      </p:to>
                                    </p:set>
                                    <p:animEffect filter="fade" transition="in">
                                      <p:cBhvr additive="repl">
                                        <p:cTn id="95" dur="1000"/>
                                        <p:tgtEl>
                                          <p:spTgt spid="365"/>
                                        </p:tgtEl>
                                      </p:cBhvr>
                                    </p:animEffect>
                                  </p:childTnLst>
                                </p:cTn>
                              </p:par>
                              <p:par>
                                <p:cTn id="96" nodeType="withEffect" fill="hold" presetClass="entr" presetID="10">
                                  <p:stCondLst>
                                    <p:cond delay="0"/>
                                  </p:stCondLst>
                                  <p:childTnLst>
                                    <p:set>
                                      <p:cBhvr>
                                        <p:cTn id="97" dur="1" fill="hold">
                                          <p:stCondLst>
                                            <p:cond delay="0"/>
                                          </p:stCondLst>
                                        </p:cTn>
                                        <p:tgtEl>
                                          <p:spTgt spid="366"/>
                                        </p:tgtEl>
                                        <p:attrNameLst>
                                          <p:attrName>style.visibility</p:attrName>
                                        </p:attrNameLst>
                                      </p:cBhvr>
                                      <p:to>
                                        <p:strVal val="visible"/>
                                      </p:to>
                                    </p:set>
                                    <p:animEffect filter="fade" transition="in">
                                      <p:cBhvr additive="repl">
                                        <p:cTn id="98" dur="1000"/>
                                        <p:tgtEl>
                                          <p:spTgt spid="36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