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82" r:id="rId2"/>
    <p:sldId id="285" r:id="rId3"/>
    <p:sldId id="307" r:id="rId4"/>
    <p:sldId id="286" r:id="rId5"/>
    <p:sldId id="295" r:id="rId6"/>
    <p:sldId id="312" r:id="rId7"/>
    <p:sldId id="319" r:id="rId8"/>
    <p:sldId id="318" r:id="rId9"/>
    <p:sldId id="311" r:id="rId10"/>
    <p:sldId id="320" r:id="rId11"/>
    <p:sldId id="321" r:id="rId12"/>
    <p:sldId id="322" r:id="rId13"/>
    <p:sldId id="297" r:id="rId14"/>
    <p:sldId id="310" r:id="rId15"/>
    <p:sldId id="326" r:id="rId16"/>
    <p:sldId id="327" r:id="rId17"/>
    <p:sldId id="328" r:id="rId18"/>
    <p:sldId id="325" r:id="rId19"/>
    <p:sldId id="324" r:id="rId20"/>
    <p:sldId id="329" r:id="rId21"/>
    <p:sldId id="271" r:id="rId22"/>
    <p:sldId id="273" r:id="rId2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22E7375-0FC0-4569-9A07-B0F7C9989494}">
          <p14:sldIdLst>
            <p14:sldId id="282"/>
            <p14:sldId id="285"/>
            <p14:sldId id="307"/>
            <p14:sldId id="286"/>
            <p14:sldId id="295"/>
            <p14:sldId id="312"/>
            <p14:sldId id="319"/>
            <p14:sldId id="318"/>
            <p14:sldId id="311"/>
            <p14:sldId id="320"/>
            <p14:sldId id="321"/>
            <p14:sldId id="322"/>
            <p14:sldId id="297"/>
            <p14:sldId id="310"/>
            <p14:sldId id="326"/>
            <p14:sldId id="327"/>
            <p14:sldId id="328"/>
            <p14:sldId id="325"/>
            <p14:sldId id="324"/>
            <p14:sldId id="329"/>
            <p14:sldId id="271"/>
            <p14:sldId id="273"/>
          </p14:sldIdLst>
        </p14:section>
        <p14:section name="Backup" id="{FC7F6E07-E425-4B54-B7BE-FDE6296956BE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 autoAdjust="0"/>
    <p:restoredTop sz="94660"/>
  </p:normalViewPr>
  <p:slideViewPr>
    <p:cSldViewPr>
      <p:cViewPr>
        <p:scale>
          <a:sx n="50" d="100"/>
          <a:sy n="50" d="100"/>
        </p:scale>
        <p:origin x="-1974" y="-79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4FD026-3346-4728-AC89-13C1E8C437CD}" type="datetimeFigureOut">
              <a:rPr lang="en-US" smtClean="0"/>
              <a:t>10/8/2016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513B41-7A8A-4805-9976-F8E6BF304F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707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513B41-7A8A-4805-9976-F8E6BF304F1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8067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513B41-7A8A-4805-9976-F8E6BF304F1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8067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513B41-7A8A-4805-9976-F8E6BF304F1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8067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513B41-7A8A-4805-9976-F8E6BF304F10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054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EEA40-56C2-4100-82D5-4DC9ADC5CE04}" type="datetimeFigureOut">
              <a:rPr lang="en-US" smtClean="0"/>
              <a:t>10/8/2016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1261-84EF-4C3C-A0C2-B7D3300C43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600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EEA40-56C2-4100-82D5-4DC9ADC5CE04}" type="datetimeFigureOut">
              <a:rPr lang="en-US" smtClean="0"/>
              <a:t>10/8/2016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1261-84EF-4C3C-A0C2-B7D3300C43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839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EEA40-56C2-4100-82D5-4DC9ADC5CE04}" type="datetimeFigureOut">
              <a:rPr lang="en-US" smtClean="0"/>
              <a:t>10/8/2016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1261-84EF-4C3C-A0C2-B7D3300C43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210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8001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  <a:latin typeface="HelveticaNeueLT Com 55 Roman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EEA40-56C2-4100-82D5-4DC9ADC5CE04}" type="datetimeFigureOut">
              <a:rPr lang="en-US" smtClean="0"/>
              <a:t>10/8/2016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1261-84EF-4C3C-A0C2-B7D3300C43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071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EEA40-56C2-4100-82D5-4DC9ADC5CE04}" type="datetimeFigureOut">
              <a:rPr lang="en-US" smtClean="0"/>
              <a:t>10/8/2016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1261-84EF-4C3C-A0C2-B7D3300C43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022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EEA40-56C2-4100-82D5-4DC9ADC5CE04}" type="datetimeFigureOut">
              <a:rPr lang="en-US" smtClean="0"/>
              <a:t>10/8/2016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1261-84EF-4C3C-A0C2-B7D3300C43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290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EEA40-56C2-4100-82D5-4DC9ADC5CE04}" type="datetimeFigureOut">
              <a:rPr lang="en-US" smtClean="0"/>
              <a:t>10/8/2016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1261-84EF-4C3C-A0C2-B7D3300C43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663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EEA40-56C2-4100-82D5-4DC9ADC5CE04}" type="datetimeFigureOut">
              <a:rPr lang="en-US" smtClean="0"/>
              <a:t>10/8/2016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1261-84EF-4C3C-A0C2-B7D3300C43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308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EEA40-56C2-4100-82D5-4DC9ADC5CE04}" type="datetimeFigureOut">
              <a:rPr lang="en-US" smtClean="0"/>
              <a:t>10/8/2016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1261-84EF-4C3C-A0C2-B7D3300C43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428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EEA40-56C2-4100-82D5-4DC9ADC5CE04}" type="datetimeFigureOut">
              <a:rPr lang="en-US" smtClean="0"/>
              <a:t>10/8/2016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1261-84EF-4C3C-A0C2-B7D3300C43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321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EEA40-56C2-4100-82D5-4DC9ADC5CE04}" type="datetimeFigureOut">
              <a:rPr lang="en-US" smtClean="0"/>
              <a:t>10/8/2016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1261-84EF-4C3C-A0C2-B7D3300C43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054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6EEA40-56C2-4100-82D5-4DC9ADC5CE04}" type="datetimeFigureOut">
              <a:rPr lang="en-US" smtClean="0"/>
              <a:t>10/8/2016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21261-84EF-4C3C-A0C2-B7D3300C43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141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39.png"/><Relationship Id="rId4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open.dc.gov/economic-intelligence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cgov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71800"/>
            <a:ext cx="6400800" cy="1828800"/>
          </a:xfrm>
        </p:spPr>
        <p:txBody>
          <a:bodyPr>
            <a:normAutofit fontScale="55000" lnSpcReduction="20000"/>
          </a:bodyPr>
          <a:lstStyle/>
          <a:p>
            <a:r>
              <a:rPr lang="en-US" sz="4400" dirty="0" err="1" smtClean="0"/>
              <a:t>PyData</a:t>
            </a:r>
            <a:r>
              <a:rPr lang="en-US" sz="4400" dirty="0" smtClean="0"/>
              <a:t> </a:t>
            </a:r>
            <a:r>
              <a:rPr lang="en-US" sz="4400" dirty="0" smtClean="0"/>
              <a:t>DC </a:t>
            </a:r>
            <a:r>
              <a:rPr lang="en-US" sz="4400" dirty="0" smtClean="0"/>
              <a:t>2016</a:t>
            </a:r>
            <a:endParaRPr lang="en-US" sz="4400" dirty="0" smtClean="0"/>
          </a:p>
          <a:p>
            <a:r>
              <a:rPr lang="en-US" sz="4400" dirty="0" smtClean="0"/>
              <a:t>Marie Whittaker</a:t>
            </a:r>
          </a:p>
          <a:p>
            <a:endParaRPr lang="en-US" sz="2200" dirty="0" smtClean="0"/>
          </a:p>
          <a:p>
            <a:r>
              <a:rPr lang="en-US" sz="2900" dirty="0" err="1" smtClean="0"/>
              <a:t>mseew</a:t>
            </a:r>
            <a:endParaRPr lang="en-US" sz="2900" dirty="0" smtClean="0"/>
          </a:p>
          <a:p>
            <a:endParaRPr lang="en-US" sz="2900" dirty="0" smtClean="0"/>
          </a:p>
          <a:p>
            <a:r>
              <a:rPr lang="en-US" sz="2900" dirty="0" smtClean="0"/>
              <a:t>@</a:t>
            </a:r>
            <a:r>
              <a:rPr lang="en-US" sz="2900" dirty="0" err="1" smtClean="0"/>
              <a:t>mariecwhittaker</a:t>
            </a:r>
            <a:endParaRPr lang="en-US" sz="4200" dirty="0" smtClean="0"/>
          </a:p>
        </p:txBody>
      </p:sp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8100" y="3867150"/>
            <a:ext cx="34290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0"/>
            <a:ext cx="9144000" cy="291465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Open Data Dashboards &amp; Python Web Scraping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10" descr="https://g.twimg.com/Twitter_logo_blu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4400550"/>
            <a:ext cx="262998" cy="195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6418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7150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  <a:latin typeface="HelveticaNeueLT Com 55 Roman" panose="020B0604020202020204" pitchFamily="34" charset="0"/>
              </a:rPr>
              <a:t>Who are dashboards for?</a:t>
            </a:r>
            <a:endParaRPr lang="en-US" sz="4000" dirty="0">
              <a:solidFill>
                <a:schemeClr val="bg1"/>
              </a:solidFill>
              <a:latin typeface="HelveticaNeueLT Com 55 Roman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0713" y="1154876"/>
            <a:ext cx="84582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The audience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For initial context-setting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For a quick reference</a:t>
            </a:r>
          </a:p>
          <a:p>
            <a:endParaRPr lang="en-US" sz="4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4827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7150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  <a:latin typeface="HelveticaNeueLT Com 55 Roman" panose="020B0604020202020204" pitchFamily="34" charset="0"/>
              </a:rPr>
              <a:t>Who are dashboards for?</a:t>
            </a:r>
            <a:endParaRPr lang="en-US" sz="4000" dirty="0">
              <a:solidFill>
                <a:schemeClr val="bg1"/>
              </a:solidFill>
              <a:latin typeface="HelveticaNeueLT Com 55 Roman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0713" y="1154876"/>
            <a:ext cx="84582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The audience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For initial context-setting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For a quick reference</a:t>
            </a:r>
          </a:p>
          <a:p>
            <a:endParaRPr lang="en-US" sz="4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4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creator</a:t>
            </a:r>
            <a:endParaRPr lang="en-US" sz="4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068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35064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 smtClean="0">
                <a:solidFill>
                  <a:prstClr val="white"/>
                </a:solidFill>
                <a:latin typeface="HelveticaNeueLT Com 55 Roman" panose="020B0604020202020204" pitchFamily="34" charset="0"/>
              </a:rPr>
              <a:t>Problem?</a:t>
            </a:r>
            <a:endParaRPr lang="en-US" sz="4000" dirty="0">
              <a:solidFill>
                <a:prstClr val="white"/>
              </a:solidFill>
              <a:latin typeface="HelveticaNeueLT Com 55 Roman" panose="020B0604020202020204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57250"/>
            <a:ext cx="6819597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50" y="982265"/>
            <a:ext cx="6605713" cy="3646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299" y="1143000"/>
            <a:ext cx="6669572" cy="3699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110" y="1314450"/>
            <a:ext cx="6580796" cy="3635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598" y="1485408"/>
            <a:ext cx="6480810" cy="3562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537" y="1662301"/>
            <a:ext cx="6327441" cy="3489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5117" y="865225"/>
            <a:ext cx="6197668" cy="3416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4934" y="982265"/>
            <a:ext cx="6187839" cy="3418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598" y="1227006"/>
            <a:ext cx="6292049" cy="345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6674" y="1424687"/>
            <a:ext cx="6387326" cy="3525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7497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7150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  <a:latin typeface="HelveticaNeueLT Com 55 Roman" panose="020B0604020202020204" pitchFamily="34" charset="0"/>
              </a:rPr>
              <a:t>Workflow</a:t>
            </a:r>
            <a:endParaRPr lang="en-US" sz="4000" dirty="0">
              <a:solidFill>
                <a:schemeClr val="bg1"/>
              </a:solidFill>
              <a:latin typeface="HelveticaNeueLT Com 55 Roman" panose="020B0604020202020204" pitchFamily="34" charset="0"/>
            </a:endParaRPr>
          </a:p>
        </p:txBody>
      </p:sp>
      <p:pic>
        <p:nvPicPr>
          <p:cNvPr id="79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1445" y="3974948"/>
            <a:ext cx="11049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" y="3974948"/>
            <a:ext cx="11049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1" name="Group 80"/>
          <p:cNvGrpSpPr/>
          <p:nvPr/>
        </p:nvGrpSpPr>
        <p:grpSpPr>
          <a:xfrm>
            <a:off x="762000" y="742950"/>
            <a:ext cx="1905000" cy="877163"/>
            <a:chOff x="685800" y="1752600"/>
            <a:chExt cx="1905000" cy="877163"/>
          </a:xfrm>
        </p:grpSpPr>
        <p:sp>
          <p:nvSpPr>
            <p:cNvPr id="82" name="TextBox 81"/>
            <p:cNvSpPr txBox="1"/>
            <p:nvPr/>
          </p:nvSpPr>
          <p:spPr>
            <a:xfrm>
              <a:off x="685800" y="1752600"/>
              <a:ext cx="4572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>
                  <a:solidFill>
                    <a:schemeClr val="bg1">
                      <a:lumMod val="65000"/>
                    </a:schemeClr>
                  </a:solidFill>
                  <a:latin typeface="HelveticaNeueLT Com 55 Roman" panose="020B0604020202020204" pitchFamily="34" charset="0"/>
                </a:rPr>
                <a:t>1</a:t>
              </a:r>
              <a:endParaRPr lang="en-US" sz="4000" dirty="0">
                <a:solidFill>
                  <a:schemeClr val="bg1">
                    <a:lumMod val="65000"/>
                  </a:schemeClr>
                </a:solidFill>
                <a:latin typeface="HelveticaNeueLT Com 55 Roman" panose="020B0604020202020204" pitchFamily="34" charset="0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1066800" y="2106543"/>
              <a:ext cx="1524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HelveticaNeueLT Com 55 Roman" panose="020B0604020202020204" pitchFamily="34" charset="0"/>
                </a:rPr>
                <a:t>Scrape</a:t>
              </a:r>
              <a:endParaRPr lang="en-US" sz="2800" dirty="0">
                <a:latin typeface="HelveticaNeueLT Com 55 Roman" panose="020B0604020202020204" pitchFamily="34" charset="0"/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3505200" y="742950"/>
            <a:ext cx="2057400" cy="877163"/>
            <a:chOff x="3429000" y="1752600"/>
            <a:chExt cx="2057400" cy="877163"/>
          </a:xfrm>
        </p:grpSpPr>
        <p:sp>
          <p:nvSpPr>
            <p:cNvPr id="85" name="TextBox 84"/>
            <p:cNvSpPr txBox="1"/>
            <p:nvPr/>
          </p:nvSpPr>
          <p:spPr>
            <a:xfrm>
              <a:off x="3429000" y="1752600"/>
              <a:ext cx="4572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>
                  <a:solidFill>
                    <a:schemeClr val="bg1">
                      <a:lumMod val="65000"/>
                    </a:schemeClr>
                  </a:solidFill>
                  <a:latin typeface="HelveticaNeueLT Com 55 Roman" panose="020B0604020202020204" pitchFamily="34" charset="0"/>
                </a:rPr>
                <a:t>2</a:t>
              </a:r>
              <a:endParaRPr lang="en-US" sz="4000" dirty="0">
                <a:solidFill>
                  <a:schemeClr val="bg1">
                    <a:lumMod val="65000"/>
                  </a:schemeClr>
                </a:solidFill>
                <a:latin typeface="HelveticaNeueLT Com 55 Roman" panose="020B0604020202020204" pitchFamily="34" charset="0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3810000" y="2106543"/>
              <a:ext cx="1676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HelveticaNeueLT Com 55 Roman" panose="020B0604020202020204" pitchFamily="34" charset="0"/>
                </a:rPr>
                <a:t>Reshape</a:t>
              </a:r>
              <a:endParaRPr lang="en-US" sz="2800" dirty="0">
                <a:latin typeface="HelveticaNeueLT Com 55 Roman" panose="020B0604020202020204" pitchFamily="34" charset="0"/>
              </a:endParaRPr>
            </a:p>
          </p:txBody>
        </p:sp>
      </p:grpSp>
      <p:pic>
        <p:nvPicPr>
          <p:cNvPr id="87" name="Picture 5" descr="https://upload.wikimedia.org/wikipedia/commons/thumb/c/c3/Python-logo-notext.svg/1024px-Python-logo-notext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682241"/>
            <a:ext cx="838201" cy="83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5" descr="https://upload.wikimedia.org/wikipedia/commons/thumb/c/c3/Python-logo-notext.svg/1024px-Python-logo-notext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3299" y="1682240"/>
            <a:ext cx="838201" cy="83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1718" y="1625955"/>
            <a:ext cx="9525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0" name="TextBox 89"/>
          <p:cNvSpPr txBox="1"/>
          <p:nvPr/>
        </p:nvSpPr>
        <p:spPr>
          <a:xfrm>
            <a:off x="4443845" y="1916674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HelveticaNeueLT Com 55 Roman" panose="020B0604020202020204" pitchFamily="34" charset="0"/>
              </a:rPr>
              <a:t>&amp;</a:t>
            </a:r>
            <a:endParaRPr lang="en-US" dirty="0">
              <a:solidFill>
                <a:schemeClr val="bg1">
                  <a:lumMod val="65000"/>
                </a:schemeClr>
              </a:solidFill>
              <a:latin typeface="HelveticaNeueLT Com 55 Roman" panose="020B0604020202020204" pitchFamily="34" charset="0"/>
            </a:endParaRPr>
          </a:p>
        </p:txBody>
      </p:sp>
      <p:grpSp>
        <p:nvGrpSpPr>
          <p:cNvPr id="91" name="Group 90"/>
          <p:cNvGrpSpPr/>
          <p:nvPr/>
        </p:nvGrpSpPr>
        <p:grpSpPr>
          <a:xfrm>
            <a:off x="6400800" y="742950"/>
            <a:ext cx="2057400" cy="877163"/>
            <a:chOff x="6324600" y="1702815"/>
            <a:chExt cx="2057400" cy="877163"/>
          </a:xfrm>
        </p:grpSpPr>
        <p:sp>
          <p:nvSpPr>
            <p:cNvPr id="92" name="TextBox 91"/>
            <p:cNvSpPr txBox="1"/>
            <p:nvPr/>
          </p:nvSpPr>
          <p:spPr>
            <a:xfrm>
              <a:off x="6324600" y="1702815"/>
              <a:ext cx="4572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>
                  <a:solidFill>
                    <a:schemeClr val="bg1">
                      <a:lumMod val="65000"/>
                    </a:schemeClr>
                  </a:solidFill>
                  <a:latin typeface="HelveticaNeueLT Com 55 Roman" panose="020B0604020202020204" pitchFamily="34" charset="0"/>
                </a:rPr>
                <a:t>3</a:t>
              </a:r>
              <a:endParaRPr lang="en-US" sz="4000" dirty="0">
                <a:solidFill>
                  <a:schemeClr val="bg1">
                    <a:lumMod val="65000"/>
                  </a:schemeClr>
                </a:solidFill>
                <a:latin typeface="HelveticaNeueLT Com 55 Roman" panose="020B0604020202020204" pitchFamily="34" charset="0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6705600" y="2056758"/>
              <a:ext cx="1676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HelveticaNeueLT Com 55 Roman" panose="020B0604020202020204" pitchFamily="34" charset="0"/>
                </a:rPr>
                <a:t>Design</a:t>
              </a:r>
              <a:endParaRPr lang="en-US" sz="2800" dirty="0">
                <a:latin typeface="HelveticaNeueLT Com 55 Roman" panose="020B0604020202020204" pitchFamily="34" charset="0"/>
              </a:endParaRPr>
            </a:p>
          </p:txBody>
        </p:sp>
      </p:grpSp>
      <p:pic>
        <p:nvPicPr>
          <p:cNvPr id="9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1612090"/>
            <a:ext cx="9525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5" name="Group 94"/>
          <p:cNvGrpSpPr/>
          <p:nvPr/>
        </p:nvGrpSpPr>
        <p:grpSpPr>
          <a:xfrm>
            <a:off x="6629400" y="3257550"/>
            <a:ext cx="2057400" cy="877163"/>
            <a:chOff x="6324600" y="1702815"/>
            <a:chExt cx="2057400" cy="877163"/>
          </a:xfrm>
        </p:grpSpPr>
        <p:sp>
          <p:nvSpPr>
            <p:cNvPr id="96" name="TextBox 95"/>
            <p:cNvSpPr txBox="1"/>
            <p:nvPr/>
          </p:nvSpPr>
          <p:spPr>
            <a:xfrm>
              <a:off x="6324600" y="1702815"/>
              <a:ext cx="4572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>
                  <a:solidFill>
                    <a:schemeClr val="bg1">
                      <a:lumMod val="65000"/>
                    </a:schemeClr>
                  </a:solidFill>
                  <a:latin typeface="HelveticaNeueLT Com 55 Roman" panose="020B0604020202020204" pitchFamily="34" charset="0"/>
                </a:rPr>
                <a:t>4</a:t>
              </a:r>
              <a:endParaRPr lang="en-US" sz="4000" dirty="0">
                <a:solidFill>
                  <a:schemeClr val="bg1">
                    <a:lumMod val="65000"/>
                  </a:schemeClr>
                </a:solidFill>
                <a:latin typeface="HelveticaNeueLT Com 55 Roman" panose="020B0604020202020204" pitchFamily="34" charset="0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6705600" y="2056758"/>
              <a:ext cx="1676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HelveticaNeueLT Com 55 Roman" panose="020B0604020202020204" pitchFamily="34" charset="0"/>
                </a:rPr>
                <a:t>Host</a:t>
              </a:r>
              <a:endParaRPr lang="en-US" sz="2800" dirty="0">
                <a:latin typeface="HelveticaNeueLT Com 55 Roman" panose="020B0604020202020204" pitchFamily="34" charset="0"/>
              </a:endParaRPr>
            </a:p>
          </p:txBody>
        </p:sp>
      </p:grpSp>
      <p:cxnSp>
        <p:nvCxnSpPr>
          <p:cNvPr id="98" name="Straight Arrow Connector 97"/>
          <p:cNvCxnSpPr/>
          <p:nvPr/>
        </p:nvCxnSpPr>
        <p:spPr>
          <a:xfrm>
            <a:off x="2514600" y="1358503"/>
            <a:ext cx="838200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5486400" y="1349955"/>
            <a:ext cx="838200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7479723" y="2672842"/>
            <a:ext cx="6927" cy="813308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Group 100"/>
          <p:cNvGrpSpPr/>
          <p:nvPr/>
        </p:nvGrpSpPr>
        <p:grpSpPr>
          <a:xfrm>
            <a:off x="723900" y="3257550"/>
            <a:ext cx="2171700" cy="877163"/>
            <a:chOff x="6324600" y="1702815"/>
            <a:chExt cx="2171700" cy="877163"/>
          </a:xfrm>
        </p:grpSpPr>
        <p:sp>
          <p:nvSpPr>
            <p:cNvPr id="102" name="TextBox 101"/>
            <p:cNvSpPr txBox="1"/>
            <p:nvPr/>
          </p:nvSpPr>
          <p:spPr>
            <a:xfrm>
              <a:off x="6324600" y="1702815"/>
              <a:ext cx="4572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>
                  <a:solidFill>
                    <a:schemeClr val="bg1">
                      <a:lumMod val="65000"/>
                    </a:schemeClr>
                  </a:solidFill>
                  <a:latin typeface="HelveticaNeueLT Com 55 Roman" panose="020B0604020202020204" pitchFamily="34" charset="0"/>
                </a:rPr>
                <a:t>6</a:t>
              </a:r>
              <a:endParaRPr lang="en-US" sz="4000" dirty="0">
                <a:solidFill>
                  <a:schemeClr val="bg1">
                    <a:lumMod val="65000"/>
                  </a:schemeClr>
                </a:solidFill>
                <a:latin typeface="HelveticaNeueLT Com 55 Roman" panose="020B0604020202020204" pitchFamily="34" charset="0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6705600" y="2056758"/>
              <a:ext cx="17907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HelveticaNeueLT Com 55 Roman" panose="020B0604020202020204" pitchFamily="34" charset="0"/>
                </a:rPr>
                <a:t>Feedback</a:t>
              </a:r>
              <a:endParaRPr lang="en-US" sz="2800" dirty="0">
                <a:latin typeface="HelveticaNeueLT Com 55 Roman" panose="020B0604020202020204" pitchFamily="34" charset="0"/>
              </a:endParaRPr>
            </a:p>
          </p:txBody>
        </p:sp>
      </p:grpSp>
      <p:cxnSp>
        <p:nvCxnSpPr>
          <p:cNvPr id="104" name="Straight Arrow Connector 103"/>
          <p:cNvCxnSpPr/>
          <p:nvPr/>
        </p:nvCxnSpPr>
        <p:spPr>
          <a:xfrm flipH="1">
            <a:off x="5638800" y="3810017"/>
            <a:ext cx="876301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" name="Group 104"/>
          <p:cNvGrpSpPr/>
          <p:nvPr/>
        </p:nvGrpSpPr>
        <p:grpSpPr>
          <a:xfrm>
            <a:off x="3810000" y="3257550"/>
            <a:ext cx="2057400" cy="877163"/>
            <a:chOff x="6324600" y="1702815"/>
            <a:chExt cx="2057400" cy="877163"/>
          </a:xfrm>
        </p:grpSpPr>
        <p:sp>
          <p:nvSpPr>
            <p:cNvPr id="106" name="TextBox 105"/>
            <p:cNvSpPr txBox="1"/>
            <p:nvPr/>
          </p:nvSpPr>
          <p:spPr>
            <a:xfrm>
              <a:off x="6324600" y="1702815"/>
              <a:ext cx="4572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>
                  <a:solidFill>
                    <a:schemeClr val="bg1">
                      <a:lumMod val="65000"/>
                    </a:schemeClr>
                  </a:solidFill>
                  <a:latin typeface="HelveticaNeueLT Com 55 Roman" panose="020B0604020202020204" pitchFamily="34" charset="0"/>
                </a:rPr>
                <a:t>5</a:t>
              </a:r>
              <a:endParaRPr lang="en-US" sz="4000" dirty="0">
                <a:solidFill>
                  <a:schemeClr val="bg1">
                    <a:lumMod val="65000"/>
                  </a:schemeClr>
                </a:solidFill>
                <a:latin typeface="HelveticaNeueLT Com 55 Roman" panose="020B0604020202020204" pitchFamily="34" charset="0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6705600" y="2056758"/>
              <a:ext cx="1676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HelveticaNeueLT Com 55 Roman" panose="020B0604020202020204" pitchFamily="34" charset="0"/>
                </a:rPr>
                <a:t>Embed</a:t>
              </a:r>
              <a:endParaRPr lang="en-US" sz="2800" dirty="0">
                <a:latin typeface="HelveticaNeueLT Com 55 Roman" panose="020B0604020202020204" pitchFamily="34" charset="0"/>
              </a:endParaRPr>
            </a:p>
          </p:txBody>
        </p:sp>
      </p:grpSp>
      <p:pic>
        <p:nvPicPr>
          <p:cNvPr id="108" name="Picture 10" descr="https://g.twimg.com/Twitter_logo_blue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0" y="4182917"/>
            <a:ext cx="847438" cy="688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9" name="Straight Arrow Connector 108"/>
          <p:cNvCxnSpPr/>
          <p:nvPr/>
        </p:nvCxnSpPr>
        <p:spPr>
          <a:xfrm flipH="1">
            <a:off x="2895600" y="3810017"/>
            <a:ext cx="876301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 flipV="1">
            <a:off x="1790700" y="2629869"/>
            <a:ext cx="0" cy="85628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1" name="Picture 12" descr="https://public.tableau.com/s/sites/default/files/Tableau-Public-logo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9123" y="4113931"/>
            <a:ext cx="1981200" cy="647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" name="TextBox 111"/>
          <p:cNvSpPr txBox="1"/>
          <p:nvPr/>
        </p:nvSpPr>
        <p:spPr>
          <a:xfrm>
            <a:off x="1742209" y="4342732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HelveticaNeueLT Com 55 Roman" panose="020B0604020202020204" pitchFamily="34" charset="0"/>
              </a:rPr>
              <a:t>&amp;</a:t>
            </a:r>
            <a:endParaRPr lang="en-US" dirty="0">
              <a:solidFill>
                <a:schemeClr val="bg1">
                  <a:lumMod val="65000"/>
                </a:schemeClr>
              </a:solidFill>
              <a:latin typeface="HelveticaNeueLT Com 55 Roman" panose="020B0604020202020204" pitchFamily="34" charset="0"/>
            </a:endParaRPr>
          </a:p>
        </p:txBody>
      </p:sp>
      <p:cxnSp>
        <p:nvCxnSpPr>
          <p:cNvPr id="113" name="Straight Arrow Connector 112"/>
          <p:cNvCxnSpPr/>
          <p:nvPr/>
        </p:nvCxnSpPr>
        <p:spPr>
          <a:xfrm>
            <a:off x="2348407" y="2243183"/>
            <a:ext cx="4140716" cy="1469402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2317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7150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  <a:latin typeface="HelveticaNeueLT Com 55 Roman" panose="020B0604020202020204" pitchFamily="34" charset="0"/>
              </a:rPr>
              <a:t>Workflow</a:t>
            </a:r>
            <a:endParaRPr lang="en-US" sz="4000" dirty="0">
              <a:solidFill>
                <a:schemeClr val="bg1"/>
              </a:solidFill>
              <a:latin typeface="HelveticaNeueLT Com 55 Roman" panose="020B0604020202020204" pitchFamily="34" charset="0"/>
            </a:endParaRPr>
          </a:p>
        </p:txBody>
      </p:sp>
      <p:pic>
        <p:nvPicPr>
          <p:cNvPr id="32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" y="3974948"/>
            <a:ext cx="11049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3" name="Group 32"/>
          <p:cNvGrpSpPr/>
          <p:nvPr/>
        </p:nvGrpSpPr>
        <p:grpSpPr>
          <a:xfrm>
            <a:off x="762000" y="742950"/>
            <a:ext cx="1905000" cy="877163"/>
            <a:chOff x="685800" y="1752600"/>
            <a:chExt cx="1905000" cy="877163"/>
          </a:xfrm>
        </p:grpSpPr>
        <p:sp>
          <p:nvSpPr>
            <p:cNvPr id="39" name="TextBox 38"/>
            <p:cNvSpPr txBox="1"/>
            <p:nvPr/>
          </p:nvSpPr>
          <p:spPr>
            <a:xfrm>
              <a:off x="685800" y="1752600"/>
              <a:ext cx="4572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>
                  <a:solidFill>
                    <a:schemeClr val="bg1">
                      <a:lumMod val="65000"/>
                    </a:schemeClr>
                  </a:solidFill>
                  <a:latin typeface="HelveticaNeueLT Com 55 Roman" panose="020B0604020202020204" pitchFamily="34" charset="0"/>
                </a:rPr>
                <a:t>1</a:t>
              </a:r>
              <a:endParaRPr lang="en-US" sz="4000" dirty="0">
                <a:solidFill>
                  <a:schemeClr val="bg1">
                    <a:lumMod val="65000"/>
                  </a:schemeClr>
                </a:solidFill>
                <a:latin typeface="HelveticaNeueLT Com 55 Roman" panose="020B0604020202020204" pitchFamily="34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066800" y="2106543"/>
              <a:ext cx="1524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HelveticaNeueLT Com 55 Roman" panose="020B0604020202020204" pitchFamily="34" charset="0"/>
                </a:rPr>
                <a:t>Scrape</a:t>
              </a:r>
              <a:endParaRPr lang="en-US" sz="2800" dirty="0">
                <a:latin typeface="HelveticaNeueLT Com 55 Roman" panose="020B0604020202020204" pitchFamily="34" charset="0"/>
              </a:endParaRPr>
            </a:p>
          </p:txBody>
        </p:sp>
      </p:grpSp>
      <p:pic>
        <p:nvPicPr>
          <p:cNvPr id="44" name="Picture 5" descr="https://upload.wikimedia.org/wikipedia/commons/thumb/c/c3/Python-logo-notext.svg/1024px-Python-logo-notext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682241"/>
            <a:ext cx="838201" cy="83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9" name="Straight Arrow Connector 58"/>
          <p:cNvCxnSpPr/>
          <p:nvPr/>
        </p:nvCxnSpPr>
        <p:spPr>
          <a:xfrm>
            <a:off x="2514600" y="1358503"/>
            <a:ext cx="838200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7479723" y="2672842"/>
            <a:ext cx="6927" cy="813308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oup 62"/>
          <p:cNvGrpSpPr/>
          <p:nvPr/>
        </p:nvGrpSpPr>
        <p:grpSpPr>
          <a:xfrm>
            <a:off x="723900" y="3257550"/>
            <a:ext cx="2171700" cy="877163"/>
            <a:chOff x="6324600" y="1702815"/>
            <a:chExt cx="2171700" cy="877163"/>
          </a:xfrm>
        </p:grpSpPr>
        <p:sp>
          <p:nvSpPr>
            <p:cNvPr id="64" name="TextBox 63"/>
            <p:cNvSpPr txBox="1"/>
            <p:nvPr/>
          </p:nvSpPr>
          <p:spPr>
            <a:xfrm>
              <a:off x="6324600" y="1702815"/>
              <a:ext cx="4572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>
                  <a:solidFill>
                    <a:schemeClr val="bg1">
                      <a:lumMod val="65000"/>
                    </a:schemeClr>
                  </a:solidFill>
                  <a:latin typeface="HelveticaNeueLT Com 55 Roman" panose="020B0604020202020204" pitchFamily="34" charset="0"/>
                </a:rPr>
                <a:t>6</a:t>
              </a:r>
              <a:endParaRPr lang="en-US" sz="4000" dirty="0">
                <a:solidFill>
                  <a:schemeClr val="bg1">
                    <a:lumMod val="65000"/>
                  </a:schemeClr>
                </a:solidFill>
                <a:latin typeface="HelveticaNeueLT Com 55 Roman" panose="020B0604020202020204" pitchFamily="34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6705600" y="2056758"/>
              <a:ext cx="17907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HelveticaNeueLT Com 55 Roman" panose="020B0604020202020204" pitchFamily="34" charset="0"/>
                </a:rPr>
                <a:t>Feedback</a:t>
              </a:r>
              <a:endParaRPr lang="en-US" sz="2800" dirty="0">
                <a:latin typeface="HelveticaNeueLT Com 55 Roman" panose="020B0604020202020204" pitchFamily="34" charset="0"/>
              </a:endParaRPr>
            </a:p>
          </p:txBody>
        </p:sp>
      </p:grpSp>
      <p:pic>
        <p:nvPicPr>
          <p:cNvPr id="70" name="Picture 10" descr="https://g.twimg.com/Twitter_logo_blu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0" y="4182917"/>
            <a:ext cx="847438" cy="688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2" name="Straight Arrow Connector 71"/>
          <p:cNvCxnSpPr/>
          <p:nvPr/>
        </p:nvCxnSpPr>
        <p:spPr>
          <a:xfrm flipV="1">
            <a:off x="1790700" y="2629869"/>
            <a:ext cx="0" cy="85628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1742209" y="4342732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HelveticaNeueLT Com 55 Roman" panose="020B0604020202020204" pitchFamily="34" charset="0"/>
              </a:rPr>
              <a:t>&amp;</a:t>
            </a:r>
            <a:endParaRPr lang="en-US" dirty="0">
              <a:solidFill>
                <a:schemeClr val="bg1">
                  <a:lumMod val="65000"/>
                </a:schemeClr>
              </a:solidFill>
              <a:latin typeface="HelveticaNeueLT Com 55 Roman" panose="020B0604020202020204" pitchFamily="34" charset="0"/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2348407" y="2243183"/>
            <a:ext cx="4140716" cy="1469402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7273" y="3977704"/>
            <a:ext cx="11049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7" name="Group 76"/>
          <p:cNvGrpSpPr/>
          <p:nvPr/>
        </p:nvGrpSpPr>
        <p:grpSpPr>
          <a:xfrm>
            <a:off x="6629400" y="3257550"/>
            <a:ext cx="2057400" cy="877163"/>
            <a:chOff x="6324600" y="1702815"/>
            <a:chExt cx="2057400" cy="877163"/>
          </a:xfrm>
        </p:grpSpPr>
        <p:sp>
          <p:nvSpPr>
            <p:cNvPr id="78" name="TextBox 77"/>
            <p:cNvSpPr txBox="1"/>
            <p:nvPr/>
          </p:nvSpPr>
          <p:spPr>
            <a:xfrm>
              <a:off x="6324600" y="1702815"/>
              <a:ext cx="4572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>
                  <a:solidFill>
                    <a:schemeClr val="bg1">
                      <a:lumMod val="65000"/>
                    </a:schemeClr>
                  </a:solidFill>
                  <a:latin typeface="HelveticaNeueLT Com 55 Roman" panose="020B0604020202020204" pitchFamily="34" charset="0"/>
                </a:rPr>
                <a:t>4</a:t>
              </a:r>
              <a:endParaRPr lang="en-US" sz="4000" dirty="0">
                <a:solidFill>
                  <a:schemeClr val="bg1">
                    <a:lumMod val="65000"/>
                  </a:schemeClr>
                </a:solidFill>
                <a:latin typeface="HelveticaNeueLT Com 55 Roman" panose="020B0604020202020204" pitchFamily="34" charset="0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6705600" y="2056758"/>
              <a:ext cx="1676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HelveticaNeueLT Com 55 Roman" panose="020B0604020202020204" pitchFamily="34" charset="0"/>
                </a:rPr>
                <a:t>Host</a:t>
              </a:r>
              <a:endParaRPr lang="en-US" sz="2800" dirty="0">
                <a:latin typeface="HelveticaNeueLT Com 55 Roman" panose="020B0604020202020204" pitchFamily="34" charset="0"/>
              </a:endParaRPr>
            </a:p>
          </p:txBody>
        </p:sp>
      </p:grpSp>
      <p:cxnSp>
        <p:nvCxnSpPr>
          <p:cNvPr id="80" name="Straight Arrow Connector 79"/>
          <p:cNvCxnSpPr/>
          <p:nvPr/>
        </p:nvCxnSpPr>
        <p:spPr>
          <a:xfrm flipH="1">
            <a:off x="2933700" y="3810017"/>
            <a:ext cx="3581402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Group 80"/>
          <p:cNvGrpSpPr/>
          <p:nvPr/>
        </p:nvGrpSpPr>
        <p:grpSpPr>
          <a:xfrm>
            <a:off x="3505200" y="736245"/>
            <a:ext cx="2057400" cy="877163"/>
            <a:chOff x="3429000" y="1752600"/>
            <a:chExt cx="2057400" cy="877163"/>
          </a:xfrm>
        </p:grpSpPr>
        <p:sp>
          <p:nvSpPr>
            <p:cNvPr id="82" name="TextBox 81"/>
            <p:cNvSpPr txBox="1"/>
            <p:nvPr/>
          </p:nvSpPr>
          <p:spPr>
            <a:xfrm>
              <a:off x="3429000" y="1752600"/>
              <a:ext cx="4572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>
                  <a:solidFill>
                    <a:schemeClr val="bg1">
                      <a:lumMod val="65000"/>
                    </a:schemeClr>
                  </a:solidFill>
                  <a:latin typeface="HelveticaNeueLT Com 55 Roman" panose="020B0604020202020204" pitchFamily="34" charset="0"/>
                </a:rPr>
                <a:t>2</a:t>
              </a:r>
              <a:endParaRPr lang="en-US" sz="4000" dirty="0">
                <a:solidFill>
                  <a:schemeClr val="bg1">
                    <a:lumMod val="65000"/>
                  </a:schemeClr>
                </a:solidFill>
                <a:latin typeface="HelveticaNeueLT Com 55 Roman" panose="020B0604020202020204" pitchFamily="34" charset="0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810000" y="2106543"/>
              <a:ext cx="1676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HelveticaNeueLT Com 55 Roman" panose="020B0604020202020204" pitchFamily="34" charset="0"/>
                </a:rPr>
                <a:t>Reshape</a:t>
              </a:r>
              <a:endParaRPr lang="en-US" sz="2800" dirty="0">
                <a:latin typeface="HelveticaNeueLT Com 55 Roman" panose="020B0604020202020204" pitchFamily="34" charset="0"/>
              </a:endParaRPr>
            </a:p>
          </p:txBody>
        </p:sp>
      </p:grpSp>
      <p:pic>
        <p:nvPicPr>
          <p:cNvPr id="84" name="Picture 5" descr="https://upload.wikimedia.org/wikipedia/commons/thumb/c/c3/Python-logo-notext.svg/1024px-Python-logo-notext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675535"/>
            <a:ext cx="838201" cy="83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5" name="Group 84"/>
          <p:cNvGrpSpPr/>
          <p:nvPr/>
        </p:nvGrpSpPr>
        <p:grpSpPr>
          <a:xfrm>
            <a:off x="6400800" y="736245"/>
            <a:ext cx="2057400" cy="877163"/>
            <a:chOff x="6324600" y="1702815"/>
            <a:chExt cx="2057400" cy="877163"/>
          </a:xfrm>
        </p:grpSpPr>
        <p:sp>
          <p:nvSpPr>
            <p:cNvPr id="86" name="TextBox 85"/>
            <p:cNvSpPr txBox="1"/>
            <p:nvPr/>
          </p:nvSpPr>
          <p:spPr>
            <a:xfrm>
              <a:off x="6324600" y="1702815"/>
              <a:ext cx="4572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>
                  <a:solidFill>
                    <a:schemeClr val="bg1">
                      <a:lumMod val="65000"/>
                    </a:schemeClr>
                  </a:solidFill>
                  <a:latin typeface="HelveticaNeueLT Com 55 Roman" panose="020B0604020202020204" pitchFamily="34" charset="0"/>
                </a:rPr>
                <a:t>3</a:t>
              </a:r>
              <a:endParaRPr lang="en-US" sz="4000" dirty="0">
                <a:solidFill>
                  <a:schemeClr val="bg1">
                    <a:lumMod val="65000"/>
                  </a:schemeClr>
                </a:solidFill>
                <a:latin typeface="HelveticaNeueLT Com 55 Roman" panose="020B0604020202020204" pitchFamily="34" charset="0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6705600" y="2056758"/>
              <a:ext cx="1676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HelveticaNeueLT Com 55 Roman" panose="020B0604020202020204" pitchFamily="34" charset="0"/>
                </a:rPr>
                <a:t>Design</a:t>
              </a:r>
              <a:endParaRPr lang="en-US" sz="2800" dirty="0">
                <a:latin typeface="HelveticaNeueLT Com 55 Roman" panose="020B0604020202020204" pitchFamily="34" charset="0"/>
              </a:endParaRPr>
            </a:p>
          </p:txBody>
        </p:sp>
      </p:grpSp>
      <p:cxnSp>
        <p:nvCxnSpPr>
          <p:cNvPr id="88" name="Straight Arrow Connector 87"/>
          <p:cNvCxnSpPr/>
          <p:nvPr/>
        </p:nvCxnSpPr>
        <p:spPr>
          <a:xfrm>
            <a:off x="5486400" y="1343250"/>
            <a:ext cx="838200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9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5500" b="92750" l="5000" r="95500">
                        <a14:foregroundMark x1="40750" y1="31750" x2="40750" y2="31750"/>
                        <a14:foregroundMark x1="46250" y1="52250" x2="46250" y2="52250"/>
                        <a14:foregroundMark x1="42000" y1="59000" x2="42000" y2="59000"/>
                        <a14:foregroundMark x1="33250" y1="71500" x2="33250" y2="71500"/>
                        <a14:foregroundMark x1="35000" y1="24750" x2="35000" y2="24750"/>
                        <a14:foregroundMark x1="23500" y1="20500" x2="23500" y2="20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1052" y="1556052"/>
            <a:ext cx="1015698" cy="1015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6139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29"/>
          <a:stretch/>
        </p:blipFill>
        <p:spPr bwMode="auto">
          <a:xfrm>
            <a:off x="-304800" y="-2228"/>
            <a:ext cx="9893389" cy="5145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5748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150" y="1657350"/>
            <a:ext cx="761365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-304800" y="-95250"/>
            <a:ext cx="9906000" cy="1066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67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304800" y="-95250"/>
            <a:ext cx="9906000" cy="1066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385456"/>
            <a:ext cx="7239000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5105400" y="2385456"/>
            <a:ext cx="2819400" cy="241300"/>
          </a:xfrm>
          <a:prstGeom prst="rect">
            <a:avLst/>
          </a:prstGeom>
          <a:solidFill>
            <a:srgbClr val="FFFF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182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7150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  <a:latin typeface="HelveticaNeueLT Com 55 Roman" panose="020B0604020202020204" pitchFamily="34" charset="0"/>
              </a:rPr>
              <a:t>Helpful packages</a:t>
            </a:r>
            <a:endParaRPr lang="en-US" sz="4000" dirty="0">
              <a:solidFill>
                <a:schemeClr val="bg1"/>
              </a:solidFill>
              <a:latin typeface="HelveticaNeueLT Com 55 Roman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838200" y="971785"/>
            <a:ext cx="20574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i="1" dirty="0" smtClean="0">
                <a:solidFill>
                  <a:srgbClr val="00B0F0"/>
                </a:solidFill>
                <a:latin typeface="HelveticaNeueLT Com 55 Roman" panose="020B0604020202020204" pitchFamily="34" charset="0"/>
              </a:rPr>
              <a:t>requests</a:t>
            </a:r>
          </a:p>
          <a:p>
            <a:pPr algn="r"/>
            <a:endParaRPr lang="en-US" sz="2000" i="1" dirty="0">
              <a:solidFill>
                <a:srgbClr val="00B0F0"/>
              </a:solidFill>
              <a:latin typeface="HelveticaNeueLT Com 55 Roman" panose="020B0604020202020204" pitchFamily="34" charset="0"/>
            </a:endParaRPr>
          </a:p>
          <a:p>
            <a:pPr algn="r"/>
            <a:r>
              <a:rPr lang="en-US" sz="2000" i="1" dirty="0" err="1" smtClean="0">
                <a:solidFill>
                  <a:srgbClr val="00B0F0"/>
                </a:solidFill>
                <a:latin typeface="HelveticaNeueLT Com 55 Roman" panose="020B0604020202020204" pitchFamily="34" charset="0"/>
              </a:rPr>
              <a:t>xlrd</a:t>
            </a:r>
            <a:r>
              <a:rPr lang="en-US" sz="2000" i="1" dirty="0" smtClean="0">
                <a:solidFill>
                  <a:srgbClr val="00B0F0"/>
                </a:solidFill>
                <a:latin typeface="HelveticaNeueLT Com 55 Roman" panose="020B0604020202020204" pitchFamily="34" charset="0"/>
              </a:rPr>
              <a:t> </a:t>
            </a:r>
          </a:p>
          <a:p>
            <a:pPr algn="r"/>
            <a:endParaRPr lang="en-US" sz="2000" i="1" dirty="0" smtClean="0">
              <a:solidFill>
                <a:srgbClr val="00B0F0"/>
              </a:solidFill>
              <a:latin typeface="HelveticaNeueLT Com 55 Roman" panose="020B0604020202020204" pitchFamily="34" charset="0"/>
            </a:endParaRPr>
          </a:p>
          <a:p>
            <a:pPr algn="r"/>
            <a:endParaRPr lang="en-US" sz="2000" i="1" dirty="0" smtClean="0">
              <a:solidFill>
                <a:srgbClr val="00B0F0"/>
              </a:solidFill>
              <a:latin typeface="HelveticaNeueLT Com 55 Roman" panose="020B0604020202020204" pitchFamily="34" charset="0"/>
            </a:endParaRPr>
          </a:p>
          <a:p>
            <a:pPr algn="r"/>
            <a:r>
              <a:rPr lang="en-US" sz="2000" i="1" dirty="0" err="1">
                <a:solidFill>
                  <a:srgbClr val="00B0F0"/>
                </a:solidFill>
                <a:latin typeface="HelveticaNeueLT Com 55 Roman" panose="020B0604020202020204" pitchFamily="34" charset="0"/>
              </a:rPr>
              <a:t>x</a:t>
            </a:r>
            <a:r>
              <a:rPr lang="en-US" sz="2000" i="1" dirty="0" err="1" smtClean="0">
                <a:solidFill>
                  <a:srgbClr val="00B0F0"/>
                </a:solidFill>
                <a:latin typeface="HelveticaNeueLT Com 55 Roman" panose="020B0604020202020204" pitchFamily="34" charset="0"/>
              </a:rPr>
              <a:t>lsxwriter</a:t>
            </a:r>
            <a:endParaRPr lang="en-US" sz="2000" i="1" dirty="0" smtClean="0">
              <a:solidFill>
                <a:srgbClr val="00B0F0"/>
              </a:solidFill>
              <a:latin typeface="HelveticaNeueLT Com 55 Roman" panose="020B0604020202020204" pitchFamily="34" charset="0"/>
            </a:endParaRPr>
          </a:p>
          <a:p>
            <a:pPr algn="r"/>
            <a:r>
              <a:rPr lang="en-US" sz="2000" i="1" dirty="0" err="1">
                <a:solidFill>
                  <a:srgbClr val="00B0F0"/>
                </a:solidFill>
                <a:latin typeface="HelveticaNeueLT Com 55 Roman" panose="020B0604020202020204" pitchFamily="34" charset="0"/>
              </a:rPr>
              <a:t>o</a:t>
            </a:r>
            <a:r>
              <a:rPr lang="en-US" sz="2000" i="1" dirty="0" err="1" smtClean="0">
                <a:solidFill>
                  <a:srgbClr val="00B0F0"/>
                </a:solidFill>
                <a:latin typeface="HelveticaNeueLT Com 55 Roman" panose="020B0604020202020204" pitchFamily="34" charset="0"/>
              </a:rPr>
              <a:t>penpyxl</a:t>
            </a:r>
            <a:endParaRPr lang="en-US" sz="2000" i="1" dirty="0" smtClean="0">
              <a:solidFill>
                <a:srgbClr val="00B0F0"/>
              </a:solidFill>
              <a:latin typeface="HelveticaNeueLT Com 55 Roman" panose="020B0604020202020204" pitchFamily="34" charset="0"/>
            </a:endParaRPr>
          </a:p>
          <a:p>
            <a:pPr algn="r"/>
            <a:endParaRPr lang="en-US" sz="2000" i="1" dirty="0">
              <a:solidFill>
                <a:srgbClr val="00B0F0"/>
              </a:solidFill>
              <a:latin typeface="HelveticaNeueLT Com 55 Roman" panose="020B0604020202020204" pitchFamily="34" charset="0"/>
            </a:endParaRPr>
          </a:p>
          <a:p>
            <a:pPr algn="r"/>
            <a:endParaRPr lang="en-US" sz="2000" i="1" dirty="0" smtClean="0">
              <a:solidFill>
                <a:srgbClr val="00B0F0"/>
              </a:solidFill>
              <a:latin typeface="HelveticaNeueLT Com 55 Roman" panose="020B0604020202020204" pitchFamily="34" charset="0"/>
            </a:endParaRPr>
          </a:p>
          <a:p>
            <a:pPr algn="r"/>
            <a:r>
              <a:rPr lang="en-US" sz="2000" i="1" dirty="0" smtClean="0">
                <a:solidFill>
                  <a:srgbClr val="00B0F0"/>
                </a:solidFill>
                <a:latin typeface="HelveticaNeueLT Com 55 Roman" panose="020B0604020202020204" pitchFamily="34" charset="0"/>
              </a:rPr>
              <a:t>pandas</a:t>
            </a:r>
          </a:p>
          <a:p>
            <a:pPr algn="r"/>
            <a:endParaRPr lang="en-US" sz="2000" i="1" dirty="0">
              <a:solidFill>
                <a:srgbClr val="00B0F0"/>
              </a:solidFill>
              <a:latin typeface="HelveticaNeueLT Com 55 Roman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505200" y="971550"/>
            <a:ext cx="25908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i="1" dirty="0" err="1">
                <a:solidFill>
                  <a:srgbClr val="00B0F0"/>
                </a:solidFill>
                <a:latin typeface="HelveticaNeueLT Com 55 Roman" panose="020B0604020202020204" pitchFamily="34" charset="0"/>
              </a:rPr>
              <a:t>json</a:t>
            </a:r>
            <a:r>
              <a:rPr lang="en-US" sz="2000" i="1" dirty="0">
                <a:solidFill>
                  <a:srgbClr val="00B0F0"/>
                </a:solidFill>
                <a:latin typeface="HelveticaNeueLT Com 55 Roman" panose="020B0604020202020204" pitchFamily="34" charset="0"/>
              </a:rPr>
              <a:t> </a:t>
            </a:r>
          </a:p>
          <a:p>
            <a:pPr algn="r"/>
            <a:r>
              <a:rPr lang="en-US" sz="2000" i="1" dirty="0" smtClean="0">
                <a:solidFill>
                  <a:srgbClr val="00B0F0"/>
                </a:solidFill>
                <a:latin typeface="HelveticaNeueLT Com 55 Roman" panose="020B0604020202020204" pitchFamily="34" charset="0"/>
              </a:rPr>
              <a:t>Various APIs</a:t>
            </a:r>
          </a:p>
          <a:p>
            <a:pPr algn="r"/>
            <a:r>
              <a:rPr lang="en-US" sz="2000" i="1" dirty="0" smtClean="0">
                <a:solidFill>
                  <a:srgbClr val="00B0F0"/>
                </a:solidFill>
                <a:latin typeface="HelveticaNeueLT Com 55 Roman" panose="020B0604020202020204" pitchFamily="34" charset="0"/>
              </a:rPr>
              <a:t>Various wrappers</a:t>
            </a:r>
            <a:endParaRPr lang="en-US" sz="2000" i="1" dirty="0">
              <a:solidFill>
                <a:srgbClr val="00B0F0"/>
              </a:solidFill>
              <a:latin typeface="HelveticaNeueLT Com 55 Roman" panose="020B0604020202020204" pitchFamily="34" charset="0"/>
            </a:endParaRPr>
          </a:p>
          <a:p>
            <a:pPr algn="r"/>
            <a:r>
              <a:rPr lang="en-US" sz="2000" i="1" dirty="0" err="1" smtClean="0">
                <a:solidFill>
                  <a:srgbClr val="00B0F0"/>
                </a:solidFill>
                <a:latin typeface="HelveticaNeueLT Com 55 Roman" panose="020B0604020202020204" pitchFamily="34" charset="0"/>
              </a:rPr>
              <a:t>configparser</a:t>
            </a:r>
            <a:endParaRPr lang="en-US" sz="2000" i="1" dirty="0">
              <a:solidFill>
                <a:srgbClr val="00B0F0"/>
              </a:solidFill>
              <a:latin typeface="HelveticaNeueLT Com 55 Roman" panose="020B0604020202020204" pitchFamily="34" charset="0"/>
            </a:endParaRPr>
          </a:p>
          <a:p>
            <a:pPr algn="r"/>
            <a:endParaRPr lang="en-US" sz="2000" i="1" dirty="0" smtClean="0">
              <a:solidFill>
                <a:srgbClr val="00B0F0"/>
              </a:solidFill>
              <a:latin typeface="HelveticaNeueLT Com 55 Roman" panose="020B0604020202020204" pitchFamily="34" charset="0"/>
            </a:endParaRPr>
          </a:p>
          <a:p>
            <a:pPr algn="r"/>
            <a:endParaRPr lang="en-US" sz="2000" i="1" dirty="0">
              <a:solidFill>
                <a:srgbClr val="00B0F0"/>
              </a:solidFill>
              <a:latin typeface="HelveticaNeueLT Com 55 Roman" panose="020B0604020202020204" pitchFamily="34" charset="0"/>
            </a:endParaRPr>
          </a:p>
          <a:p>
            <a:pPr algn="r"/>
            <a:r>
              <a:rPr lang="en-US" sz="2000" i="1" dirty="0" err="1">
                <a:solidFill>
                  <a:srgbClr val="00B0F0"/>
                </a:solidFill>
                <a:latin typeface="HelveticaNeueLT Com 55 Roman" panose="020B0604020202020204" pitchFamily="34" charset="0"/>
              </a:rPr>
              <a:t>BeautifulSoup</a:t>
            </a:r>
            <a:endParaRPr lang="en-US" sz="2000" i="1" dirty="0">
              <a:solidFill>
                <a:srgbClr val="00B0F0"/>
              </a:solidFill>
              <a:latin typeface="HelveticaNeueLT Com 55 Roman" panose="020B0604020202020204" pitchFamily="34" charset="0"/>
            </a:endParaRPr>
          </a:p>
          <a:p>
            <a:pPr algn="r"/>
            <a:r>
              <a:rPr lang="en-US" sz="2000" i="1" dirty="0">
                <a:solidFill>
                  <a:srgbClr val="00B0F0"/>
                </a:solidFill>
                <a:latin typeface="HelveticaNeueLT Com 55 Roman" panose="020B0604020202020204" pitchFamily="34" charset="0"/>
              </a:rPr>
              <a:t>mechanize</a:t>
            </a:r>
            <a:endParaRPr lang="en-US" sz="2000" i="1" dirty="0">
              <a:solidFill>
                <a:srgbClr val="00B0F0"/>
              </a:solidFill>
              <a:latin typeface="HelveticaNeueLT Com 55 Roman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4068" y="971550"/>
            <a:ext cx="308313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 smtClean="0">
              <a:latin typeface="HelveticaNeueLT Com 55 Roman" panose="020B0604020202020204" pitchFamily="34" charset="0"/>
            </a:endParaRPr>
          </a:p>
          <a:p>
            <a:endParaRPr lang="en-US" sz="2000" dirty="0">
              <a:latin typeface="HelveticaNeueLT Com 55 Roman" panose="020B0604020202020204" pitchFamily="34" charset="0"/>
            </a:endParaRPr>
          </a:p>
          <a:p>
            <a:r>
              <a:rPr lang="en-US" sz="2000" dirty="0" smtClean="0">
                <a:latin typeface="HelveticaNeueLT Com 55 Roman" panose="020B0604020202020204" pitchFamily="34" charset="0"/>
              </a:rPr>
              <a:t>Reads excel files.</a:t>
            </a:r>
          </a:p>
          <a:p>
            <a:endParaRPr lang="en-US" sz="2000" dirty="0" smtClean="0">
              <a:latin typeface="HelveticaNeueLT Com 55 Roman" panose="020B0604020202020204" pitchFamily="34" charset="0"/>
            </a:endParaRPr>
          </a:p>
          <a:p>
            <a:endParaRPr lang="en-US" sz="2000" dirty="0" smtClean="0">
              <a:latin typeface="HelveticaNeueLT Com 55 Roman" panose="020B0604020202020204" pitchFamily="34" charset="0"/>
            </a:endParaRPr>
          </a:p>
          <a:p>
            <a:r>
              <a:rPr lang="en-US" sz="2000" dirty="0" smtClean="0">
                <a:latin typeface="HelveticaNeueLT Com 55 Roman" panose="020B0604020202020204" pitchFamily="34" charset="0"/>
              </a:rPr>
              <a:t>Writes excel files.</a:t>
            </a:r>
          </a:p>
          <a:p>
            <a:r>
              <a:rPr lang="en-US" sz="2000" dirty="0" smtClean="0">
                <a:latin typeface="HelveticaNeueLT Com 55 Roman" panose="020B0604020202020204" pitchFamily="34" charset="0"/>
              </a:rPr>
              <a:t>Also writes excel files. Plays well with </a:t>
            </a:r>
            <a:r>
              <a:rPr lang="en-US" sz="2000" i="1" dirty="0" smtClean="0">
                <a:latin typeface="HelveticaNeueLT Com 55 Roman" panose="020B0604020202020204" pitchFamily="34" charset="0"/>
              </a:rPr>
              <a:t>pandas.</a:t>
            </a:r>
          </a:p>
          <a:p>
            <a:endParaRPr lang="en-US" sz="2000" dirty="0" smtClean="0">
              <a:latin typeface="HelveticaNeueLT Com 55 Roman" panose="020B0604020202020204" pitchFamily="34" charset="0"/>
            </a:endParaRPr>
          </a:p>
          <a:p>
            <a:r>
              <a:rPr lang="en-US" sz="2000" dirty="0" smtClean="0">
                <a:latin typeface="HelveticaNeueLT Com 55 Roman" panose="020B0604020202020204" pitchFamily="34" charset="0"/>
              </a:rPr>
              <a:t>Does everything – I use for reshaping. </a:t>
            </a:r>
          </a:p>
          <a:p>
            <a:endParaRPr lang="en-US" sz="2000" dirty="0">
              <a:latin typeface="HelveticaNeueLT Com 55 Roman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19800" y="72569"/>
            <a:ext cx="31242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 smtClean="0">
              <a:latin typeface="HelveticaNeueLT Com 55 Roman" panose="020B0604020202020204" pitchFamily="34" charset="0"/>
            </a:endParaRPr>
          </a:p>
          <a:p>
            <a:endParaRPr lang="en-US" sz="2000" dirty="0">
              <a:latin typeface="HelveticaNeueLT Com 55 Roman" panose="020B0604020202020204" pitchFamily="34" charset="0"/>
            </a:endParaRPr>
          </a:p>
          <a:p>
            <a:endParaRPr lang="en-US" sz="2000" dirty="0" smtClean="0">
              <a:latin typeface="HelveticaNeueLT Com 55 Roman" panose="020B0604020202020204" pitchFamily="34" charset="0"/>
            </a:endParaRPr>
          </a:p>
          <a:p>
            <a:endParaRPr lang="en-US" sz="2000" dirty="0" smtClean="0">
              <a:latin typeface="HelveticaNeueLT Com 55 Roman" panose="020B0604020202020204" pitchFamily="34" charset="0"/>
            </a:endParaRPr>
          </a:p>
          <a:p>
            <a:endParaRPr lang="en-US" sz="2000" dirty="0" smtClean="0">
              <a:latin typeface="HelveticaNeueLT Com 55 Roman" panose="020B0604020202020204" pitchFamily="34" charset="0"/>
            </a:endParaRPr>
          </a:p>
          <a:p>
            <a:r>
              <a:rPr lang="en-US" sz="2000" dirty="0" smtClean="0">
                <a:latin typeface="HelveticaNeueLT Com 55 Roman" panose="020B0604020202020204" pitchFamily="34" charset="0"/>
              </a:rPr>
              <a:t>(Like </a:t>
            </a:r>
            <a:r>
              <a:rPr lang="en-US" sz="2000" i="1" dirty="0" err="1" smtClean="0">
                <a:latin typeface="HelveticaNeueLT Com 55 Roman" panose="020B0604020202020204" pitchFamily="34" charset="0"/>
              </a:rPr>
              <a:t>fredapi</a:t>
            </a:r>
            <a:r>
              <a:rPr lang="en-US" sz="2000" dirty="0">
                <a:latin typeface="HelveticaNeueLT Com 55 Roman" panose="020B0604020202020204" pitchFamily="34" charset="0"/>
              </a:rPr>
              <a:t>)</a:t>
            </a:r>
            <a:endParaRPr lang="en-US" sz="2000" dirty="0" smtClean="0">
              <a:latin typeface="HelveticaNeueLT Com 55 Roman" panose="020B0604020202020204" pitchFamily="34" charset="0"/>
            </a:endParaRPr>
          </a:p>
          <a:p>
            <a:r>
              <a:rPr lang="en-US" sz="2000" dirty="0" smtClean="0">
                <a:latin typeface="HelveticaNeueLT Com 55 Roman" panose="020B0604020202020204" pitchFamily="34" charset="0"/>
              </a:rPr>
              <a:t>For calling hidden API keys in a local </a:t>
            </a:r>
            <a:r>
              <a:rPr lang="en-US" sz="2000" dirty="0" err="1" smtClean="0">
                <a:latin typeface="HelveticaNeueLT Com 55 Roman" panose="020B0604020202020204" pitchFamily="34" charset="0"/>
              </a:rPr>
              <a:t>config</a:t>
            </a:r>
            <a:r>
              <a:rPr lang="en-US" sz="2000" dirty="0" smtClean="0">
                <a:latin typeface="HelveticaNeueLT Com 55 Roman" panose="020B0604020202020204" pitchFamily="34" charset="0"/>
              </a:rPr>
              <a:t> file.</a:t>
            </a:r>
          </a:p>
          <a:p>
            <a:endParaRPr lang="en-US" sz="2000" dirty="0">
              <a:latin typeface="HelveticaNeueLT Com 55 Roman" panose="020B0604020202020204" pitchFamily="34" charset="0"/>
            </a:endParaRPr>
          </a:p>
          <a:p>
            <a:r>
              <a:rPr lang="en-US" sz="2000" dirty="0" smtClean="0">
                <a:latin typeface="HelveticaNeueLT Com 55 Roman" panose="020B0604020202020204" pitchFamily="34" charset="0"/>
              </a:rPr>
              <a:t>For parsing HTML.</a:t>
            </a:r>
          </a:p>
          <a:p>
            <a:r>
              <a:rPr lang="en-US" sz="2000" dirty="0" smtClean="0">
                <a:latin typeface="HelveticaNeueLT Com 55 Roman" panose="020B0604020202020204" pitchFamily="34" charset="0"/>
              </a:rPr>
              <a:t>For emulating a browser.</a:t>
            </a:r>
          </a:p>
          <a:p>
            <a:r>
              <a:rPr lang="en-US" sz="2000" dirty="0" smtClean="0">
                <a:latin typeface="HelveticaNeueLT Com 55 Roman" panose="020B0604020202020204" pitchFamily="34" charset="0"/>
              </a:rPr>
              <a:t>Useful when data can only be reached via web forms. </a:t>
            </a:r>
          </a:p>
          <a:p>
            <a:endParaRPr lang="en-US" sz="2000" dirty="0" smtClean="0">
              <a:latin typeface="HelveticaNeueLT Com 55 Roman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2296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7150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  <a:latin typeface="HelveticaNeueLT Com 55 Roman" panose="020B0604020202020204" pitchFamily="34" charset="0"/>
              </a:rPr>
              <a:t>Helpful packages</a:t>
            </a:r>
            <a:endParaRPr lang="en-US" sz="4000" dirty="0">
              <a:solidFill>
                <a:schemeClr val="bg1"/>
              </a:solidFill>
              <a:latin typeface="HelveticaNeueLT Com 55 Roman" panose="020B0604020202020204" pitchFamily="34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338" y="1276350"/>
            <a:ext cx="6791325" cy="344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4846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2026554"/>
            <a:ext cx="9144000" cy="15738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57150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  <a:latin typeface="HelveticaNeueLT Com 55 Roman" panose="020B0604020202020204" pitchFamily="34" charset="0"/>
              </a:rPr>
              <a:t>A bit about me</a:t>
            </a:r>
            <a:endParaRPr lang="en-US" sz="4000" dirty="0">
              <a:solidFill>
                <a:schemeClr val="bg1"/>
              </a:solidFill>
              <a:latin typeface="HelveticaNeueLT Com 55 Roman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95400" y="819150"/>
            <a:ext cx="80772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Studied economics</a:t>
            </a:r>
          </a:p>
          <a:p>
            <a:pPr lvl="3"/>
            <a:r>
              <a:rPr lang="en-US" sz="32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  here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10" b="100000" l="0" r="100000">
                        <a14:backgroundMark x1="16016" y1="41874" x2="16016" y2="41874"/>
                        <a14:backgroundMark x1="31348" y1="44949" x2="31348" y2="44949"/>
                        <a14:backgroundMark x1="31738" y1="42753" x2="31738" y2="42753"/>
                        <a14:backgroundMark x1="37891" y1="48316" x2="37891" y2="48316"/>
                        <a14:backgroundMark x1="64453" y1="47291" x2="64453" y2="47291"/>
                        <a14:backgroundMark x1="69922" y1="44363" x2="69922" y2="44363"/>
                        <a14:backgroundMark x1="86914" y1="37628" x2="86914" y2="3762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0551" y="285750"/>
            <a:ext cx="2433449" cy="1582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Arrow Connector 3"/>
          <p:cNvCxnSpPr/>
          <p:nvPr/>
        </p:nvCxnSpPr>
        <p:spPr>
          <a:xfrm>
            <a:off x="5181600" y="1657350"/>
            <a:ext cx="1981200" cy="0"/>
          </a:xfrm>
          <a:prstGeom prst="straightConnector1">
            <a:avLst/>
          </a:prstGeom>
          <a:ln w="762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981200" y="2247702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Worked at 		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3 years</a:t>
            </a:r>
          </a:p>
        </p:txBody>
      </p:sp>
      <p:pic>
        <p:nvPicPr>
          <p:cNvPr id="1028" name="Picture 4" descr="https://cfpb.github.io/design-manual/static/img/logo/Logo0_@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7195" y="1962150"/>
            <a:ext cx="2900550" cy="1230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www.propublica.org/images/ngen/gypsy_image_lead_ngen/gt_foreclosure_300x200_101227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40"/>
          <a:stretch/>
        </p:blipFill>
        <p:spPr bwMode="auto">
          <a:xfrm>
            <a:off x="0" y="2209898"/>
            <a:ext cx="2013912" cy="1273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3343275" y="2952750"/>
            <a:ext cx="807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sz="32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sing data to prevent these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1752600" y="2999920"/>
            <a:ext cx="1590676" cy="257631"/>
          </a:xfrm>
          <a:prstGeom prst="straightConnector1">
            <a:avLst/>
          </a:prstGeom>
          <a:ln w="762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28600" y="3771901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Now with</a:t>
            </a:r>
          </a:p>
        </p:txBody>
      </p:sp>
      <p:pic>
        <p:nvPicPr>
          <p:cNvPr id="1032" name="Picture 8" descr="G:\14. COMMUNICATIONS\GRAPHICS\DMPED Logo v1b-0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7612" y="3714750"/>
            <a:ext cx="2084388" cy="634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Users\marie.whittaker\Downloads\noun_32885 (1).png"/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614" y="3733503"/>
            <a:ext cx="1377386" cy="131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381000" y="4390729"/>
            <a:ext cx="807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monitoring the economy of the 51</a:t>
            </a:r>
            <a:r>
              <a:rPr lang="en-US" sz="3200" baseline="300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</a:t>
            </a:r>
            <a:r>
              <a:rPr lang="en-US" sz="32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State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7772400" y="4520708"/>
            <a:ext cx="457200" cy="148110"/>
          </a:xfrm>
          <a:prstGeom prst="straightConnector1">
            <a:avLst/>
          </a:prstGeom>
          <a:ln w="762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4118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7150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  <a:latin typeface="HelveticaNeueLT Com 55 Roman" panose="020B0604020202020204" pitchFamily="34" charset="0"/>
              </a:rPr>
              <a:t>Revisions</a:t>
            </a:r>
            <a:endParaRPr lang="en-US" sz="4000" dirty="0">
              <a:solidFill>
                <a:schemeClr val="bg1"/>
              </a:solidFill>
              <a:latin typeface="HelveticaNeueLT Com 55 Roman" panose="020B0604020202020204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170" y="1104900"/>
            <a:ext cx="5461660" cy="2015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1691810" y="816173"/>
            <a:ext cx="646159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BF0000"/>
                </a:solidFill>
                <a:latin typeface="Neutra Text Light" pitchFamily="50" charset="0"/>
                <a:cs typeface="Arial" panose="020B0604020202020204" pitchFamily="34" charset="0"/>
              </a:rPr>
              <a:t>Total Personal Income | </a:t>
            </a:r>
            <a:r>
              <a:rPr lang="en-US" sz="1200" dirty="0">
                <a:solidFill>
                  <a:srgbClr val="BF0000"/>
                </a:solidFill>
                <a:latin typeface="Neutra Text Light" pitchFamily="50" charset="0"/>
                <a:cs typeface="Arial" panose="020B0604020202020204" pitchFamily="34" charset="0"/>
              </a:rPr>
              <a:t>% Change, Indexed to 2010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170" y="2952750"/>
            <a:ext cx="5461660" cy="2015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52400" y="173355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  <a:latin typeface="HelveticaNeueLT Com 55 Roman" panose="020B0604020202020204" pitchFamily="34" charset="0"/>
              </a:rPr>
              <a:t>2 weeks ago</a:t>
            </a:r>
            <a:endParaRPr lang="en-US" dirty="0">
              <a:solidFill>
                <a:srgbClr val="00B0F0"/>
              </a:solidFill>
              <a:latin typeface="HelveticaNeueLT Com 55 Roman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2400" y="3591327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  <a:latin typeface="HelveticaNeueLT Com 55 Roman" panose="020B0604020202020204" pitchFamily="34" charset="0"/>
              </a:rPr>
              <a:t>1 week ago</a:t>
            </a:r>
            <a:endParaRPr lang="en-US" dirty="0">
              <a:solidFill>
                <a:srgbClr val="00B0F0"/>
              </a:solidFill>
              <a:latin typeface="HelveticaNeueLT Com 55 Roman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0048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7150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  <a:latin typeface="HelveticaNeueLT Com 55 Roman" panose="020B0604020202020204" pitchFamily="34" charset="0"/>
              </a:rPr>
              <a:t>Demo</a:t>
            </a:r>
            <a:endParaRPr lang="en-US" sz="4000" dirty="0">
              <a:solidFill>
                <a:schemeClr val="bg1"/>
              </a:solidFill>
              <a:latin typeface="HelveticaNeueLT Com 55 Roman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6050" y="2114550"/>
            <a:ext cx="7891904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 smtClean="0">
                <a:latin typeface="HelveticaNeueLT Com 55 Roman" panose="020B0604020202020204" pitchFamily="34" charset="0"/>
                <a:hlinkClick r:id="rId2"/>
              </a:rPr>
              <a:t>http://open.dc.gov/economic-intelligence/</a:t>
            </a:r>
            <a:endParaRPr lang="en-US" sz="3200" dirty="0" smtClean="0">
              <a:latin typeface="HelveticaNeueLT Com 55 Roman" panose="020B0604020202020204" pitchFamily="34" charset="0"/>
            </a:endParaRPr>
          </a:p>
          <a:p>
            <a:pPr algn="ctr"/>
            <a:endParaRPr lang="en-US" sz="3200" dirty="0" smtClean="0">
              <a:latin typeface="HelveticaNeueLT Com 55 Roman" panose="020B0604020202020204" pitchFamily="34" charset="0"/>
            </a:endParaRPr>
          </a:p>
          <a:p>
            <a:pPr algn="ctr"/>
            <a:endParaRPr lang="en-US" sz="3200" dirty="0" smtClean="0">
              <a:latin typeface="HelveticaNeueLT Com 55 Roman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688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8100" y="2286000"/>
            <a:ext cx="9220200" cy="571500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4000" dirty="0" smtClean="0">
                <a:hlinkClick r:id="rId2"/>
              </a:rPr>
              <a:t>https://Github.com/dcgov</a:t>
            </a:r>
            <a:r>
              <a:rPr lang="en-US" sz="4000" dirty="0" smtClean="0"/>
              <a:t>  </a:t>
            </a:r>
          </a:p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57150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  <a:latin typeface="HelveticaNeueLT Com 55 Roman" panose="020B0604020202020204" pitchFamily="34" charset="0"/>
              </a:rPr>
              <a:t>THANKS!</a:t>
            </a:r>
            <a:endParaRPr lang="en-US" sz="4000" dirty="0">
              <a:solidFill>
                <a:schemeClr val="bg1"/>
              </a:solidFill>
              <a:latin typeface="HelveticaNeueLT Com 55 Roman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6983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690" y="1364457"/>
            <a:ext cx="4526165" cy="750094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2218" y="1836593"/>
            <a:ext cx="4499178" cy="75788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785" y="2914650"/>
            <a:ext cx="3169086" cy="793794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050" y="800101"/>
            <a:ext cx="4190751" cy="69660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5168" y="2978458"/>
            <a:ext cx="3346432" cy="114998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1888" y="2677920"/>
            <a:ext cx="2906924" cy="35103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314" y="928732"/>
            <a:ext cx="3021896" cy="55364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0168" y="3486150"/>
            <a:ext cx="3122570" cy="54435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312" y="4572000"/>
            <a:ext cx="6419432" cy="48580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088" y="4114800"/>
            <a:ext cx="3879320" cy="580864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Rectangle 16"/>
          <p:cNvSpPr/>
          <p:nvPr/>
        </p:nvSpPr>
        <p:spPr>
          <a:xfrm>
            <a:off x="0" y="57150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  <a:latin typeface="HelveticaNeueLT Com 55 Roman" panose="020B0604020202020204" pitchFamily="34" charset="0"/>
              </a:rPr>
              <a:t>What is data competing with?</a:t>
            </a:r>
            <a:endParaRPr lang="en-US" sz="4000" dirty="0">
              <a:solidFill>
                <a:schemeClr val="bg1"/>
              </a:solidFill>
              <a:latin typeface="HelveticaNeueLT Com 55 Roman" panose="020B0604020202020204" pitchFamily="34" charset="0"/>
            </a:endParaRPr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3990" y="4114800"/>
            <a:ext cx="1823279" cy="45479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057" y="2410990"/>
            <a:ext cx="3169212" cy="43287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5025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7150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  <a:latin typeface="HelveticaNeueLT Com 55 Roman" panose="020B0604020202020204" pitchFamily="34" charset="0"/>
              </a:rPr>
              <a:t>What is data competing with?</a:t>
            </a:r>
            <a:endParaRPr lang="en-US" sz="4000" dirty="0">
              <a:solidFill>
                <a:schemeClr val="bg1"/>
              </a:solidFill>
              <a:latin typeface="HelveticaNeueLT Com 55 Roman" panose="020B0604020202020204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047750"/>
            <a:ext cx="2590800" cy="3831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237798"/>
            <a:ext cx="4343400" cy="34769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1502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3711" y="1657350"/>
            <a:ext cx="4962525" cy="51244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19150"/>
            <a:ext cx="5219700" cy="32956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57150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  <a:latin typeface="HelveticaNeueLT Com 55 Roman" panose="020B0604020202020204" pitchFamily="34" charset="0"/>
              </a:rPr>
              <a:t>A dashboard is one answer</a:t>
            </a:r>
            <a:endParaRPr lang="en-US" sz="4000" dirty="0">
              <a:solidFill>
                <a:schemeClr val="bg1"/>
              </a:solidFill>
              <a:latin typeface="HelveticaNeueLT Com 55 Roman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2668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57150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  <a:latin typeface="HelveticaNeueLT Com 55 Roman" panose="020B0604020202020204" pitchFamily="34" charset="0"/>
              </a:rPr>
              <a:t>What makes a good dashboard?</a:t>
            </a:r>
            <a:endParaRPr lang="en-US" sz="4000" dirty="0">
              <a:solidFill>
                <a:schemeClr val="bg1"/>
              </a:solidFill>
              <a:latin typeface="HelveticaNeueLT Com 55 Roman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0160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57150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  <a:latin typeface="HelveticaNeueLT Com 55 Roman" panose="020B0604020202020204" pitchFamily="34" charset="0"/>
              </a:rPr>
              <a:t>What makes a good dashboard?</a:t>
            </a:r>
            <a:endParaRPr lang="en-US" sz="4000" dirty="0">
              <a:solidFill>
                <a:schemeClr val="bg1"/>
              </a:solidFill>
              <a:latin typeface="HelveticaNeueLT Com 55 Roman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0713" y="1154876"/>
            <a:ext cx="84582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1. It’s consistent. </a:t>
            </a:r>
          </a:p>
          <a:p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2. It includes the right data. 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025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57150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  <a:latin typeface="HelveticaNeueLT Com 55 Roman" panose="020B0604020202020204" pitchFamily="34" charset="0"/>
              </a:rPr>
              <a:t>What makes a good dashboard?</a:t>
            </a:r>
            <a:endParaRPr lang="en-US" sz="4000" dirty="0">
              <a:solidFill>
                <a:schemeClr val="bg1"/>
              </a:solidFill>
              <a:latin typeface="HelveticaNeueLT Com 55 Roman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60713" y="1154876"/>
            <a:ext cx="84582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3. It </a:t>
            </a:r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answers the questions you get asked most frequently.</a:t>
            </a: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4. (Sometimes</a:t>
            </a:r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) it raises more questions for you to dive into elsewhere. 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9608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7150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  <a:latin typeface="HelveticaNeueLT Com 55 Roman" panose="020B0604020202020204" pitchFamily="34" charset="0"/>
              </a:rPr>
              <a:t>Who are dashboards for?</a:t>
            </a:r>
            <a:endParaRPr lang="en-US" sz="4000" dirty="0">
              <a:solidFill>
                <a:schemeClr val="bg1"/>
              </a:solidFill>
              <a:latin typeface="HelveticaNeueLT Com 55 Roman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801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16941</TotalTime>
  <Words>286</Words>
  <Application>Microsoft Office PowerPoint</Application>
  <PresentationFormat>On-screen Show (16:9)</PresentationFormat>
  <Paragraphs>117</Paragraphs>
  <Slides>22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Open Data Dashboards &amp; Python Web Scraping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DC Government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DMPED  Economic Intelligence Dashboard  Hack &amp;&amp; Tell January 19, 2016</dc:title>
  <dc:creator>Marie Whittaker</dc:creator>
  <cp:lastModifiedBy>Marie Whittaker</cp:lastModifiedBy>
  <cp:revision>78</cp:revision>
  <dcterms:created xsi:type="dcterms:W3CDTF">2016-01-19T18:46:27Z</dcterms:created>
  <dcterms:modified xsi:type="dcterms:W3CDTF">2016-10-09T15:43:39Z</dcterms:modified>
</cp:coreProperties>
</file>