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2250" y="-9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591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439625" y="1002275"/>
            <a:ext cx="1248299" cy="30752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764075" y="1002275"/>
            <a:ext cx="2588999" cy="30752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5635750" y="1002275"/>
            <a:ext cx="1844100" cy="3075299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1444200" y="704900"/>
            <a:ext cx="1248299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3349975" y="704900"/>
            <a:ext cx="1579499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AGENT CORE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5894775" y="704900"/>
            <a:ext cx="1248299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36" name="Shape 36"/>
          <p:cNvCxnSpPr/>
          <p:nvPr/>
        </p:nvCxnSpPr>
        <p:spPr>
          <a:xfrm>
            <a:off x="1444200" y="560375"/>
            <a:ext cx="6031800" cy="18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37"/>
          <p:cNvSpPr txBox="1"/>
          <p:nvPr/>
        </p:nvSpPr>
        <p:spPr>
          <a:xfrm>
            <a:off x="1430700" y="354050"/>
            <a:ext cx="6282599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Server side</a:t>
            </a:r>
          </a:p>
        </p:txBody>
      </p:sp>
      <p:cxnSp>
        <p:nvCxnSpPr>
          <p:cNvPr id="38" name="Shape 38"/>
          <p:cNvCxnSpPr/>
          <p:nvPr/>
        </p:nvCxnSpPr>
        <p:spPr>
          <a:xfrm rot="10800000" flipH="1">
            <a:off x="7831375" y="578374"/>
            <a:ext cx="1079400" cy="39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/>
          <p:nvPr/>
        </p:nvSpPr>
        <p:spPr>
          <a:xfrm>
            <a:off x="7803475" y="346175"/>
            <a:ext cx="1107300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Client side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99" y="1952099"/>
            <a:ext cx="972000" cy="12393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42650" y="1581850"/>
            <a:ext cx="1311299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User</a:t>
            </a:r>
          </a:p>
        </p:txBody>
      </p:sp>
      <p:sp>
        <p:nvSpPr>
          <p:cNvPr id="42" name="Shape 42"/>
          <p:cNvSpPr/>
          <p:nvPr/>
        </p:nvSpPr>
        <p:spPr>
          <a:xfrm>
            <a:off x="1516175" y="1126225"/>
            <a:ext cx="1091100" cy="28889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SSI</a:t>
            </a:r>
          </a:p>
        </p:txBody>
      </p:sp>
      <p:sp>
        <p:nvSpPr>
          <p:cNvPr id="43" name="Shape 43"/>
          <p:cNvSpPr/>
          <p:nvPr/>
        </p:nvSpPr>
        <p:spPr>
          <a:xfrm>
            <a:off x="1553550" y="2406175"/>
            <a:ext cx="555899" cy="329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eMax</a:t>
            </a:r>
          </a:p>
        </p:txBody>
      </p:sp>
      <p:sp>
        <p:nvSpPr>
          <p:cNvPr id="44" name="Shape 44"/>
          <p:cNvSpPr/>
          <p:nvPr/>
        </p:nvSpPr>
        <p:spPr>
          <a:xfrm>
            <a:off x="1553550" y="1913225"/>
            <a:ext cx="688799" cy="329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ASR</a:t>
            </a:r>
          </a:p>
        </p:txBody>
      </p:sp>
      <p:sp>
        <p:nvSpPr>
          <p:cNvPr id="45" name="Shape 45"/>
          <p:cNvSpPr/>
          <p:nvPr/>
        </p:nvSpPr>
        <p:spPr>
          <a:xfrm>
            <a:off x="1553550" y="1502575"/>
            <a:ext cx="920400" cy="329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openSmile</a:t>
            </a:r>
          </a:p>
        </p:txBody>
      </p:sp>
      <p:sp>
        <p:nvSpPr>
          <p:cNvPr id="46" name="Shape 46"/>
          <p:cNvSpPr/>
          <p:nvPr/>
        </p:nvSpPr>
        <p:spPr>
          <a:xfrm>
            <a:off x="1577975" y="3252550"/>
            <a:ext cx="920400" cy="591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200" dirty="0"/>
              <a:t>Signal</a:t>
            </a:r>
            <a:br>
              <a:rPr lang="en" sz="1200" dirty="0"/>
            </a:br>
            <a:r>
              <a:rPr lang="en" sz="1200" dirty="0"/>
              <a:t>Fusion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/>
              <a:t>Module</a:t>
            </a:r>
          </a:p>
        </p:txBody>
      </p:sp>
      <p:cxnSp>
        <p:nvCxnSpPr>
          <p:cNvPr id="47" name="Shape 47"/>
          <p:cNvCxnSpPr/>
          <p:nvPr/>
        </p:nvCxnSpPr>
        <p:spPr>
          <a:xfrm>
            <a:off x="2398725" y="1839325"/>
            <a:ext cx="4799" cy="14316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48" name="Shape 48"/>
          <p:cNvCxnSpPr/>
          <p:nvPr/>
        </p:nvCxnSpPr>
        <p:spPr>
          <a:xfrm>
            <a:off x="2193075" y="2242325"/>
            <a:ext cx="4799" cy="10335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49" name="Shape 49"/>
          <p:cNvCxnSpPr>
            <a:endCxn id="46" idx="0"/>
          </p:cNvCxnSpPr>
          <p:nvPr/>
        </p:nvCxnSpPr>
        <p:spPr>
          <a:xfrm>
            <a:off x="1976675" y="2744649"/>
            <a:ext cx="61500" cy="5079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50" name="Shape 50"/>
          <p:cNvSpPr/>
          <p:nvPr/>
        </p:nvSpPr>
        <p:spPr>
          <a:xfrm>
            <a:off x="3338800" y="1095425"/>
            <a:ext cx="1908900" cy="8624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Dialogue Manager</a:t>
            </a:r>
          </a:p>
        </p:txBody>
      </p:sp>
      <p:sp>
        <p:nvSpPr>
          <p:cNvPr id="51" name="Shape 51"/>
          <p:cNvSpPr/>
          <p:nvPr/>
        </p:nvSpPr>
        <p:spPr>
          <a:xfrm>
            <a:off x="3328912" y="2376987"/>
            <a:ext cx="1923299" cy="16550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Greta</a:t>
            </a:r>
          </a:p>
        </p:txBody>
      </p:sp>
      <p:sp>
        <p:nvSpPr>
          <p:cNvPr id="52" name="Shape 52"/>
          <p:cNvSpPr/>
          <p:nvPr/>
        </p:nvSpPr>
        <p:spPr>
          <a:xfrm>
            <a:off x="3395125" y="3328750"/>
            <a:ext cx="688799" cy="591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Signals</a:t>
            </a:r>
            <a:br>
              <a:rPr lang="en" sz="1000"/>
            </a:br>
            <a:r>
              <a:rPr lang="en" sz="1000"/>
              <a:t>Receiver</a:t>
            </a:r>
          </a:p>
        </p:txBody>
      </p:sp>
      <p:cxnSp>
        <p:nvCxnSpPr>
          <p:cNvPr id="53" name="Shape 53"/>
          <p:cNvCxnSpPr/>
          <p:nvPr/>
        </p:nvCxnSpPr>
        <p:spPr>
          <a:xfrm>
            <a:off x="2521975" y="3721325"/>
            <a:ext cx="862800" cy="299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" name="Shape 54"/>
          <p:cNvCxnSpPr/>
          <p:nvPr/>
        </p:nvCxnSpPr>
        <p:spPr>
          <a:xfrm>
            <a:off x="2498275" y="3437600"/>
            <a:ext cx="891300" cy="8699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55"/>
          <p:cNvSpPr txBox="1"/>
          <p:nvPr/>
        </p:nvSpPr>
        <p:spPr>
          <a:xfrm>
            <a:off x="2645100" y="3252550"/>
            <a:ext cx="712199" cy="12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b="1">
                <a:solidFill>
                  <a:srgbClr val="4A86E8"/>
                </a:solidFill>
              </a:rPr>
              <a:t>HiLevel*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645100" y="3560800"/>
            <a:ext cx="712199" cy="12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4A86E8"/>
                </a:solidFill>
              </a:rPr>
              <a:t>LoLevel</a:t>
            </a:r>
          </a:p>
        </p:txBody>
      </p:sp>
      <p:cxnSp>
        <p:nvCxnSpPr>
          <p:cNvPr id="57" name="Shape 57"/>
          <p:cNvCxnSpPr/>
          <p:nvPr/>
        </p:nvCxnSpPr>
        <p:spPr>
          <a:xfrm flipH="1">
            <a:off x="2716225" y="905450"/>
            <a:ext cx="9599" cy="3341999"/>
          </a:xfrm>
          <a:prstGeom prst="straightConnector1">
            <a:avLst/>
          </a:prstGeom>
          <a:noFill/>
          <a:ln w="19050" cap="flat" cmpd="sng">
            <a:solidFill>
              <a:srgbClr val="76A5AF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58" name="Shape 58"/>
          <p:cNvSpPr txBox="1"/>
          <p:nvPr/>
        </p:nvSpPr>
        <p:spPr>
          <a:xfrm>
            <a:off x="2327275" y="4236950"/>
            <a:ext cx="787499" cy="12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45818E"/>
                </a:solidFill>
              </a:rPr>
              <a:t>ActiveMQ</a:t>
            </a:r>
          </a:p>
        </p:txBody>
      </p:sp>
      <p:cxnSp>
        <p:nvCxnSpPr>
          <p:cNvPr id="59" name="Shape 59"/>
          <p:cNvCxnSpPr/>
          <p:nvPr/>
        </p:nvCxnSpPr>
        <p:spPr>
          <a:xfrm flipH="1">
            <a:off x="5520312" y="977250"/>
            <a:ext cx="9599" cy="3341999"/>
          </a:xfrm>
          <a:prstGeom prst="straightConnector1">
            <a:avLst/>
          </a:prstGeom>
          <a:noFill/>
          <a:ln w="19050" cap="flat" cmpd="sng">
            <a:solidFill>
              <a:srgbClr val="76A5AF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42650" y="4616600"/>
            <a:ext cx="16212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 b="1"/>
              <a:t>*High Level Examples: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1) User Identification</a:t>
            </a:r>
          </a:p>
          <a:p>
            <a:pPr>
              <a:spcBef>
                <a:spcPts val="0"/>
              </a:spcBef>
              <a:buNone/>
            </a:pPr>
            <a:r>
              <a:rPr lang="en" sz="1000"/>
              <a:t>2) Unexpected Events</a:t>
            </a:r>
          </a:p>
        </p:txBody>
      </p:sp>
      <p:sp>
        <p:nvSpPr>
          <p:cNvPr id="61" name="Shape 61"/>
          <p:cNvSpPr/>
          <p:nvPr/>
        </p:nvSpPr>
        <p:spPr>
          <a:xfrm>
            <a:off x="2085850" y="4081625"/>
            <a:ext cx="2104800" cy="530925"/>
          </a:xfrm>
          <a:custGeom>
            <a:avLst/>
            <a:gdLst/>
            <a:ahLst/>
            <a:cxnLst/>
            <a:rect l="0" t="0" r="0" b="0"/>
            <a:pathLst>
              <a:path w="84192" h="21237" extrusionOk="0">
                <a:moveTo>
                  <a:pt x="84192" y="0"/>
                </a:moveTo>
                <a:lnTo>
                  <a:pt x="84192" y="21237"/>
                </a:lnTo>
                <a:lnTo>
                  <a:pt x="0" y="21237"/>
                </a:lnTo>
                <a:lnTo>
                  <a:pt x="189" y="189"/>
                </a:lnTo>
              </a:path>
            </a:pathLst>
          </a:custGeom>
          <a:noFill/>
          <a:ln w="19050" cap="flat" cmpd="sng">
            <a:solidFill>
              <a:srgbClr val="F1C232"/>
            </a:solidFill>
            <a:prstDash val="dot"/>
            <a:round/>
            <a:headEnd type="none" w="lg" len="lg"/>
            <a:tailEnd type="triangle" w="lg" len="lg"/>
          </a:ln>
        </p:spPr>
      </p:sp>
      <p:sp>
        <p:nvSpPr>
          <p:cNvPr id="62" name="Shape 62"/>
          <p:cNvSpPr txBox="1"/>
          <p:nvPr/>
        </p:nvSpPr>
        <p:spPr>
          <a:xfrm>
            <a:off x="2645225" y="4470350"/>
            <a:ext cx="1071300" cy="12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BF9000"/>
                </a:solidFill>
              </a:rPr>
              <a:t>FEEDBACK</a:t>
            </a:r>
          </a:p>
        </p:txBody>
      </p:sp>
      <p:sp>
        <p:nvSpPr>
          <p:cNvPr id="63" name="Shape 63"/>
          <p:cNvSpPr/>
          <p:nvPr/>
        </p:nvSpPr>
        <p:spPr>
          <a:xfrm>
            <a:off x="4565150" y="4078587"/>
            <a:ext cx="2104800" cy="530925"/>
          </a:xfrm>
          <a:custGeom>
            <a:avLst/>
            <a:gdLst/>
            <a:ahLst/>
            <a:cxnLst/>
            <a:rect l="0" t="0" r="0" b="0"/>
            <a:pathLst>
              <a:path w="84192" h="21237" extrusionOk="0">
                <a:moveTo>
                  <a:pt x="84192" y="0"/>
                </a:moveTo>
                <a:lnTo>
                  <a:pt x="84192" y="21237"/>
                </a:lnTo>
                <a:lnTo>
                  <a:pt x="0" y="21237"/>
                </a:lnTo>
                <a:lnTo>
                  <a:pt x="189" y="189"/>
                </a:lnTo>
              </a:path>
            </a:pathLst>
          </a:custGeom>
          <a:noFill/>
          <a:ln w="19050" cap="flat" cmpd="sng">
            <a:solidFill>
              <a:srgbClr val="F1C232"/>
            </a:solidFill>
            <a:prstDash val="dot"/>
            <a:round/>
            <a:headEnd type="none" w="lg" len="lg"/>
            <a:tailEnd type="triangle" w="lg" len="lg"/>
          </a:ln>
        </p:spPr>
      </p:sp>
      <p:sp>
        <p:nvSpPr>
          <p:cNvPr id="64" name="Shape 64"/>
          <p:cNvSpPr/>
          <p:nvPr/>
        </p:nvSpPr>
        <p:spPr>
          <a:xfrm>
            <a:off x="3409675" y="1437175"/>
            <a:ext cx="891300" cy="416999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Knowledge Base (KB)+</a:t>
            </a:r>
          </a:p>
        </p:txBody>
      </p:sp>
      <p:sp>
        <p:nvSpPr>
          <p:cNvPr id="65" name="Shape 65"/>
          <p:cNvSpPr/>
          <p:nvPr/>
        </p:nvSpPr>
        <p:spPr>
          <a:xfrm>
            <a:off x="3405248" y="2698600"/>
            <a:ext cx="688799" cy="329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ToM of User</a:t>
            </a:r>
          </a:p>
        </p:txBody>
      </p:sp>
      <p:sp>
        <p:nvSpPr>
          <p:cNvPr id="66" name="Shape 66"/>
          <p:cNvSpPr/>
          <p:nvPr/>
        </p:nvSpPr>
        <p:spPr>
          <a:xfrm>
            <a:off x="5799675" y="1218850"/>
            <a:ext cx="920400" cy="3291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TTS**</a:t>
            </a:r>
          </a:p>
        </p:txBody>
      </p:sp>
      <p:sp>
        <p:nvSpPr>
          <p:cNvPr id="67" name="Shape 67"/>
          <p:cNvSpPr/>
          <p:nvPr/>
        </p:nvSpPr>
        <p:spPr>
          <a:xfrm>
            <a:off x="5799675" y="1839325"/>
            <a:ext cx="1438499" cy="14802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200"/>
              <a:t>Rendering</a:t>
            </a:r>
          </a:p>
          <a:p>
            <a:pPr lvl="0" algn="ctr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68" name="Shape 68"/>
          <p:cNvSpPr/>
          <p:nvPr/>
        </p:nvSpPr>
        <p:spPr>
          <a:xfrm>
            <a:off x="5855300" y="2157475"/>
            <a:ext cx="920400" cy="364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200"/>
              <a:t>Character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/>
              <a:t>Model</a:t>
            </a:r>
          </a:p>
        </p:txBody>
      </p:sp>
      <p:sp>
        <p:nvSpPr>
          <p:cNvPr id="69" name="Shape 69"/>
          <p:cNvSpPr/>
          <p:nvPr/>
        </p:nvSpPr>
        <p:spPr>
          <a:xfrm>
            <a:off x="5855300" y="2698600"/>
            <a:ext cx="1160999" cy="364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Environment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473825" y="4616600"/>
            <a:ext cx="1438499" cy="12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BF9000"/>
                </a:solidFill>
              </a:rPr>
              <a:t>e.g. incorrect user id</a:t>
            </a:r>
          </a:p>
        </p:txBody>
      </p:sp>
      <p:cxnSp>
        <p:nvCxnSpPr>
          <p:cNvPr id="71" name="Shape 71"/>
          <p:cNvCxnSpPr/>
          <p:nvPr/>
        </p:nvCxnSpPr>
        <p:spPr>
          <a:xfrm flipH="1">
            <a:off x="7620387" y="899725"/>
            <a:ext cx="9599" cy="3341999"/>
          </a:xfrm>
          <a:prstGeom prst="straightConnector1">
            <a:avLst/>
          </a:prstGeom>
          <a:noFill/>
          <a:ln w="19050" cap="flat" cmpd="sng">
            <a:solidFill>
              <a:srgbClr val="76A5AF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7261850" y="4236950"/>
            <a:ext cx="886500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b="1">
                <a:solidFill>
                  <a:srgbClr val="45818E"/>
                </a:solidFill>
              </a:rPr>
              <a:t>Streaming?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7655975" y="1581850"/>
            <a:ext cx="1311299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CC0000"/>
                </a:solidFill>
              </a:rPr>
              <a:t>Agent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697800" y="4821050"/>
            <a:ext cx="1374000" cy="26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**Currently in Greta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058875" y="4451150"/>
            <a:ext cx="1071300" cy="12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BF9000"/>
                </a:solidFill>
              </a:rPr>
              <a:t>FEEDBACK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822100" y="4586900"/>
            <a:ext cx="1621200" cy="12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BF9000"/>
                </a:solidFill>
              </a:rPr>
              <a:t>e.g. completed behavior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438275" y="4150550"/>
            <a:ext cx="886500" cy="2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45818E"/>
                </a:solidFill>
              </a:rPr>
              <a:t>ActiveMQ</a:t>
            </a:r>
          </a:p>
        </p:txBody>
      </p:sp>
      <p:cxnSp>
        <p:nvCxnSpPr>
          <p:cNvPr id="78" name="Shape 78"/>
          <p:cNvCxnSpPr>
            <a:stCxn id="51" idx="0"/>
          </p:cNvCxnSpPr>
          <p:nvPr/>
        </p:nvCxnSpPr>
        <p:spPr>
          <a:xfrm rot="10800000">
            <a:off x="4285162" y="1959987"/>
            <a:ext cx="5400" cy="417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9" name="Shape 79"/>
          <p:cNvSpPr/>
          <p:nvPr/>
        </p:nvSpPr>
        <p:spPr>
          <a:xfrm>
            <a:off x="4322675" y="2698600"/>
            <a:ext cx="886500" cy="1222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80" name="Shape 80"/>
          <p:cNvSpPr/>
          <p:nvPr/>
        </p:nvSpPr>
        <p:spPr>
          <a:xfrm>
            <a:off x="4458750" y="2753800"/>
            <a:ext cx="642000" cy="416999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Intent Planner</a:t>
            </a:r>
          </a:p>
        </p:txBody>
      </p:sp>
      <p:sp>
        <p:nvSpPr>
          <p:cNvPr id="81" name="Shape 81"/>
          <p:cNvSpPr/>
          <p:nvPr/>
        </p:nvSpPr>
        <p:spPr>
          <a:xfrm>
            <a:off x="4411650" y="3356825"/>
            <a:ext cx="736199" cy="459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000"/>
              <a:t>Behavior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Planner</a:t>
            </a:r>
          </a:p>
        </p:txBody>
      </p:sp>
      <p:sp>
        <p:nvSpPr>
          <p:cNvPr id="82" name="Shape 82"/>
          <p:cNvSpPr/>
          <p:nvPr/>
        </p:nvSpPr>
        <p:spPr>
          <a:xfrm>
            <a:off x="2834775" y="2056862"/>
            <a:ext cx="972000" cy="2142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Users DB***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168325" y="4821050"/>
            <a:ext cx="2529899" cy="26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***Needed to identify returning users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855300" y="4821050"/>
            <a:ext cx="2529899" cy="26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+Needed to keep track of previous interactions (history)</a:t>
            </a:r>
          </a:p>
        </p:txBody>
      </p:sp>
      <p:cxnSp>
        <p:nvCxnSpPr>
          <p:cNvPr id="85" name="Shape 85"/>
          <p:cNvCxnSpPr/>
          <p:nvPr/>
        </p:nvCxnSpPr>
        <p:spPr>
          <a:xfrm flipH="1">
            <a:off x="3576725" y="2265975"/>
            <a:ext cx="2399" cy="4227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6" name="Shape 86"/>
          <p:cNvCxnSpPr>
            <a:endCxn id="82" idx="3"/>
          </p:cNvCxnSpPr>
          <p:nvPr/>
        </p:nvCxnSpPr>
        <p:spPr>
          <a:xfrm flipH="1">
            <a:off x="3806774" y="1853462"/>
            <a:ext cx="189600" cy="3105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 rot="10800000">
            <a:off x="4086075" y="2914250"/>
            <a:ext cx="260999" cy="1199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8" name="Shape 88"/>
          <p:cNvCxnSpPr>
            <a:endCxn id="52" idx="3"/>
          </p:cNvCxnSpPr>
          <p:nvPr/>
        </p:nvCxnSpPr>
        <p:spPr>
          <a:xfrm flipH="1">
            <a:off x="4083924" y="3617200"/>
            <a:ext cx="249000" cy="75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 flipH="1">
            <a:off x="1302675" y="899725"/>
            <a:ext cx="9599" cy="3341999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Dot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/>
          <p:nvPr/>
        </p:nvCxnSpPr>
        <p:spPr>
          <a:xfrm flipH="1">
            <a:off x="8910775" y="868925"/>
            <a:ext cx="9599" cy="3341999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8324425" y="4236950"/>
            <a:ext cx="886500" cy="26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4A86E8"/>
                </a:solidFill>
              </a:rPr>
              <a:t>Monitor/</a:t>
            </a:r>
            <a:br>
              <a:rPr lang="en" sz="1000" b="1">
                <a:solidFill>
                  <a:srgbClr val="4A86E8"/>
                </a:solidFill>
              </a:rPr>
            </a:br>
            <a:r>
              <a:rPr lang="en" sz="1000" b="1">
                <a:solidFill>
                  <a:srgbClr val="4A86E8"/>
                </a:solidFill>
              </a:rPr>
              <a:t>Tablet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77350" y="4222350"/>
            <a:ext cx="886500" cy="26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>
                <a:solidFill>
                  <a:srgbClr val="4A86E8"/>
                </a:solidFill>
              </a:rPr>
              <a:t>Monitor/</a:t>
            </a:r>
            <a:br>
              <a:rPr lang="en" sz="1000" b="1">
                <a:solidFill>
                  <a:srgbClr val="4A86E8"/>
                </a:solidFill>
              </a:rPr>
            </a:br>
            <a:r>
              <a:rPr lang="en" sz="1000" b="1">
                <a:solidFill>
                  <a:srgbClr val="4A86E8"/>
                </a:solidFill>
              </a:rPr>
              <a:t>Tablet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618" y="1853475"/>
            <a:ext cx="1025387" cy="11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D Ghitulescu</dc:creator>
  <cp:lastModifiedBy>Alexandru Ghitulescu</cp:lastModifiedBy>
  <cp:revision>1</cp:revision>
  <dcterms:modified xsi:type="dcterms:W3CDTF">2015-10-01T14:24:46Z</dcterms:modified>
</cp:coreProperties>
</file>