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5" r:id="rId4"/>
    <p:sldId id="279" r:id="rId5"/>
    <p:sldId id="266" r:id="rId6"/>
    <p:sldId id="276" r:id="rId7"/>
    <p:sldId id="27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67" r:id="rId22"/>
    <p:sldId id="293" r:id="rId23"/>
    <p:sldId id="294" r:id="rId24"/>
    <p:sldId id="295" r:id="rId25"/>
    <p:sldId id="296" r:id="rId26"/>
    <p:sldId id="297" r:id="rId27"/>
    <p:sldId id="269" r:id="rId28"/>
    <p:sldId id="298" r:id="rId29"/>
    <p:sldId id="299" r:id="rId30"/>
    <p:sldId id="300" r:id="rId31"/>
    <p:sldId id="301" r:id="rId32"/>
    <p:sldId id="302" r:id="rId33"/>
    <p:sldId id="270" r:id="rId34"/>
    <p:sldId id="271" r:id="rId35"/>
    <p:sldId id="272" r:id="rId36"/>
    <p:sldId id="273" r:id="rId37"/>
    <p:sldId id="274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>
      <p:cViewPr>
        <p:scale>
          <a:sx n="66" d="100"/>
          <a:sy n="66" d="100"/>
        </p:scale>
        <p:origin x="82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21.10.2016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21.10.2016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34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56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5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Load </a:t>
            </a:r>
            <a:r>
              <a:rPr lang="de-DE" dirty="0" err="1" smtClean="0"/>
              <a:t>Balancing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Algorithmen und Verfahren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von Maximilian Seidl, </a:t>
            </a:r>
            <a:r>
              <a:rPr lang="de-DE" dirty="0" smtClean="0"/>
              <a:t>Freitag, 21. </a:t>
            </a:r>
            <a:r>
              <a:rPr lang="de-DE" dirty="0" smtClean="0"/>
              <a:t>Oktober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</a:t>
            </a:r>
            <a:r>
              <a:rPr lang="de-AT" dirty="0" err="1" smtClean="0"/>
              <a:t>Observed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2807637"/>
            <a:ext cx="63367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err="1" smtClean="0">
                <a:solidFill>
                  <a:schemeClr val="tx1">
                    <a:lumMod val="85000"/>
                  </a:schemeClr>
                </a:solidFill>
              </a:rPr>
              <a:t>Observed</a:t>
            </a:r>
            <a:endParaRPr lang="de-AT" sz="3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kombiniert Logik von: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Least Connections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Fastest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schnellster und effizientester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selten in herkömmliche LB 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inkludiert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10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2122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</a:t>
            </a:r>
            <a:r>
              <a:rPr lang="de-AT" dirty="0" err="1" smtClean="0"/>
              <a:t>Predictive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2924944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err="1" smtClean="0">
                <a:solidFill>
                  <a:schemeClr val="tx1">
                    <a:lumMod val="85000"/>
                  </a:schemeClr>
                </a:solidFill>
              </a:rPr>
              <a:t>Predictive</a:t>
            </a:r>
            <a:endParaRPr lang="de-AT" sz="3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benutzt Logik von </a:t>
            </a:r>
            <a:r>
              <a:rPr lang="de-AT" sz="2200" b="1" dirty="0" err="1" smtClean="0">
                <a:solidFill>
                  <a:schemeClr val="tx1">
                    <a:lumMod val="85000"/>
                  </a:schemeClr>
                </a:solidFill>
              </a:rPr>
              <a:t>Observed</a:t>
            </a:r>
            <a:endParaRPr lang="de-AT" sz="2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LB analysiert Traffic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funktioniert in jeder Architektur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/>
              <a:t>selten in herkömmliche LB </a:t>
            </a:r>
            <a:r>
              <a:rPr lang="de-AT" sz="2200" b="1" dirty="0" smtClean="0"/>
              <a:t>inkludiert</a:t>
            </a:r>
            <a:endParaRPr lang="de-AT" sz="22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11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4552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2853" y="1119064"/>
            <a:ext cx="3122613" cy="648072"/>
          </a:xfrm>
        </p:spPr>
        <p:txBody>
          <a:bodyPr/>
          <a:lstStyle/>
          <a:p>
            <a:r>
              <a:rPr lang="de-AT" dirty="0" smtClean="0"/>
              <a:t>Review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2853" y="1916832"/>
            <a:ext cx="4104456" cy="4323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Round Robin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persistente 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bewirkt kürzere Response-Time</a:t>
            </a:r>
          </a:p>
          <a:p>
            <a:pPr lvl="1"/>
            <a:endParaRPr lang="de-A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Monitoring Methoden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beste  Wahl  bei persistierenden Verbindungen</a:t>
            </a:r>
          </a:p>
          <a:p>
            <a:pPr lvl="1"/>
            <a:endParaRPr lang="de-A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smtClean="0"/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1800" dirty="0" smtClean="0"/>
              <a:t>beste alternative Methode, wenn keine dynamische Lösung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996952"/>
            <a:ext cx="3505572" cy="2629179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12" y="1115515"/>
            <a:ext cx="3384376" cy="2538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12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438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r>
              <a:rPr lang="de-AT" dirty="0" smtClean="0"/>
              <a:t> Funktionen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HTTP, SSL, TCP </a:t>
            </a:r>
            <a:r>
              <a:rPr lang="de-AT" dirty="0" err="1" smtClean="0"/>
              <a:t>buffering</a:t>
            </a:r>
            <a:r>
              <a:rPr lang="de-AT" dirty="0" smtClean="0"/>
              <a:t>, DSR, </a:t>
            </a: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checking</a:t>
            </a:r>
            <a:r>
              <a:rPr lang="de-AT" dirty="0" smtClean="0"/>
              <a:t>, Firewall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92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- Hauptfunktionen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HTTP</a:t>
            </a:r>
          </a:p>
          <a:p>
            <a:pPr lvl="1"/>
            <a:r>
              <a:rPr lang="de-AT" sz="2200" dirty="0" smtClean="0"/>
              <a:t>SSL</a:t>
            </a:r>
          </a:p>
          <a:p>
            <a:pPr lvl="1"/>
            <a:r>
              <a:rPr lang="de-AT" sz="2200" dirty="0" err="1" smtClean="0"/>
              <a:t>compression</a:t>
            </a:r>
            <a:endParaRPr lang="de-AT" sz="2200" dirty="0" smtClean="0"/>
          </a:p>
          <a:p>
            <a:pPr lvl="1"/>
            <a:r>
              <a:rPr lang="de-AT" sz="2200" dirty="0" err="1" smtClean="0"/>
              <a:t>caching</a:t>
            </a:r>
            <a:endParaRPr lang="de-AT" sz="2200" dirty="0" smtClean="0"/>
          </a:p>
          <a:p>
            <a:pPr lvl="1"/>
            <a:r>
              <a:rPr lang="de-AT" sz="2200" dirty="0" err="1" smtClean="0"/>
              <a:t>security</a:t>
            </a:r>
            <a:endParaRPr lang="de-AT" sz="2200" dirty="0" smtClean="0"/>
          </a:p>
          <a:p>
            <a:r>
              <a:rPr lang="de-AT" sz="3200" dirty="0" smtClean="0"/>
              <a:t>TCP </a:t>
            </a:r>
            <a:r>
              <a:rPr lang="de-AT" sz="3200" dirty="0" err="1" smtClean="0"/>
              <a:t>buffering</a:t>
            </a:r>
            <a:endParaRPr lang="de-AT" sz="3200" dirty="0" smtClean="0"/>
          </a:p>
          <a:p>
            <a:pPr lvl="1"/>
            <a:r>
              <a:rPr lang="de-AT" sz="2200" dirty="0" err="1" smtClean="0"/>
              <a:t>buffert</a:t>
            </a:r>
            <a:r>
              <a:rPr lang="de-AT" sz="2200" dirty="0" smtClean="0"/>
              <a:t> Responses</a:t>
            </a:r>
          </a:p>
          <a:p>
            <a:pPr lvl="1"/>
            <a:r>
              <a:rPr lang="de-AT" sz="2200" dirty="0" smtClean="0"/>
              <a:t>spart redundante TCP-Handshakes</a:t>
            </a:r>
            <a:endParaRPr lang="de-AT" sz="2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Firewall</a:t>
            </a:r>
          </a:p>
          <a:p>
            <a:pPr lvl="1"/>
            <a:r>
              <a:rPr lang="de-AT" sz="2200" dirty="0" smtClean="0"/>
              <a:t>kann Verbindungen blocken</a:t>
            </a:r>
          </a:p>
          <a:p>
            <a:r>
              <a:rPr lang="de-AT" sz="3200" dirty="0" smtClean="0"/>
              <a:t>DSR</a:t>
            </a:r>
          </a:p>
          <a:p>
            <a:pPr lvl="1"/>
            <a:r>
              <a:rPr lang="de-AT" sz="2200" dirty="0" err="1" smtClean="0"/>
              <a:t>Direct</a:t>
            </a:r>
            <a:r>
              <a:rPr lang="de-AT" sz="2200" dirty="0" smtClean="0"/>
              <a:t> Server Return</a:t>
            </a:r>
            <a:endParaRPr lang="de-AT" sz="2200" dirty="0"/>
          </a:p>
          <a:p>
            <a:r>
              <a:rPr lang="de-AT" sz="3200" dirty="0" err="1" smtClean="0"/>
              <a:t>Health</a:t>
            </a:r>
            <a:r>
              <a:rPr lang="de-AT" sz="3200" dirty="0" smtClean="0"/>
              <a:t> </a:t>
            </a:r>
            <a:r>
              <a:rPr lang="de-AT" sz="3200" dirty="0" err="1" smtClean="0"/>
              <a:t>checking</a:t>
            </a:r>
            <a:endParaRPr lang="de-AT" sz="3200" dirty="0" smtClean="0"/>
          </a:p>
          <a:p>
            <a:pPr lvl="1"/>
            <a:r>
              <a:rPr lang="de-AT" sz="2200" dirty="0" smtClean="0"/>
              <a:t>Überprüft Geräte</a:t>
            </a:r>
          </a:p>
          <a:p>
            <a:endParaRPr lang="de-AT" sz="260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200" dirty="0" smtClean="0"/>
              <a:t>14/31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6821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 – </a:t>
            </a:r>
            <a:r>
              <a:rPr lang="de-AT" dirty="0" err="1" smtClean="0"/>
              <a:t>DDoS</a:t>
            </a:r>
            <a:r>
              <a:rPr lang="de-AT" dirty="0" smtClean="0"/>
              <a:t> </a:t>
            </a:r>
            <a:r>
              <a:rPr lang="de-AT" dirty="0" err="1" smtClean="0"/>
              <a:t>protection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067944" cy="4267200"/>
          </a:xfrm>
        </p:spPr>
        <p:txBody>
          <a:bodyPr>
            <a:normAutofit/>
          </a:bodyPr>
          <a:lstStyle/>
          <a:p>
            <a:r>
              <a:rPr lang="de-AT" sz="3200" dirty="0" smtClean="0"/>
              <a:t>Distributed </a:t>
            </a:r>
            <a:r>
              <a:rPr lang="de-AT" sz="3200" dirty="0" err="1" smtClean="0"/>
              <a:t>Denial</a:t>
            </a:r>
            <a:r>
              <a:rPr lang="de-AT" sz="3200" dirty="0" smtClean="0"/>
              <a:t> </a:t>
            </a:r>
            <a:r>
              <a:rPr lang="de-AT" sz="3200" dirty="0" err="1" smtClean="0"/>
              <a:t>of</a:t>
            </a:r>
            <a:r>
              <a:rPr lang="de-AT" sz="3200" dirty="0" smtClean="0"/>
              <a:t> Service </a:t>
            </a:r>
            <a:r>
              <a:rPr lang="de-AT" sz="3200" dirty="0" err="1" smtClean="0"/>
              <a:t>protection</a:t>
            </a:r>
            <a:endParaRPr lang="de-AT" sz="3200" dirty="0" smtClean="0"/>
          </a:p>
          <a:p>
            <a:pPr lvl="1"/>
            <a:r>
              <a:rPr lang="de-AT" sz="2200" dirty="0" smtClean="0"/>
              <a:t>SYN-Cookies</a:t>
            </a:r>
          </a:p>
          <a:p>
            <a:pPr lvl="1"/>
            <a:r>
              <a:rPr lang="de-AT" sz="2200" dirty="0" err="1" smtClean="0"/>
              <a:t>delayed-binding</a:t>
            </a:r>
            <a:endParaRPr lang="de-AT" sz="2200" dirty="0" smtClean="0"/>
          </a:p>
          <a:p>
            <a:pPr lvl="1"/>
            <a:r>
              <a:rPr lang="de-AT" sz="2200" dirty="0" smtClean="0"/>
              <a:t>Server sieht Client nicht, solange Handshake aktiv</a:t>
            </a:r>
          </a:p>
          <a:p>
            <a:pPr lvl="1"/>
            <a:r>
              <a:rPr lang="de-AT" sz="2200" dirty="0" smtClean="0"/>
              <a:t>nimmt generell Arbeit ab</a:t>
            </a:r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15</a:t>
            </a:fld>
            <a:r>
              <a:rPr lang="de-DE" sz="2200" dirty="0" smtClean="0"/>
              <a:t>/31</a:t>
            </a:r>
            <a:endParaRPr lang="de-DE" sz="2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28800"/>
            <a:ext cx="4581440" cy="30542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38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Verfahren mit </a:t>
            </a:r>
            <a:br>
              <a:rPr lang="de-AT" dirty="0" smtClean="0"/>
            </a:br>
            <a:r>
              <a:rPr lang="de-AT" dirty="0" smtClean="0"/>
              <a:t>NW-Konfiguration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DNS, Flat-</a:t>
            </a:r>
            <a:r>
              <a:rPr lang="de-AT" dirty="0" err="1" smtClean="0"/>
              <a:t>based</a:t>
            </a:r>
            <a:r>
              <a:rPr lang="de-AT" dirty="0" smtClean="0"/>
              <a:t>, NAT </a:t>
            </a:r>
            <a:r>
              <a:rPr lang="de-AT" dirty="0" err="1" smtClean="0"/>
              <a:t>based</a:t>
            </a:r>
            <a:r>
              <a:rPr lang="de-AT" dirty="0" smtClean="0"/>
              <a:t>, </a:t>
            </a:r>
            <a:r>
              <a:rPr lang="de-AT" dirty="0" err="1" smtClean="0"/>
              <a:t>Anycast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89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</a:t>
            </a:r>
            <a:r>
              <a:rPr lang="de-AT" dirty="0" smtClean="0"/>
              <a:t>mit NW-Konfiguration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2620888"/>
            <a:ext cx="9144000" cy="2608312"/>
          </a:xfrm>
        </p:spPr>
        <p:txBody>
          <a:bodyPr>
            <a:normAutofit/>
          </a:bodyPr>
          <a:lstStyle/>
          <a:p>
            <a:r>
              <a:rPr lang="de-AT" sz="3200" dirty="0" smtClean="0"/>
              <a:t>Serverlastverteilung (SLB)</a:t>
            </a:r>
          </a:p>
          <a:p>
            <a:pPr lvl="1"/>
            <a:r>
              <a:rPr lang="de-AT" sz="2200" dirty="0" smtClean="0"/>
              <a:t>DNS Round Robin (bereits bekannt)</a:t>
            </a:r>
          </a:p>
          <a:p>
            <a:pPr lvl="1"/>
            <a:r>
              <a:rPr lang="de-AT" sz="2200" dirty="0" smtClean="0"/>
              <a:t>Flat </a:t>
            </a:r>
            <a:r>
              <a:rPr lang="de-AT" sz="2200" dirty="0" err="1" smtClean="0"/>
              <a:t>based</a:t>
            </a:r>
            <a:r>
              <a:rPr lang="de-AT" sz="2200" dirty="0" smtClean="0"/>
              <a:t> SLB</a:t>
            </a:r>
          </a:p>
          <a:p>
            <a:pPr lvl="1"/>
            <a:r>
              <a:rPr lang="de-AT" sz="2200" dirty="0" smtClean="0"/>
              <a:t>NAT </a:t>
            </a:r>
            <a:r>
              <a:rPr lang="de-AT" sz="2200" dirty="0" err="1" smtClean="0"/>
              <a:t>based</a:t>
            </a:r>
            <a:r>
              <a:rPr lang="de-AT" sz="2200" dirty="0" smtClean="0"/>
              <a:t> SLB</a:t>
            </a:r>
          </a:p>
          <a:p>
            <a:pPr lvl="1"/>
            <a:r>
              <a:rPr lang="de-AT" sz="2200" dirty="0" err="1" smtClean="0"/>
              <a:t>Anycast</a:t>
            </a:r>
            <a:r>
              <a:rPr lang="de-AT" sz="2200" dirty="0" smtClean="0"/>
              <a:t> SLB</a:t>
            </a:r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17</a:t>
            </a:fld>
            <a:r>
              <a:rPr lang="de-DE" sz="2200" dirty="0" smtClean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2017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DNS Round Robin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SRV, NAPTR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84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762000"/>
            <a:ext cx="3122613" cy="1082824"/>
          </a:xfrm>
        </p:spPr>
        <p:txBody>
          <a:bodyPr/>
          <a:lstStyle/>
          <a:p>
            <a:r>
              <a:rPr lang="de-AT" dirty="0" smtClean="0"/>
              <a:t>DNS Round Robin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2060848"/>
            <a:ext cx="3124161" cy="38164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simpelste Methode</a:t>
            </a:r>
          </a:p>
          <a:p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Caching Client-</a:t>
            </a:r>
            <a:r>
              <a:rPr lang="de-AT" sz="2200" dirty="0" err="1" smtClean="0"/>
              <a:t>side</a:t>
            </a:r>
            <a:endParaRPr lang="de-AT" sz="2200" dirty="0" smtClean="0"/>
          </a:p>
          <a:p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Round Robin Vorgehen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Service </a:t>
            </a:r>
            <a:r>
              <a:rPr lang="de-AT" sz="2200" dirty="0" err="1" smtClean="0"/>
              <a:t>Resource</a:t>
            </a:r>
            <a:r>
              <a:rPr lang="de-AT" sz="2200" dirty="0" smtClean="0"/>
              <a:t>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smtClean="0"/>
              <a:t>NAPTR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19</a:t>
            </a:fld>
            <a:r>
              <a:rPr lang="de-DE" sz="2200" dirty="0" smtClean="0"/>
              <a:t>/31</a:t>
            </a:r>
            <a:endParaRPr lang="de-DE" sz="22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143000"/>
            <a:ext cx="6096000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53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Präsentation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Algorithmen</a:t>
            </a:r>
          </a:p>
          <a:p>
            <a:pPr lvl="1"/>
            <a:r>
              <a:rPr lang="de-DE" sz="2000" dirty="0" smtClean="0"/>
              <a:t>Round </a:t>
            </a:r>
            <a:r>
              <a:rPr lang="de-DE" sz="2000" dirty="0"/>
              <a:t>Robin</a:t>
            </a:r>
          </a:p>
          <a:p>
            <a:pPr lvl="1"/>
            <a:r>
              <a:rPr lang="de-DE" sz="2000" dirty="0" smtClean="0"/>
              <a:t>Random</a:t>
            </a:r>
            <a:endParaRPr lang="de-DE" sz="2000" dirty="0"/>
          </a:p>
          <a:p>
            <a:pPr lvl="1"/>
            <a:r>
              <a:rPr lang="de-DE" sz="2000" dirty="0"/>
              <a:t>Fastest</a:t>
            </a:r>
          </a:p>
          <a:p>
            <a:pPr lvl="1"/>
            <a:r>
              <a:rPr lang="de-DE" sz="2000" dirty="0"/>
              <a:t>Least Connections</a:t>
            </a:r>
          </a:p>
          <a:p>
            <a:pPr lvl="1"/>
            <a:r>
              <a:rPr lang="de-DE" sz="2000" dirty="0" err="1"/>
              <a:t>Observed</a:t>
            </a:r>
            <a:endParaRPr lang="de-DE" sz="2000" dirty="0"/>
          </a:p>
          <a:p>
            <a:pPr lvl="1"/>
            <a:r>
              <a:rPr lang="de-DE" sz="2000" dirty="0" err="1" smtClean="0"/>
              <a:t>Predictive</a:t>
            </a:r>
            <a:endParaRPr lang="de-DE" sz="2000" dirty="0" smtClean="0"/>
          </a:p>
          <a:p>
            <a:r>
              <a:rPr lang="de-DE" sz="2400" dirty="0" smtClean="0"/>
              <a:t>Verfahren mit </a:t>
            </a:r>
            <a:r>
              <a:rPr lang="de-DE" sz="2400" dirty="0" smtClean="0"/>
              <a:t>NW-Konfiguration</a:t>
            </a:r>
            <a:endParaRPr lang="de-DE" dirty="0"/>
          </a:p>
          <a:p>
            <a:pPr marL="365760" lvl="1" indent="0">
              <a:buNone/>
            </a:pP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mit </a:t>
            </a:r>
            <a:r>
              <a:rPr lang="de-DE" dirty="0" smtClean="0"/>
              <a:t>NW-Konfiguration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Round Robin DNS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148064" cy="2107431"/>
          </a:xfrm>
        </p:spPr>
        <p:txBody>
          <a:bodyPr/>
          <a:lstStyle/>
          <a:p>
            <a:r>
              <a:rPr lang="de-DE" sz="3200" dirty="0" smtClean="0"/>
              <a:t>Service Ressource Records</a:t>
            </a:r>
          </a:p>
          <a:p>
            <a:pPr lvl="1"/>
            <a:r>
              <a:rPr lang="de-DE" sz="2200" dirty="0" smtClean="0"/>
              <a:t>schreiben verfügbare Dienste</a:t>
            </a:r>
          </a:p>
        </p:txBody>
      </p:sp>
      <p:graphicFrame>
        <p:nvGraphicFramePr>
          <p:cNvPr id="5" name="Inhaltsplatzhalt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1400015"/>
              </p:ext>
            </p:extLst>
          </p:nvPr>
        </p:nvGraphicFramePr>
        <p:xfrm>
          <a:off x="623392" y="4158481"/>
          <a:ext cx="7267530" cy="99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946"/>
                <a:gridCol w="792088"/>
                <a:gridCol w="504056"/>
                <a:gridCol w="576064"/>
                <a:gridCol w="504056"/>
                <a:gridCol w="253347"/>
                <a:gridCol w="610749"/>
                <a:gridCol w="2016224"/>
              </a:tblGrid>
              <a:tr h="496094">
                <a:tc gridSpan="8">
                  <a:txBody>
                    <a:bodyPr/>
                    <a:lstStyle/>
                    <a:p>
                      <a:r>
                        <a:rPr lang="de-DE" dirty="0" smtClean="0"/>
                        <a:t>SRV Eintrag</a:t>
                      </a:r>
                      <a:r>
                        <a:rPr lang="de-DE" baseline="0" dirty="0" smtClean="0"/>
                        <a:t> Beispiel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de-DE" dirty="0" smtClean="0"/>
                        <a:t>_</a:t>
                      </a:r>
                      <a:r>
                        <a:rPr lang="de-DE" dirty="0" err="1" smtClean="0"/>
                        <a:t>ldap</a:t>
                      </a:r>
                      <a:r>
                        <a:rPr lang="de-DE" dirty="0" smtClean="0"/>
                        <a:t>.</a:t>
                      </a:r>
                      <a:r>
                        <a:rPr lang="de-DE" baseline="0" dirty="0" smtClean="0"/>
                        <a:t> _tcp.x.com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3600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SRV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 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389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Ldap01.x.com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20</a:t>
            </a:fld>
            <a:r>
              <a:rPr lang="de-DE" sz="2200" dirty="0" smtClean="0"/>
              <a:t>/31</a:t>
            </a:r>
            <a:endParaRPr lang="de-DE" sz="2200" dirty="0"/>
          </a:p>
        </p:txBody>
      </p:sp>
      <p:sp>
        <p:nvSpPr>
          <p:cNvPr id="6" name="Textfeld 5"/>
          <p:cNvSpPr txBox="1"/>
          <p:nvPr/>
        </p:nvSpPr>
        <p:spPr>
          <a:xfrm>
            <a:off x="6816080" y="1988840"/>
            <a:ext cx="4464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3200" dirty="0" smtClean="0">
                <a:solidFill>
                  <a:schemeClr val="tx1">
                    <a:lumMod val="85000"/>
                  </a:schemeClr>
                </a:solidFill>
              </a:rPr>
              <a:t>NAPTR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200" dirty="0" err="1">
                <a:solidFill>
                  <a:schemeClr val="tx1">
                    <a:lumMod val="85000"/>
                  </a:schemeClr>
                </a:solidFill>
              </a:rPr>
              <a:t>Naming</a:t>
            </a:r>
            <a:r>
              <a:rPr lang="de-DE" sz="22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de-DE" sz="2200" dirty="0" smtClean="0">
                <a:solidFill>
                  <a:schemeClr val="tx1">
                    <a:lumMod val="85000"/>
                  </a:schemeClr>
                </a:solidFill>
              </a:rPr>
              <a:t>Authority Pointer Ressource Records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>
                    <a:lumMod val="85000"/>
                  </a:schemeClr>
                </a:solidFill>
              </a:rPr>
              <a:t>besitzen eine Priorisierung bei gleichem Eintrag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mit </a:t>
            </a:r>
            <a:r>
              <a:rPr lang="de-DE" dirty="0" smtClean="0"/>
              <a:t>NW-Konfiguration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Round Robin DNS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2780928"/>
            <a:ext cx="9144000" cy="4267200"/>
          </a:xfrm>
        </p:spPr>
        <p:txBody>
          <a:bodyPr>
            <a:normAutofit/>
          </a:bodyPr>
          <a:lstStyle/>
          <a:p>
            <a:r>
              <a:rPr lang="de-AT" sz="3200" dirty="0" smtClean="0">
                <a:solidFill>
                  <a:schemeClr val="accent1"/>
                </a:solidFill>
              </a:rPr>
              <a:t>Review</a:t>
            </a:r>
          </a:p>
          <a:p>
            <a:pPr lvl="1"/>
            <a:r>
              <a:rPr lang="de-AT" sz="2200" dirty="0" smtClean="0"/>
              <a:t>DNS erkennt Belastung nicht</a:t>
            </a:r>
          </a:p>
          <a:p>
            <a:pPr lvl="1"/>
            <a:r>
              <a:rPr lang="de-AT" sz="2200" dirty="0" smtClean="0"/>
              <a:t>einfach zu integrieren</a:t>
            </a:r>
          </a:p>
          <a:p>
            <a:pPr lvl="1"/>
            <a:r>
              <a:rPr lang="de-AT" sz="2200" dirty="0" smtClean="0"/>
              <a:t>zusätzliche Skripts verbessern Ausfallsicherheit</a:t>
            </a:r>
          </a:p>
          <a:p>
            <a:pPr lvl="2"/>
            <a:r>
              <a:rPr lang="de-AT" sz="2000" dirty="0" smtClean="0"/>
              <a:t>Verfügbarkeiten prüfen</a:t>
            </a:r>
          </a:p>
          <a:p>
            <a:pPr lvl="1"/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200" dirty="0" smtClean="0"/>
              <a:t>21/31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39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MAT, </a:t>
            </a:r>
            <a:r>
              <a:rPr lang="de-AT" dirty="0" err="1" smtClean="0"/>
              <a:t>Direct</a:t>
            </a:r>
            <a:r>
              <a:rPr lang="de-AT" dirty="0" smtClean="0"/>
              <a:t> Server Return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51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8129" y="762000"/>
            <a:ext cx="3877072" cy="1010816"/>
          </a:xfrm>
        </p:spPr>
        <p:txBody>
          <a:bodyPr>
            <a:normAutofit/>
          </a:bodyPr>
          <a:lstStyle/>
          <a:p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196752"/>
            <a:ext cx="5723713" cy="446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48128" y="1772816"/>
            <a:ext cx="4104455" cy="43231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nur genau ein Netzwerk</a:t>
            </a:r>
          </a:p>
          <a:p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Server und LB mit einem Switch verbunden</a:t>
            </a:r>
          </a:p>
          <a:p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LB stellt Verkehr wie direkte Anfragen dar</a:t>
            </a:r>
            <a:endParaRPr lang="de-AT" sz="2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23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5133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Verfahren mit </a:t>
            </a:r>
            <a:r>
              <a:rPr lang="de-AT" dirty="0" smtClean="0"/>
              <a:t>NW-Konfiguration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Flat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Aufbau und Funktionsweise</a:t>
            </a:r>
          </a:p>
          <a:p>
            <a:pPr lvl="1"/>
            <a:r>
              <a:rPr lang="de-AT" sz="2200" dirty="0" smtClean="0"/>
              <a:t> LB tauscht MAC-Adresse mit Server aus</a:t>
            </a:r>
          </a:p>
          <a:p>
            <a:pPr lvl="1"/>
            <a:r>
              <a:rPr lang="de-AT" sz="2200" dirty="0" smtClean="0"/>
              <a:t>sendet das Packet weiter</a:t>
            </a:r>
          </a:p>
          <a:p>
            <a:pPr lvl="1"/>
            <a:r>
              <a:rPr lang="de-AT" sz="2200" dirty="0" smtClean="0"/>
              <a:t>IP-Adressen bleiben unverändert</a:t>
            </a:r>
          </a:p>
          <a:p>
            <a:pPr lvl="1"/>
            <a:r>
              <a:rPr lang="de-AT" sz="2200" dirty="0" smtClean="0"/>
              <a:t>MAT (MAC </a:t>
            </a:r>
            <a:r>
              <a:rPr lang="de-AT" sz="2200" dirty="0" err="1" smtClean="0"/>
              <a:t>Address</a:t>
            </a:r>
            <a:r>
              <a:rPr lang="de-AT" sz="2200" dirty="0" smtClean="0"/>
              <a:t> Translation)</a:t>
            </a:r>
          </a:p>
          <a:p>
            <a:pPr lvl="1"/>
            <a:r>
              <a:rPr lang="de-AT" sz="2200" dirty="0" smtClean="0"/>
              <a:t>Server schickt direkt an den Client zurück</a:t>
            </a:r>
          </a:p>
          <a:p>
            <a:r>
              <a:rPr lang="de-AT" sz="2400" dirty="0" smtClean="0"/>
              <a:t>Datenreicher Verkehr auf direktem Weg </a:t>
            </a:r>
          </a:p>
          <a:p>
            <a:pPr lvl="1"/>
            <a:endParaRPr lang="de-AT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200" dirty="0" smtClean="0"/>
              <a:t>24/37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533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NAT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virtuelle IPs, route-</a:t>
            </a:r>
            <a:r>
              <a:rPr lang="de-AT" dirty="0" err="1" smtClean="0"/>
              <a:t>path</a:t>
            </a:r>
            <a:r>
              <a:rPr lang="de-AT" dirty="0" smtClean="0"/>
              <a:t>, bridge-</a:t>
            </a:r>
            <a:r>
              <a:rPr lang="de-AT" dirty="0" err="1" smtClean="0"/>
              <a:t>path</a:t>
            </a:r>
            <a:r>
              <a:rPr lang="de-AT" dirty="0" smtClean="0"/>
              <a:t>, VLANs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35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mit NW-Architektur</a:t>
            </a:r>
            <a:br>
              <a:rPr lang="de-DE" dirty="0" smtClean="0"/>
            </a:br>
            <a:r>
              <a:rPr lang="de-DE" dirty="0" smtClean="0"/>
              <a:t>NAT </a:t>
            </a:r>
            <a:r>
              <a:rPr lang="de-DE" dirty="0" err="1" smtClean="0"/>
              <a:t>based</a:t>
            </a:r>
            <a:r>
              <a:rPr lang="de-DE" dirty="0" smtClean="0"/>
              <a:t> SLB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26</a:t>
            </a:fld>
            <a:r>
              <a:rPr lang="de-DE" sz="2200" dirty="0" smtClean="0"/>
              <a:t>/31</a:t>
            </a:r>
            <a:endParaRPr lang="de-DE" sz="22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524000" y="2762200"/>
            <a:ext cx="9144000" cy="4267200"/>
          </a:xfrm>
        </p:spPr>
        <p:txBody>
          <a:bodyPr>
            <a:normAutofit/>
          </a:bodyPr>
          <a:lstStyle/>
          <a:p>
            <a:r>
              <a:rPr lang="de-AT" sz="3200" dirty="0" smtClean="0"/>
              <a:t>LB fungiert als Firewall/Router</a:t>
            </a:r>
            <a:endParaRPr lang="de-AT" sz="3000" dirty="0" smtClean="0"/>
          </a:p>
          <a:p>
            <a:pPr lvl="1"/>
            <a:r>
              <a:rPr lang="de-AT" sz="2200" dirty="0" smtClean="0"/>
              <a:t>betreibt NAT</a:t>
            </a:r>
            <a:endParaRPr lang="de-AT" sz="2200" dirty="0"/>
          </a:p>
          <a:p>
            <a:pPr lvl="1"/>
            <a:r>
              <a:rPr lang="de-AT" sz="2200" dirty="0" smtClean="0"/>
              <a:t>VIP und Server in verschiedenen </a:t>
            </a:r>
            <a:r>
              <a:rPr lang="de-AT" sz="2200" dirty="0" err="1" smtClean="0"/>
              <a:t>Subnets</a:t>
            </a:r>
            <a:endParaRPr lang="de-AT" sz="2200" dirty="0" smtClean="0"/>
          </a:p>
          <a:p>
            <a:pPr lvl="1"/>
            <a:r>
              <a:rPr lang="de-AT" sz="2200" dirty="0" smtClean="0"/>
              <a:t>Hauptunterschied zu flat </a:t>
            </a:r>
            <a:r>
              <a:rPr lang="de-AT" sz="2200" dirty="0" err="1" smtClean="0"/>
              <a:t>based</a:t>
            </a:r>
            <a:endParaRPr lang="de-AT" sz="2200" dirty="0" smtClean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28048" y="985837"/>
            <a:ext cx="5328591" cy="1003003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route-</a:t>
            </a:r>
            <a:r>
              <a:rPr lang="de-AT" dirty="0" err="1" smtClean="0"/>
              <a:t>path</a:t>
            </a:r>
            <a:r>
              <a:rPr lang="de-AT" dirty="0" smtClean="0"/>
              <a:t>,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armed</a:t>
            </a:r>
            <a:r>
              <a:rPr lang="de-AT" dirty="0" smtClean="0"/>
              <a:t> - Konfiguration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985837"/>
            <a:ext cx="4333875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28049" y="2132856"/>
            <a:ext cx="4597152" cy="31249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Server in </a:t>
            </a:r>
            <a:r>
              <a:rPr lang="de-AT" sz="2200" dirty="0" err="1" smtClean="0"/>
              <a:t>seperaten</a:t>
            </a:r>
            <a:r>
              <a:rPr lang="de-AT" sz="2200" dirty="0" smtClean="0"/>
              <a:t> VLANs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besitzen VIPs</a:t>
            </a:r>
          </a:p>
          <a:p>
            <a:pPr lvl="1"/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 smtClean="0"/>
              <a:t>routing</a:t>
            </a:r>
            <a:r>
              <a:rPr lang="de-AT" sz="2400" dirty="0" smtClean="0"/>
              <a:t> </a:t>
            </a:r>
            <a:r>
              <a:rPr lang="de-AT" sz="2400" dirty="0" smtClean="0"/>
              <a:t>in </a:t>
            </a:r>
            <a:r>
              <a:rPr lang="de-AT" sz="2400" dirty="0" err="1" smtClean="0"/>
              <a:t>nonrouting</a:t>
            </a:r>
            <a:r>
              <a:rPr lang="de-AT" sz="2400" dirty="0" smtClean="0"/>
              <a:t> IPs</a:t>
            </a:r>
          </a:p>
          <a:p>
            <a:pPr lvl="1"/>
            <a:endParaRPr lang="de-A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übernehmen die Firewall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200" dirty="0" smtClean="0"/>
              <a:t>enge Kontrolle über Traffic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27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22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</a:t>
            </a:r>
            <a:r>
              <a:rPr lang="de-AT" dirty="0" smtClean="0"/>
              <a:t>mit NW-Konfiguration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NAT </a:t>
            </a:r>
            <a:r>
              <a:rPr lang="de-AT" dirty="0" err="1" smtClean="0"/>
              <a:t>based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Vorteile NAT </a:t>
            </a:r>
            <a:r>
              <a:rPr lang="de-AT" sz="3200" dirty="0" err="1" smtClean="0"/>
              <a:t>based</a:t>
            </a:r>
            <a:endParaRPr lang="de-AT" sz="2200" dirty="0" smtClean="0"/>
          </a:p>
          <a:p>
            <a:pPr lvl="1"/>
            <a:r>
              <a:rPr lang="de-AT" sz="2200" dirty="0" smtClean="0"/>
              <a:t>extra Sicherheit durch NAT-Struktur</a:t>
            </a:r>
          </a:p>
          <a:p>
            <a:pPr lvl="2"/>
            <a:r>
              <a:rPr lang="de-AT" sz="2000" dirty="0" smtClean="0"/>
              <a:t>klare Abgrenzungspunkte</a:t>
            </a:r>
          </a:p>
          <a:p>
            <a:pPr lvl="1"/>
            <a:r>
              <a:rPr lang="de-AT" sz="2000" dirty="0" smtClean="0"/>
              <a:t>bessere Kontrolle über Sichtbarkeit</a:t>
            </a:r>
          </a:p>
          <a:p>
            <a:pPr lvl="2"/>
            <a:r>
              <a:rPr lang="de-AT" sz="2000" dirty="0" smtClean="0"/>
              <a:t>durch </a:t>
            </a:r>
            <a:r>
              <a:rPr lang="de-AT" sz="2000" dirty="0" err="1" smtClean="0"/>
              <a:t>nonrouting</a:t>
            </a:r>
            <a:r>
              <a:rPr lang="de-AT" sz="2000" dirty="0" smtClean="0"/>
              <a:t>-IPs</a:t>
            </a:r>
          </a:p>
          <a:p>
            <a:pPr lvl="2"/>
            <a:r>
              <a:rPr lang="de-AT" sz="2000" dirty="0" smtClean="0"/>
              <a:t>niedrige Abhängigkeit nach außen</a:t>
            </a:r>
          </a:p>
          <a:p>
            <a:pPr lvl="1"/>
            <a:r>
              <a:rPr lang="de-AT" sz="2200" dirty="0" smtClean="0"/>
              <a:t>HTTP (oder SSL)</a:t>
            </a:r>
          </a:p>
          <a:p>
            <a:pPr lvl="1"/>
            <a:r>
              <a:rPr lang="de-AT" sz="2200" dirty="0" smtClean="0"/>
              <a:t>einfache Verwaltung</a:t>
            </a:r>
            <a:endParaRPr lang="de-AT" sz="2000" dirty="0"/>
          </a:p>
          <a:p>
            <a:pPr lvl="2"/>
            <a:endParaRPr lang="de-AT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28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700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Anycast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Border</a:t>
            </a:r>
            <a:r>
              <a:rPr lang="de-AT" dirty="0" smtClean="0"/>
              <a:t> Gateway </a:t>
            </a:r>
            <a:r>
              <a:rPr lang="de-AT" dirty="0" err="1" smtClean="0"/>
              <a:t>Protcol</a:t>
            </a:r>
            <a:r>
              <a:rPr lang="de-AT" dirty="0" smtClean="0"/>
              <a:t>, </a:t>
            </a:r>
            <a:r>
              <a:rPr lang="de-AT" dirty="0" err="1" smtClean="0"/>
              <a:t>Unicast</a:t>
            </a:r>
            <a:r>
              <a:rPr lang="de-AT" dirty="0" smtClean="0"/>
              <a:t>-Adresse, Autonome Systeme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94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Round Robin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Weighted</a:t>
            </a:r>
            <a:r>
              <a:rPr lang="de-AT" dirty="0" smtClean="0"/>
              <a:t>, Dynamic Round Robin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16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Verfahren mit </a:t>
            </a:r>
            <a:r>
              <a:rPr lang="de-AT" dirty="0" smtClean="0"/>
              <a:t>NW-Konfiguration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Anycast</a:t>
            </a:r>
            <a:r>
              <a:rPr lang="de-AT" dirty="0" smtClean="0"/>
              <a:t> SLB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 smtClean="0"/>
              <a:t>Funktionsweise und Aufbau</a:t>
            </a:r>
          </a:p>
          <a:p>
            <a:pPr lvl="1"/>
            <a:r>
              <a:rPr lang="de-AT" sz="2200" dirty="0" smtClean="0"/>
              <a:t>Autonome Systeme ansprechen</a:t>
            </a:r>
          </a:p>
          <a:p>
            <a:pPr lvl="2"/>
            <a:r>
              <a:rPr lang="de-AT" sz="2000" dirty="0" smtClean="0"/>
              <a:t>Gruppe von Rechnern/Servern</a:t>
            </a:r>
          </a:p>
          <a:p>
            <a:pPr lvl="2"/>
            <a:r>
              <a:rPr lang="de-AT" sz="2000" dirty="0" smtClean="0"/>
              <a:t>besitzen eine </a:t>
            </a:r>
            <a:r>
              <a:rPr lang="de-AT" sz="2000" dirty="0" err="1" smtClean="0"/>
              <a:t>Unicast</a:t>
            </a:r>
            <a:r>
              <a:rPr lang="de-AT" sz="2000" dirty="0" smtClean="0"/>
              <a:t>-Adresse</a:t>
            </a:r>
            <a:endParaRPr lang="de-AT" sz="1800" dirty="0"/>
          </a:p>
          <a:p>
            <a:pPr lvl="1"/>
            <a:r>
              <a:rPr lang="de-AT" sz="2200" dirty="0" err="1" smtClean="0"/>
              <a:t>Border</a:t>
            </a:r>
            <a:r>
              <a:rPr lang="de-AT" sz="2200" dirty="0" smtClean="0"/>
              <a:t> Gateway Protocol (BGP)</a:t>
            </a:r>
          </a:p>
          <a:p>
            <a:pPr lvl="2"/>
            <a:r>
              <a:rPr lang="de-AT" sz="2000" dirty="0" smtClean="0"/>
              <a:t>Vermittlungsschicht (Network) im </a:t>
            </a:r>
            <a:r>
              <a:rPr lang="de-AT" sz="2000" dirty="0" smtClean="0"/>
              <a:t>OSI-Modell</a:t>
            </a:r>
            <a:endParaRPr lang="de-AT" sz="2200" dirty="0" smtClean="0"/>
          </a:p>
          <a:p>
            <a:r>
              <a:rPr lang="de-AT" sz="3200" dirty="0" smtClean="0"/>
              <a:t>Vorteil</a:t>
            </a:r>
          </a:p>
          <a:p>
            <a:pPr lvl="1"/>
            <a:r>
              <a:rPr lang="de-AT" sz="2200" dirty="0" smtClean="0"/>
              <a:t>geographisch nahe Auswahl der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30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790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 für eure Aufmerksamkeit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Load </a:t>
            </a:r>
            <a:r>
              <a:rPr lang="de-AT" dirty="0" err="1" smtClean="0"/>
              <a:t>Balacing</a:t>
            </a:r>
            <a:r>
              <a:rPr lang="de-AT" dirty="0" smtClean="0"/>
              <a:t>, Seidl Maximilian </a:t>
            </a:r>
            <a:r>
              <a:rPr lang="de-AT" dirty="0" smtClean="0"/>
              <a:t>Freitag, 21. </a:t>
            </a:r>
            <a:r>
              <a:rPr lang="de-AT" dirty="0" smtClean="0"/>
              <a:t>Oktober 2016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70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300" dirty="0"/>
              <a:t>https://devcentral.f5.com/articles/intro-to-load-balancing-for-developers-ndash-the-algorithms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07272" y="2852936"/>
            <a:ext cx="8748464" cy="2592288"/>
          </a:xfrm>
        </p:spPr>
        <p:txBody>
          <a:bodyPr>
            <a:normAutofit fontScale="92500" lnSpcReduction="10000"/>
          </a:bodyPr>
          <a:lstStyle/>
          <a:p>
            <a:r>
              <a:rPr lang="de-DE" sz="3500" b="1" dirty="0"/>
              <a:t>Round </a:t>
            </a:r>
            <a:r>
              <a:rPr lang="de-DE" sz="3500" b="1" dirty="0" smtClean="0"/>
              <a:t>Robin</a:t>
            </a:r>
          </a:p>
          <a:p>
            <a:pPr lvl="1"/>
            <a:r>
              <a:rPr lang="de-DE" sz="2400" dirty="0"/>
              <a:t>A</a:t>
            </a:r>
            <a:r>
              <a:rPr lang="de-DE" sz="2400" dirty="0" smtClean="0"/>
              <a:t>rray mit Servern</a:t>
            </a:r>
          </a:p>
          <a:p>
            <a:pPr lvl="1"/>
            <a:r>
              <a:rPr lang="de-DE" sz="2400" dirty="0"/>
              <a:t>z</a:t>
            </a:r>
            <a:r>
              <a:rPr lang="de-DE" sz="2400" dirty="0" smtClean="0"/>
              <a:t>ufällige Auswahl</a:t>
            </a:r>
            <a:endParaRPr lang="de-DE" sz="2400" dirty="0"/>
          </a:p>
          <a:p>
            <a:pPr lvl="1"/>
            <a:r>
              <a:rPr lang="de-AT" sz="2400" dirty="0"/>
              <a:t>k</a:t>
            </a:r>
            <a:r>
              <a:rPr lang="de-AT" sz="2400" dirty="0" smtClean="0"/>
              <a:t>eine elegante Version</a:t>
            </a:r>
          </a:p>
          <a:p>
            <a:pPr lvl="1"/>
            <a:r>
              <a:rPr lang="de-AT" sz="2400" dirty="0"/>
              <a:t>o</a:t>
            </a:r>
            <a:r>
              <a:rPr lang="de-AT" sz="2400" dirty="0" smtClean="0"/>
              <a:t>ft in großer Software vorhanden</a:t>
            </a:r>
          </a:p>
          <a:p>
            <a:pPr marL="365760" lvl="1" indent="0">
              <a:buNone/>
            </a:pPr>
            <a:r>
              <a:rPr lang="de-AT" dirty="0" smtClean="0"/>
              <a:t>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9825548" y="6381328"/>
            <a:ext cx="838200" cy="257176"/>
          </a:xfrm>
        </p:spPr>
        <p:txBody>
          <a:bodyPr/>
          <a:lstStyle/>
          <a:p>
            <a:fld id="{E31375A4-56A4-47D6-9801-1991572033F7}" type="slidenum">
              <a:rPr lang="de-DE" sz="2200" smtClean="0"/>
              <a:t>4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54088" y="2924944"/>
            <a:ext cx="8748464" cy="1872208"/>
          </a:xfrm>
        </p:spPr>
        <p:txBody>
          <a:bodyPr>
            <a:normAutofit/>
          </a:bodyPr>
          <a:lstStyle/>
          <a:p>
            <a:pPr marL="285750" indent="-285750"/>
            <a:r>
              <a:rPr lang="de-AT" sz="3200" b="1" dirty="0" err="1"/>
              <a:t>Weighted</a:t>
            </a:r>
            <a:r>
              <a:rPr lang="de-AT" sz="3200" b="1" dirty="0"/>
              <a:t> Round Robin</a:t>
            </a:r>
          </a:p>
          <a:p>
            <a:pPr marL="651510" lvl="1" indent="-285750"/>
            <a:r>
              <a:rPr lang="de-AT" sz="2200" dirty="0"/>
              <a:t>„</a:t>
            </a:r>
            <a:r>
              <a:rPr lang="de-AT" sz="2200" dirty="0" err="1"/>
              <a:t>weighted</a:t>
            </a:r>
            <a:r>
              <a:rPr lang="de-AT" sz="2200" dirty="0"/>
              <a:t>“ für Gewichtung</a:t>
            </a:r>
          </a:p>
          <a:p>
            <a:pPr marL="651510" lvl="1" indent="-285750"/>
            <a:r>
              <a:rPr lang="de-AT" sz="2200" dirty="0"/>
              <a:t>Verbindungen sind proportional zur Gewichtungsrate</a:t>
            </a:r>
            <a:endParaRPr lang="de-AT" sz="2200" b="1" dirty="0"/>
          </a:p>
          <a:p>
            <a:pPr marL="365760" lvl="1" indent="0">
              <a:buNone/>
            </a:pPr>
            <a:r>
              <a:rPr lang="de-AT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5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54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Algorithmen – Round Robin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2780928"/>
            <a:ext cx="8748464" cy="2160240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de-AT" sz="3200" b="1" dirty="0"/>
              <a:t>Dynamic Round Robin</a:t>
            </a:r>
          </a:p>
          <a:p>
            <a:pPr marL="651510" lvl="1" indent="-285750"/>
            <a:r>
              <a:rPr lang="de-AT" sz="2200" dirty="0" smtClean="0"/>
              <a:t>ähnlich </a:t>
            </a:r>
            <a:r>
              <a:rPr lang="de-AT" sz="2200" dirty="0"/>
              <a:t>wie </a:t>
            </a:r>
            <a:r>
              <a:rPr lang="de-AT" sz="2200" dirty="0" smtClean="0"/>
              <a:t>WRR</a:t>
            </a:r>
          </a:p>
          <a:p>
            <a:pPr marL="651510" lvl="1" indent="-285750"/>
            <a:r>
              <a:rPr lang="de-AT" sz="2200" dirty="0"/>
              <a:t>s</a:t>
            </a:r>
            <a:r>
              <a:rPr lang="de-AT" sz="2200" dirty="0" smtClean="0"/>
              <a:t>elten in herkömmliche LB inkludiert</a:t>
            </a:r>
            <a:endParaRPr lang="de-AT" sz="2200" dirty="0"/>
          </a:p>
          <a:p>
            <a:pPr marL="651510" lvl="1" indent="-285750"/>
            <a:r>
              <a:rPr lang="de-AT" sz="2200" dirty="0"/>
              <a:t>i</a:t>
            </a:r>
            <a:r>
              <a:rPr lang="de-AT" sz="2200" dirty="0" smtClean="0"/>
              <a:t>nkludiert Server-Performance Monitoring</a:t>
            </a:r>
            <a:endParaRPr lang="de-AT" sz="2200" dirty="0"/>
          </a:p>
          <a:p>
            <a:pPr marL="971550" lvl="2" indent="-285750"/>
            <a:r>
              <a:rPr lang="de-AT" sz="2200" dirty="0" smtClean="0"/>
              <a:t>z.B</a:t>
            </a:r>
            <a:r>
              <a:rPr lang="de-AT" sz="2200" dirty="0"/>
              <a:t>.: schnellste </a:t>
            </a:r>
            <a:r>
              <a:rPr lang="de-AT" sz="2200" dirty="0" smtClean="0"/>
              <a:t>Response-Time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6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87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Andere Algorithmen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Fastest, Least Connections, </a:t>
            </a:r>
            <a:r>
              <a:rPr lang="de-AT" dirty="0" err="1" smtClean="0"/>
              <a:t>Observed</a:t>
            </a:r>
            <a:r>
              <a:rPr lang="de-AT" dirty="0" smtClean="0"/>
              <a:t>, </a:t>
            </a:r>
            <a:r>
              <a:rPr lang="de-AT" dirty="0" err="1" smtClean="0"/>
              <a:t>Predictive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- Fastest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2786152"/>
            <a:ext cx="7308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smtClean="0">
                <a:solidFill>
                  <a:schemeClr val="tx1">
                    <a:lumMod val="85000"/>
                  </a:schemeClr>
                </a:solidFill>
              </a:rPr>
              <a:t>Fastest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b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asiert auf der schnellsten Response-Time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wird in logisch verteilten Netzwerken verwendet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l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eicht zu implementieren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8</a:t>
            </a:fld>
            <a:r>
              <a:rPr lang="de-DE" sz="2200" dirty="0" smtClean="0"/>
              <a:t>/31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122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Andere Algorithmen – Least Connections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524000" y="2836674"/>
            <a:ext cx="7740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3200" b="1" dirty="0" smtClean="0">
                <a:solidFill>
                  <a:schemeClr val="tx1">
                    <a:lumMod val="85000"/>
                  </a:schemeClr>
                </a:solidFill>
              </a:rPr>
              <a:t>Least Connections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l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eitet auf am wenigsten </a:t>
            </a:r>
            <a:r>
              <a:rPr lang="de-AT" sz="2200" b="1" dirty="0" err="1" smtClean="0">
                <a:solidFill>
                  <a:schemeClr val="tx1">
                    <a:lumMod val="85000"/>
                  </a:schemeClr>
                </a:solidFill>
              </a:rPr>
              <a:t>augelastet</a:t>
            </a:r>
            <a:endParaRPr lang="de-AT" sz="22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e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ignet sich bei  Systemen mit gleicher Performance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AT" sz="2200" b="1" dirty="0">
                <a:solidFill>
                  <a:schemeClr val="tx1">
                    <a:lumMod val="85000"/>
                  </a:schemeClr>
                </a:solidFill>
              </a:rPr>
              <a:t>d</a:t>
            </a:r>
            <a:r>
              <a:rPr lang="de-AT" sz="2200" b="1" dirty="0" smtClean="0">
                <a:solidFill>
                  <a:schemeClr val="tx1">
                    <a:lumMod val="85000"/>
                  </a:schemeClr>
                </a:solidFill>
              </a:rPr>
              <a:t>ynamische Methode</a:t>
            </a:r>
            <a:endParaRPr lang="de-AT" sz="2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z="2200" smtClean="0"/>
              <a:t>9</a:t>
            </a:fld>
            <a:r>
              <a:rPr lang="de-DE" sz="2200" dirty="0" smtClean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5013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620</Words>
  <Application>Microsoft Office PowerPoint</Application>
  <PresentationFormat>Breitbild</PresentationFormat>
  <Paragraphs>215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Candara</vt:lpstr>
      <vt:lpstr>Consolas</vt:lpstr>
      <vt:lpstr>TechComputer_16x9</vt:lpstr>
      <vt:lpstr>Load Balancing Algorithmen und Verfahren</vt:lpstr>
      <vt:lpstr>Aufbau der Präsentation</vt:lpstr>
      <vt:lpstr>Round Robin</vt:lpstr>
      <vt:lpstr>Algorithmen – Round Robin</vt:lpstr>
      <vt:lpstr>Algorithmen – Round Robin</vt:lpstr>
      <vt:lpstr>Algorithmen – Round Robin</vt:lpstr>
      <vt:lpstr>Andere Algorithmen</vt:lpstr>
      <vt:lpstr>Andere Algorithmen - Fastest</vt:lpstr>
      <vt:lpstr>Andere Algorithmen – Least Connections</vt:lpstr>
      <vt:lpstr>Andere Algorithmen – Observed</vt:lpstr>
      <vt:lpstr>Andere Algorithmen – Predictive</vt:lpstr>
      <vt:lpstr>Review</vt:lpstr>
      <vt:lpstr>Load Balancer Funktionen</vt:lpstr>
      <vt:lpstr>Funktionen - Hauptfunktionen</vt:lpstr>
      <vt:lpstr>Funktionen – DDoS protection</vt:lpstr>
      <vt:lpstr>Verfahren mit  NW-Konfiguration</vt:lpstr>
      <vt:lpstr>Verfahren mit NW-Konfiguration</vt:lpstr>
      <vt:lpstr>DNS Round Robin</vt:lpstr>
      <vt:lpstr>DNS Round Robin</vt:lpstr>
      <vt:lpstr>Verfahren mit NW-Konfiguration Round Robin DNS</vt:lpstr>
      <vt:lpstr>Verfahren mit NW-Konfiguration Round Robin DNS</vt:lpstr>
      <vt:lpstr>Flat based SLB</vt:lpstr>
      <vt:lpstr>Flat based SLB</vt:lpstr>
      <vt:lpstr>Verfahren mit NW-Konfiguration Flat based SLB</vt:lpstr>
      <vt:lpstr>NAT based SLB</vt:lpstr>
      <vt:lpstr>Verfahren mit NW-Architektur NAT based SLB</vt:lpstr>
      <vt:lpstr>route-path, two armed - Konfiguration</vt:lpstr>
      <vt:lpstr>Verfahren mit NW-Konfiguration NAT based SLB</vt:lpstr>
      <vt:lpstr>Anycast SLB</vt:lpstr>
      <vt:lpstr>Verfahren mit NW-Konfiguration Anycast SLB</vt:lpstr>
      <vt:lpstr>Danke für eure Aufmerksamkeit</vt:lpstr>
      <vt:lpstr>https://devcentral.f5.com/articles/intro-to-load-balancing-for-developers-ndash-the-algorithms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2016-10-20T09:42:41Z</dcterms:created>
  <dcterms:modified xsi:type="dcterms:W3CDTF">2016-10-21T11:25:54Z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