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84" r:id="rId15"/>
    <p:sldId id="468" r:id="rId16"/>
    <p:sldId id="469" r:id="rId17"/>
    <p:sldId id="470" r:id="rId18"/>
    <p:sldId id="471" r:id="rId19"/>
    <p:sldId id="488" r:id="rId20"/>
    <p:sldId id="473" r:id="rId21"/>
    <p:sldId id="487" r:id="rId22"/>
    <p:sldId id="474" r:id="rId23"/>
    <p:sldId id="475" r:id="rId24"/>
    <p:sldId id="476" r:id="rId25"/>
    <p:sldId id="477" r:id="rId26"/>
    <p:sldId id="478" r:id="rId27"/>
    <p:sldId id="479" r:id="rId28"/>
    <p:sldId id="481" r:id="rId29"/>
    <p:sldId id="482" r:id="rId30"/>
    <p:sldId id="483" r:id="rId31"/>
  </p:sldIdLst>
  <p:sldSz cx="9144000" cy="6858000" type="screen4x3"/>
  <p:notesSz cx="6854825" cy="97504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FF"/>
    <a:srgbClr val="9797FF"/>
    <a:srgbClr val="FFCC00"/>
    <a:srgbClr val="FFFF99"/>
    <a:srgbClr val="808080"/>
    <a:srgbClr val="FF0066"/>
    <a:srgbClr val="009999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9145" autoAdjust="0"/>
  </p:normalViewPr>
  <p:slideViewPr>
    <p:cSldViewPr snapToGrid="0" snapToObjects="1">
      <p:cViewPr>
        <p:scale>
          <a:sx n="66" d="100"/>
          <a:sy n="66" d="100"/>
        </p:scale>
        <p:origin x="-811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6ED80CE-77E4-411A-BF1E-ED93070238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ADEEFE4-85BC-4B90-AF4F-FB598E9534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>
              <a:latin typeface="Arial" charset="0"/>
            </a:endParaRPr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822ED-BBAD-4D44-A859-81758049F527}" type="slidenum">
              <a:rPr lang="de-DE" smtClean="0">
                <a:latin typeface="Arial" charset="0"/>
                <a:cs typeface="Arial" charset="0"/>
              </a:rPr>
              <a:pPr/>
              <a:t>10</a:t>
            </a:fld>
            <a:endParaRPr 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37EC8720-A16B-466A-91A5-B284D7509FC9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25C8DC8F-3278-4F3B-8561-BFFBE408CE46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60E7ADD1-94A8-48F6-B736-79D8114F26AB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085617D0-D9FB-44B4-87D6-C6E5F02A6636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3528EF8-B99C-4ACC-9C34-F6AABBD9C649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E6F5B75E-035D-479B-8B37-6E2C1512969A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B9129376-B419-42C8-853A-D5E4A6523523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BF40E9E8-E156-47E2-9E65-31A3FDDB6103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A28A25B7-15AC-43CB-A7C2-8273FD4924E8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3C4CD5E-4D29-4E2B-9C0C-0EC0FDC203BC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409700"/>
          </a:xfrm>
          <a:prstGeom prst="rect">
            <a:avLst/>
          </a:prstGeom>
          <a:gradFill rotWithShape="1">
            <a:gsLst>
              <a:gs pos="0">
                <a:srgbClr val="447CD8"/>
              </a:gs>
              <a:gs pos="100000">
                <a:srgbClr val="0000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19900" y="77788"/>
            <a:ext cx="2257425" cy="903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pic>
        <p:nvPicPr>
          <p:cNvPr id="6" name="Picture 9" descr="LogoFH+bfi_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07213" y="144463"/>
            <a:ext cx="2092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819900" y="969963"/>
            <a:ext cx="225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INSTITUTIONEN </a:t>
            </a: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und</a:t>
            </a:r>
            <a:r>
              <a:rPr lang="de-AT" sz="800" b="1">
                <a:solidFill>
                  <a:srgbClr val="FED526"/>
                </a:solidFill>
                <a:latin typeface="Arial" pitchFamily="34" charset="0"/>
                <a:cs typeface="+mn-cs"/>
              </a:rPr>
              <a:t> </a:t>
            </a:r>
          </a:p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POLITIKFELDER </a:t>
            </a: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der </a:t>
            </a: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EU</a:t>
            </a:r>
            <a:endParaRPr lang="de-AT" sz="1200" i="1" u="sng">
              <a:solidFill>
                <a:srgbClr val="FED526"/>
              </a:solidFill>
              <a:latin typeface="Arial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1065213" y="-33338"/>
            <a:ext cx="56721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  <a:defRPr/>
            </a:pPr>
            <a:r>
              <a:rPr lang="de-AT" sz="800">
                <a:solidFill>
                  <a:srgbClr val="FED526"/>
                </a:solidFill>
              </a:rPr>
              <a:t>                                    Siebter Teil –</a:t>
            </a:r>
            <a:r>
              <a:rPr lang="de-AT" sz="800" b="1">
                <a:solidFill>
                  <a:srgbClr val="FED526"/>
                </a:solidFill>
              </a:rPr>
              <a:t> </a:t>
            </a:r>
            <a:r>
              <a:rPr lang="de-AT" sz="1200" b="1">
                <a:solidFill>
                  <a:srgbClr val="FED526"/>
                </a:solidFill>
              </a:rPr>
              <a:t>Politikfelder der EG/EU</a:t>
            </a:r>
          </a:p>
          <a:p>
            <a:pPr marL="457200" indent="-457200">
              <a:spcBef>
                <a:spcPct val="25000"/>
              </a:spcBef>
              <a:defRPr/>
            </a:pPr>
            <a:endParaRPr lang="de-AT" sz="2800" b="1">
              <a:solidFill>
                <a:srgbClr val="FED526"/>
              </a:solidFill>
            </a:endParaRPr>
          </a:p>
          <a:p>
            <a:pPr marL="457200" indent="-457200">
              <a:spcBef>
                <a:spcPct val="25000"/>
              </a:spcBef>
              <a:defRPr/>
            </a:pPr>
            <a:r>
              <a:rPr lang="de-AT" sz="2400">
                <a:solidFill>
                  <a:srgbClr val="FED526"/>
                </a:solidFill>
              </a:rPr>
              <a:t>    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6737350" y="0"/>
            <a:ext cx="0" cy="1409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auto">
          <a:xfrm>
            <a:off x="895350" y="239713"/>
            <a:ext cx="584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1B6FFB0-1D16-4822-B252-AD61358A7295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63323115-6025-4BEC-8B86-446A790E3A08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D91DA536-060D-460A-945D-5A3890694A2D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8AAA418-65F1-4E81-8D55-70670D3917A7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1F008FE-CD68-45C5-9049-B514626D8BA7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1CE3187F-AFAF-4FA7-9F2D-BFC81D9A13C6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8044A1FD-B5AF-40EE-80A5-95E6C64B96EB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617FB4BC-245E-4D62-9EA6-2C43D98DC870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7BB1BD11-72A0-4BE3-BD73-EA8E118F5DFF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D1A3646D-5797-4DB4-AA2B-E28B01F330BA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>
                <a:solidFill>
                  <a:schemeClr val="tx1"/>
                </a:solidFill>
              </a:rPr>
              <a:t>FS 5 </a:t>
            </a:r>
            <a:r>
              <a:rPr lang="de-DE" i="1"/>
              <a:t>V2.0</a:t>
            </a:r>
            <a:r>
              <a:rPr lang="de-DE" sz="1200">
                <a:solidFill>
                  <a:schemeClr val="tx1"/>
                </a:solidFill>
              </a:rPr>
              <a:t> -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r>
              <a:rPr lang="de-DE" b="1">
                <a:solidFill>
                  <a:schemeClr val="tx1"/>
                </a:solidFill>
              </a:rPr>
              <a:t>Blatt</a:t>
            </a:r>
            <a:r>
              <a:rPr lang="de-DE" sz="1200" b="1">
                <a:solidFill>
                  <a:schemeClr val="tx1"/>
                </a:solidFill>
              </a:rPr>
              <a:t> </a:t>
            </a:r>
            <a:fld id="{143F308F-4839-438F-9DC5-093FB4A17EB2}" type="slidenum">
              <a:rPr lang="de-DE" sz="1200" b="1">
                <a:solidFill>
                  <a:schemeClr val="tx1"/>
                </a:solidFill>
              </a:rPr>
              <a:pPr>
                <a:defRPr/>
              </a:pPr>
              <a:t>‹Nr.›</a:t>
            </a:fld>
            <a:endParaRPr lang="de-DE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409700"/>
          </a:xfrm>
          <a:prstGeom prst="rect">
            <a:avLst/>
          </a:prstGeom>
          <a:gradFill rotWithShape="1">
            <a:gsLst>
              <a:gs pos="0">
                <a:srgbClr val="447CD8"/>
              </a:gs>
              <a:gs pos="100000">
                <a:srgbClr val="0000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5575" y="6456363"/>
            <a:ext cx="7539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/>
              <a:t>FS 5 </a:t>
            </a:r>
            <a:r>
              <a:rPr lang="de-DE" i="1"/>
              <a:t>V2.0</a:t>
            </a:r>
            <a:r>
              <a:rPr lang="de-DE" sz="1200"/>
              <a:t> -</a:t>
            </a:r>
            <a:r>
              <a:rPr lang="de-DE" sz="1200" b="1"/>
              <a:t> </a:t>
            </a:r>
            <a:r>
              <a:rPr lang="de-DE" b="1"/>
              <a:t>Blatt</a:t>
            </a:r>
            <a:r>
              <a:rPr lang="de-DE" sz="1200" b="1"/>
              <a:t> </a:t>
            </a:r>
            <a:fld id="{5605EE73-74D8-4E7B-B34C-A5FC42276BFE}" type="slidenum">
              <a:rPr lang="de-DE" sz="1200" b="1"/>
              <a:pPr>
                <a:defRPr/>
              </a:pPr>
              <a:t>‹Nr.›</a:t>
            </a:fld>
            <a:endParaRPr lang="de-DE" sz="1200" b="1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819900" y="77788"/>
            <a:ext cx="2257425" cy="903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pic>
        <p:nvPicPr>
          <p:cNvPr id="1029" name="Picture 9" descr="LogoFH+bfi_100dpi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907213" y="144463"/>
            <a:ext cx="2092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819900" y="969963"/>
            <a:ext cx="225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INSTITUTIONEN </a:t>
            </a: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und</a:t>
            </a:r>
            <a:r>
              <a:rPr lang="de-AT" sz="800" b="1">
                <a:solidFill>
                  <a:srgbClr val="FED526"/>
                </a:solidFill>
                <a:latin typeface="Arial" pitchFamily="34" charset="0"/>
                <a:cs typeface="+mn-cs"/>
              </a:rPr>
              <a:t> </a:t>
            </a:r>
          </a:p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POLITIKFELDER </a:t>
            </a: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der </a:t>
            </a: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EU</a:t>
            </a:r>
            <a:endParaRPr lang="de-AT" sz="1200" i="1" u="sng">
              <a:solidFill>
                <a:srgbClr val="FED526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065213" y="-33338"/>
            <a:ext cx="56721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  <a:defRPr/>
            </a:pP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                                    Fünfter Teil –</a:t>
            </a:r>
            <a:r>
              <a:rPr lang="de-AT" sz="800" b="1">
                <a:solidFill>
                  <a:srgbClr val="FED526"/>
                </a:solidFill>
                <a:latin typeface="Arial" pitchFamily="34" charset="0"/>
                <a:cs typeface="+mn-cs"/>
              </a:rPr>
              <a:t> </a:t>
            </a: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Politikfelder der EG/EU</a:t>
            </a:r>
          </a:p>
          <a:p>
            <a:pPr marL="457200" indent="-457200">
              <a:spcBef>
                <a:spcPct val="25000"/>
              </a:spcBef>
              <a:defRPr/>
            </a:pPr>
            <a:endParaRPr lang="de-AT" sz="2800" b="1">
              <a:solidFill>
                <a:srgbClr val="FED526"/>
              </a:solidFill>
              <a:latin typeface="Arial" pitchFamily="34" charset="0"/>
              <a:cs typeface="+mn-cs"/>
            </a:endParaRPr>
          </a:p>
          <a:p>
            <a:pPr marL="457200" indent="-457200">
              <a:spcBef>
                <a:spcPct val="25000"/>
              </a:spcBef>
              <a:defRPr/>
            </a:pPr>
            <a:r>
              <a:rPr lang="de-AT" sz="2400">
                <a:solidFill>
                  <a:srgbClr val="FED526"/>
                </a:solidFill>
                <a:latin typeface="Arial" pitchFamily="34" charset="0"/>
                <a:cs typeface="+mn-cs"/>
              </a:rPr>
              <a:t>    </a:t>
            </a:r>
            <a:endParaRPr lang="de-DE" sz="2400">
              <a:solidFill>
                <a:srgbClr val="FED526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6737350" y="0"/>
            <a:ext cx="0" cy="1409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895350" y="239713"/>
            <a:ext cx="584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409700"/>
          </a:xfrm>
          <a:prstGeom prst="rect">
            <a:avLst/>
          </a:prstGeom>
          <a:gradFill rotWithShape="1">
            <a:gsLst>
              <a:gs pos="0">
                <a:srgbClr val="447CD8"/>
              </a:gs>
              <a:gs pos="100000">
                <a:srgbClr val="0000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5575" y="6456363"/>
            <a:ext cx="7539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Schermann / Stimmer / Thöndl: Die Europäische Union. Institutionen – Verfahren - Akteure</a:t>
            </a:r>
            <a:r>
              <a:rPr lang="de-DE" sz="1400"/>
              <a:t> - </a:t>
            </a:r>
            <a:r>
              <a:rPr lang="de-DE" sz="1200" i="1"/>
              <a:t>FS 5 </a:t>
            </a:r>
            <a:r>
              <a:rPr lang="de-DE" i="1"/>
              <a:t>V2.0</a:t>
            </a:r>
            <a:r>
              <a:rPr lang="de-DE" sz="1200"/>
              <a:t> -</a:t>
            </a:r>
            <a:r>
              <a:rPr lang="de-DE" sz="1200" b="1"/>
              <a:t> </a:t>
            </a:r>
            <a:r>
              <a:rPr lang="de-DE" b="1"/>
              <a:t>Blatt</a:t>
            </a:r>
            <a:r>
              <a:rPr lang="de-DE" sz="1200" b="1"/>
              <a:t> </a:t>
            </a:r>
            <a:fld id="{7534704C-44C0-4445-9C64-F4B9C6C59DA9}" type="slidenum">
              <a:rPr lang="de-DE" sz="1200" b="1"/>
              <a:pPr>
                <a:defRPr/>
              </a:pPr>
              <a:t>‹Nr.›</a:t>
            </a:fld>
            <a:endParaRPr lang="de-DE" sz="1200" b="1"/>
          </a:p>
        </p:txBody>
      </p:sp>
      <p:sp>
        <p:nvSpPr>
          <p:cNvPr id="156685" name="Text Box 13"/>
          <p:cNvSpPr txBox="1">
            <a:spLocks noChangeArrowheads="1"/>
          </p:cNvSpPr>
          <p:nvPr userDrawn="1"/>
        </p:nvSpPr>
        <p:spPr bwMode="auto">
          <a:xfrm>
            <a:off x="1065213" y="-33338"/>
            <a:ext cx="56721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  <a:defRPr/>
            </a:pPr>
            <a:r>
              <a:rPr lang="de-AT" sz="800">
                <a:solidFill>
                  <a:srgbClr val="FED526"/>
                </a:solidFill>
                <a:latin typeface="Arial" pitchFamily="34" charset="0"/>
                <a:cs typeface="+mn-cs"/>
              </a:rPr>
              <a:t>                    </a:t>
            </a:r>
            <a:r>
              <a:rPr lang="de-AT" sz="1200" b="1">
                <a:solidFill>
                  <a:srgbClr val="FED526"/>
                </a:solidFill>
                <a:latin typeface="Arial" pitchFamily="34" charset="0"/>
                <a:cs typeface="+mn-cs"/>
              </a:rPr>
              <a:t>II. Politikbereiche der EG im Vergleich – „EUROPÄISCHER BAUM“</a:t>
            </a:r>
          </a:p>
          <a:p>
            <a:pPr marL="457200" indent="-457200">
              <a:spcBef>
                <a:spcPct val="25000"/>
              </a:spcBef>
              <a:defRPr/>
            </a:pPr>
            <a:endParaRPr lang="de-AT" sz="2800" b="1">
              <a:solidFill>
                <a:srgbClr val="FED526"/>
              </a:solidFill>
              <a:latin typeface="Arial" pitchFamily="34" charset="0"/>
              <a:cs typeface="+mn-cs"/>
            </a:endParaRPr>
          </a:p>
          <a:p>
            <a:pPr marL="457200" indent="-457200">
              <a:spcBef>
                <a:spcPct val="25000"/>
              </a:spcBef>
              <a:defRPr/>
            </a:pPr>
            <a:r>
              <a:rPr lang="de-AT" sz="2400">
                <a:solidFill>
                  <a:srgbClr val="FED526"/>
                </a:solidFill>
                <a:latin typeface="Arial" pitchFamily="34" charset="0"/>
                <a:cs typeface="+mn-cs"/>
              </a:rPr>
              <a:t>    </a:t>
            </a:r>
            <a:endParaRPr lang="de-DE" sz="2400">
              <a:solidFill>
                <a:srgbClr val="FED526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6687" name="Line 15"/>
          <p:cNvSpPr>
            <a:spLocks noChangeShapeType="1"/>
          </p:cNvSpPr>
          <p:nvPr userDrawn="1"/>
        </p:nvSpPr>
        <p:spPr bwMode="auto">
          <a:xfrm>
            <a:off x="0" y="23971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  <p:sp>
        <p:nvSpPr>
          <p:cNvPr id="156688" name="Rectangle 16"/>
          <p:cNvSpPr>
            <a:spLocks noChangeArrowheads="1"/>
          </p:cNvSpPr>
          <p:nvPr userDrawn="1"/>
        </p:nvSpPr>
        <p:spPr bwMode="auto">
          <a:xfrm>
            <a:off x="0" y="239713"/>
            <a:ext cx="9144000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sz="1800">
              <a:latin typeface="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7"/>
          <p:cNvGrpSpPr>
            <a:grpSpLocks/>
          </p:cNvGrpSpPr>
          <p:nvPr/>
        </p:nvGrpSpPr>
        <p:grpSpPr bwMode="auto">
          <a:xfrm>
            <a:off x="742950" y="620713"/>
            <a:ext cx="7932738" cy="5548312"/>
            <a:chOff x="468" y="391"/>
            <a:chExt cx="4997" cy="3495"/>
          </a:xfrm>
        </p:grpSpPr>
        <p:pic>
          <p:nvPicPr>
            <p:cNvPr id="27650" name="Picture 6" descr="LogoFH+bfi_100dp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9" y="391"/>
              <a:ext cx="2766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468" y="1893"/>
              <a:ext cx="4889" cy="1578"/>
            </a:xfrm>
            <a:prstGeom prst="rect">
              <a:avLst/>
            </a:prstGeom>
            <a:gradFill rotWithShape="1">
              <a:gsLst>
                <a:gs pos="0">
                  <a:srgbClr val="447CD8"/>
                </a:gs>
                <a:gs pos="100000">
                  <a:srgbClr val="000066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de-AT" sz="1800">
                <a:latin typeface="Arial" pitchFamily="34" charset="0"/>
                <a:cs typeface="+mn-cs"/>
              </a:endParaRPr>
            </a:p>
          </p:txBody>
        </p:sp>
        <p:sp>
          <p:nvSpPr>
            <p:cNvPr id="27652" name="Text Box 9"/>
            <p:cNvSpPr txBox="1">
              <a:spLocks noChangeArrowheads="1"/>
            </p:cNvSpPr>
            <p:nvPr/>
          </p:nvSpPr>
          <p:spPr bwMode="auto">
            <a:xfrm>
              <a:off x="690" y="1659"/>
              <a:ext cx="4457" cy="2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AT" sz="1600" i="1" u="sng">
                  <a:solidFill>
                    <a:schemeClr val="accent2"/>
                  </a:solidFill>
                </a:rPr>
                <a:t>Vorlesung</a:t>
              </a:r>
              <a:r>
                <a:rPr lang="de-AT" sz="1600" i="1">
                  <a:solidFill>
                    <a:schemeClr val="accent2"/>
                  </a:solidFill>
                </a:rPr>
                <a:t>:</a:t>
              </a:r>
            </a:p>
            <a:p>
              <a:pPr algn="ctr"/>
              <a:endParaRPr lang="de-AT" sz="1200" i="1">
                <a:solidFill>
                  <a:schemeClr val="accent2"/>
                </a:solidFill>
              </a:endParaRPr>
            </a:p>
            <a:p>
              <a:pPr algn="ctr"/>
              <a:endParaRPr lang="de-AT" sz="1200" i="1">
                <a:solidFill>
                  <a:schemeClr val="accent2"/>
                </a:solidFill>
              </a:endParaRPr>
            </a:p>
            <a:p>
              <a:pPr algn="ctr"/>
              <a:r>
                <a:rPr lang="de-AT" sz="3200" b="1">
                  <a:solidFill>
                    <a:srgbClr val="FED526"/>
                  </a:solidFill>
                </a:rPr>
                <a:t>INSTITUTIONEN </a:t>
              </a:r>
            </a:p>
            <a:p>
              <a:pPr algn="ctr"/>
              <a:r>
                <a:rPr lang="de-AT" sz="1800">
                  <a:solidFill>
                    <a:srgbClr val="FED526"/>
                  </a:solidFill>
                </a:rPr>
                <a:t>und</a:t>
              </a:r>
              <a:r>
                <a:rPr lang="de-AT" sz="1800" b="1">
                  <a:solidFill>
                    <a:srgbClr val="FED526"/>
                  </a:solidFill>
                </a:rPr>
                <a:t> </a:t>
              </a:r>
              <a:r>
                <a:rPr lang="de-AT" sz="3200" b="1">
                  <a:solidFill>
                    <a:srgbClr val="FED526"/>
                  </a:solidFill>
                </a:rPr>
                <a:t>POLITIKFELDER </a:t>
              </a:r>
            </a:p>
            <a:p>
              <a:pPr algn="ctr"/>
              <a:r>
                <a:rPr lang="de-AT" sz="1800">
                  <a:solidFill>
                    <a:srgbClr val="FED526"/>
                  </a:solidFill>
                </a:rPr>
                <a:t>der </a:t>
              </a:r>
            </a:p>
            <a:p>
              <a:pPr algn="ctr"/>
              <a:r>
                <a:rPr lang="de-AT" sz="3200" b="1">
                  <a:solidFill>
                    <a:srgbClr val="FED526"/>
                  </a:solidFill>
                </a:rPr>
                <a:t>EU</a:t>
              </a:r>
            </a:p>
            <a:p>
              <a:pPr algn="ctr"/>
              <a:endParaRPr lang="de-AT" sz="1200" i="1" u="sng">
                <a:solidFill>
                  <a:srgbClr val="FED526"/>
                </a:solidFill>
              </a:endParaRPr>
            </a:p>
            <a:p>
              <a:pPr algn="ctr"/>
              <a:endParaRPr lang="de-AT" sz="1200" i="1" u="sng">
                <a:solidFill>
                  <a:srgbClr val="FED526"/>
                </a:solidFill>
              </a:endParaRPr>
            </a:p>
            <a:p>
              <a:pPr algn="ctr"/>
              <a:endParaRPr lang="de-AT" sz="1200" i="1" u="sng">
                <a:solidFill>
                  <a:schemeClr val="accent2"/>
                </a:solidFill>
              </a:endParaRPr>
            </a:p>
            <a:p>
              <a:pPr algn="ctr"/>
              <a:r>
                <a:rPr lang="de-AT" sz="1800" i="1" u="sng">
                  <a:solidFill>
                    <a:schemeClr val="accent2"/>
                  </a:solidFill>
                </a:rPr>
                <a:t>Foliensatz 7 </a:t>
              </a:r>
              <a:r>
                <a:rPr lang="de-AT" sz="1600" i="1" u="sng">
                  <a:solidFill>
                    <a:schemeClr val="accent2"/>
                  </a:solidFill>
                </a:rPr>
                <a:t>V2.0 </a:t>
              </a:r>
              <a:r>
                <a:rPr lang="de-AT" sz="1800" i="1" u="sng">
                  <a:solidFill>
                    <a:schemeClr val="accent2"/>
                  </a:solidFill>
                </a:rPr>
                <a:t>– </a:t>
              </a:r>
            </a:p>
            <a:p>
              <a:pPr algn="ctr"/>
              <a:r>
                <a:rPr lang="de-AT" sz="1800" i="1" u="sng">
                  <a:solidFill>
                    <a:schemeClr val="accent2"/>
                  </a:solidFill>
                </a:rPr>
                <a:t>„Politikfelder der EG/EU“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254000" y="2781300"/>
            <a:ext cx="87630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35000"/>
              </a:spcAft>
            </a:pPr>
            <a:r>
              <a:rPr lang="de-AT" sz="3200">
                <a:solidFill>
                  <a:schemeClr val="accent2"/>
                </a:solidFill>
              </a:rPr>
              <a:t>Instrumente:</a:t>
            </a:r>
          </a:p>
          <a:p>
            <a:pPr marL="342900" indent="-342900">
              <a:lnSpc>
                <a:spcPct val="85000"/>
              </a:lnSpc>
              <a:spcAft>
                <a:spcPct val="3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Handelsverträge</a:t>
            </a:r>
          </a:p>
          <a:p>
            <a:pPr marL="342900" indent="-342900">
              <a:lnSpc>
                <a:spcPct val="85000"/>
              </a:lnSpc>
              <a:spcAft>
                <a:spcPct val="3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Kooperationsabkommen         </a:t>
            </a:r>
          </a:p>
          <a:p>
            <a:pPr marL="342900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Assoziierungsabkommen: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Grundtypus für alle darüber hinausgehenden Verpflichtungsgrade (außer Vollbeitritt)</a:t>
            </a:r>
          </a:p>
          <a:p>
            <a:pPr marL="342900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Gemischte Abkommen: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gemeinschaftsrechtliche Regelungskompetenzen + zwischenstaatlicher Vertragsschließung durch MS</a:t>
            </a:r>
            <a:r>
              <a:rPr lang="de-AT" sz="2200">
                <a:solidFill>
                  <a:srgbClr val="262673"/>
                </a:solidFill>
              </a:rPr>
              <a:t>T (Ratifizierung durch nationale Parlamente)</a:t>
            </a:r>
            <a:endParaRPr lang="de-AT" sz="2200">
              <a:solidFill>
                <a:schemeClr val="accent2"/>
              </a:solidFill>
            </a:endParaRP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127000" y="2087563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000" b="1">
                <a:solidFill>
                  <a:schemeClr val="accent2"/>
                </a:solidFill>
              </a:rPr>
              <a:t>2. Vertragliche Handelspolitik = Bi-/Multilateral vereinbarte Regelungen</a:t>
            </a:r>
            <a:endParaRPr lang="de-DE" sz="2000">
              <a:solidFill>
                <a:schemeClr val="accent2"/>
              </a:solidFill>
            </a:endParaRP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127000" y="2603500"/>
            <a:ext cx="8890000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15000"/>
              </a:spcAft>
            </a:pPr>
            <a:r>
              <a:rPr lang="de-AT" sz="2900">
                <a:solidFill>
                  <a:schemeClr val="accent2"/>
                </a:solidFill>
              </a:rPr>
              <a:t>Assoziierungsverträge: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Assoziierung überseeischer Länder (Entwicklungspolitik)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Assoziierungsabkommen mit den EFTA-Staaten (EWR, EU-CH)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Stabilisierungs- und Assoziierungsabkommen mit den neuen Staaten des Balkan (Beitritts-Status)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Partnerschaftsabkommen mit Russland (1997) Ukraine (1998) im Zuge der Neuen Nachbarschaftspolitik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Assoziierungsabkommen mit den Mittelmeerstaaten (Barcelonaprozess ab 1995)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Euro-asiatische Abkommen im Rahmen der ASEAN</a:t>
            </a: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127000" y="2087563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000" b="1">
                <a:solidFill>
                  <a:schemeClr val="accent2"/>
                </a:solidFill>
              </a:rPr>
              <a:t>2. Vertragliche Handelspolitik = Bi-/Multilateral vereinbarte Regelungen</a:t>
            </a:r>
            <a:endParaRPr lang="de-DE" sz="2000">
              <a:solidFill>
                <a:schemeClr val="accent2"/>
              </a:solidFill>
            </a:endParaRP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9939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Energieaußenbeziehungen der EG/EU</a:t>
            </a:r>
            <a:endParaRPr lang="de-DE" sz="2400">
              <a:solidFill>
                <a:schemeClr val="bg1"/>
              </a:solidFill>
            </a:endParaRPr>
          </a:p>
        </p:txBody>
      </p:sp>
      <p:grpSp>
        <p:nvGrpSpPr>
          <p:cNvPr id="39940" name="Group 52"/>
          <p:cNvGrpSpPr>
            <a:grpSpLocks/>
          </p:cNvGrpSpPr>
          <p:nvPr/>
        </p:nvGrpSpPr>
        <p:grpSpPr bwMode="auto">
          <a:xfrm>
            <a:off x="1077913" y="2528888"/>
            <a:ext cx="7391400" cy="3348037"/>
            <a:chOff x="679" y="1593"/>
            <a:chExt cx="4656" cy="2109"/>
          </a:xfrm>
        </p:grpSpPr>
        <p:sp>
          <p:nvSpPr>
            <p:cNvPr id="39946" name="Text Box 27"/>
            <p:cNvSpPr txBox="1">
              <a:spLocks noChangeArrowheads="1"/>
            </p:cNvSpPr>
            <p:nvPr/>
          </p:nvSpPr>
          <p:spPr bwMode="auto">
            <a:xfrm>
              <a:off x="1411" y="1630"/>
              <a:ext cx="622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G8 + 5</a:t>
              </a:r>
            </a:p>
          </p:txBody>
        </p:sp>
        <p:cxnSp>
          <p:nvCxnSpPr>
            <p:cNvPr id="39947" name="AutoShape 28"/>
            <p:cNvCxnSpPr>
              <a:cxnSpLocks noChangeShapeType="1"/>
            </p:cNvCxnSpPr>
            <p:nvPr/>
          </p:nvCxnSpPr>
          <p:spPr bwMode="auto">
            <a:xfrm>
              <a:off x="1978" y="1801"/>
              <a:ext cx="932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48" name="Text Box 29"/>
            <p:cNvSpPr txBox="1">
              <a:spLocks noChangeArrowheads="1"/>
            </p:cNvSpPr>
            <p:nvPr/>
          </p:nvSpPr>
          <p:spPr bwMode="auto">
            <a:xfrm>
              <a:off x="679" y="2191"/>
              <a:ext cx="870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Weltbank</a:t>
              </a:r>
            </a:p>
          </p:txBody>
        </p:sp>
        <p:sp>
          <p:nvSpPr>
            <p:cNvPr id="92190" name="AutoShape 30"/>
            <p:cNvSpPr>
              <a:spLocks noChangeArrowheads="1"/>
            </p:cNvSpPr>
            <p:nvPr/>
          </p:nvSpPr>
          <p:spPr bwMode="auto">
            <a:xfrm>
              <a:off x="2226" y="2349"/>
              <a:ext cx="1368" cy="9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/>
            <a:lstStyle/>
            <a:p>
              <a:pPr algn="ctr">
                <a:defRPr/>
              </a:pPr>
              <a:r>
                <a:rPr lang="de-AT" sz="1800" b="1"/>
                <a:t>EU 28</a:t>
              </a:r>
              <a:endParaRPr lang="de-AT" sz="1800"/>
            </a:p>
          </p:txBody>
        </p:sp>
        <p:sp>
          <p:nvSpPr>
            <p:cNvPr id="39950" name="AutoShape 31"/>
            <p:cNvSpPr>
              <a:spLocks noChangeArrowheads="1"/>
            </p:cNvSpPr>
            <p:nvPr/>
          </p:nvSpPr>
          <p:spPr bwMode="auto">
            <a:xfrm>
              <a:off x="2599" y="2678"/>
              <a:ext cx="622" cy="2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KO</a:t>
              </a:r>
            </a:p>
          </p:txBody>
        </p:sp>
        <p:sp>
          <p:nvSpPr>
            <p:cNvPr id="39951" name="AutoShape 32"/>
            <p:cNvSpPr>
              <a:spLocks noChangeArrowheads="1"/>
            </p:cNvSpPr>
            <p:nvPr/>
          </p:nvSpPr>
          <p:spPr bwMode="auto">
            <a:xfrm>
              <a:off x="2599" y="3007"/>
              <a:ext cx="622" cy="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EAG</a:t>
              </a:r>
            </a:p>
          </p:txBody>
        </p:sp>
        <p:cxnSp>
          <p:nvCxnSpPr>
            <p:cNvPr id="39952" name="AutoShape 33"/>
            <p:cNvCxnSpPr>
              <a:cxnSpLocks noChangeShapeType="1"/>
            </p:cNvCxnSpPr>
            <p:nvPr/>
          </p:nvCxnSpPr>
          <p:spPr bwMode="auto">
            <a:xfrm>
              <a:off x="1480" y="2349"/>
              <a:ext cx="1119" cy="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53" name="Text Box 34"/>
            <p:cNvSpPr txBox="1">
              <a:spLocks noChangeArrowheads="1"/>
            </p:cNvSpPr>
            <p:nvPr/>
          </p:nvSpPr>
          <p:spPr bwMode="auto">
            <a:xfrm>
              <a:off x="831" y="3086"/>
              <a:ext cx="870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IEA 1974</a:t>
              </a:r>
            </a:p>
          </p:txBody>
        </p:sp>
        <p:cxnSp>
          <p:nvCxnSpPr>
            <p:cNvPr id="39954" name="AutoShape 35"/>
            <p:cNvCxnSpPr>
              <a:cxnSpLocks noChangeShapeType="1"/>
            </p:cNvCxnSpPr>
            <p:nvPr/>
          </p:nvCxnSpPr>
          <p:spPr bwMode="auto">
            <a:xfrm flipV="1">
              <a:off x="1605" y="2788"/>
              <a:ext cx="994" cy="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55" name="Text Box 36"/>
            <p:cNvSpPr txBox="1">
              <a:spLocks noChangeArrowheads="1"/>
            </p:cNvSpPr>
            <p:nvPr/>
          </p:nvSpPr>
          <p:spPr bwMode="auto">
            <a:xfrm>
              <a:off x="914" y="2538"/>
              <a:ext cx="622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OPEC</a:t>
              </a:r>
            </a:p>
          </p:txBody>
        </p:sp>
        <p:cxnSp>
          <p:nvCxnSpPr>
            <p:cNvPr id="39956" name="AutoShape 37"/>
            <p:cNvCxnSpPr>
              <a:cxnSpLocks noChangeShapeType="1"/>
            </p:cNvCxnSpPr>
            <p:nvPr/>
          </p:nvCxnSpPr>
          <p:spPr bwMode="auto">
            <a:xfrm>
              <a:off x="1480" y="2678"/>
              <a:ext cx="1119" cy="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57" name="Text Box 38"/>
            <p:cNvSpPr txBox="1">
              <a:spLocks noChangeArrowheads="1"/>
            </p:cNvSpPr>
            <p:nvPr/>
          </p:nvSpPr>
          <p:spPr bwMode="auto">
            <a:xfrm>
              <a:off x="2972" y="1593"/>
              <a:ext cx="2363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Regionale</a:t>
              </a:r>
              <a:r>
                <a:rPr lang="de-AT" sz="1800" b="1" baseline="30000">
                  <a:latin typeface="Times New Roman" pitchFamily="18" charset="0"/>
                </a:rPr>
                <a:t>(a)</a:t>
              </a:r>
              <a:r>
                <a:rPr lang="de-AT" sz="1800"/>
                <a:t> und Bilaterale Energiedialoge, Energiecharta 1994</a:t>
              </a:r>
            </a:p>
          </p:txBody>
        </p:sp>
        <p:cxnSp>
          <p:nvCxnSpPr>
            <p:cNvPr id="39958" name="AutoShape 39"/>
            <p:cNvCxnSpPr>
              <a:cxnSpLocks noChangeShapeType="1"/>
            </p:cNvCxnSpPr>
            <p:nvPr/>
          </p:nvCxnSpPr>
          <p:spPr bwMode="auto">
            <a:xfrm flipV="1">
              <a:off x="3221" y="2144"/>
              <a:ext cx="933" cy="6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59" name="Text Box 40"/>
            <p:cNvSpPr txBox="1">
              <a:spLocks noChangeArrowheads="1"/>
            </p:cNvSpPr>
            <p:nvPr/>
          </p:nvSpPr>
          <p:spPr bwMode="auto">
            <a:xfrm>
              <a:off x="3719" y="3446"/>
              <a:ext cx="501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54000"/>
            <a:lstStyle/>
            <a:p>
              <a:pPr algn="ctr"/>
              <a:r>
                <a:rPr lang="de-AT" sz="1800"/>
                <a:t>IAEA</a:t>
              </a:r>
            </a:p>
          </p:txBody>
        </p:sp>
        <p:cxnSp>
          <p:nvCxnSpPr>
            <p:cNvPr id="39960" name="AutoShape 41"/>
            <p:cNvCxnSpPr>
              <a:cxnSpLocks noChangeShapeType="1"/>
            </p:cNvCxnSpPr>
            <p:nvPr/>
          </p:nvCxnSpPr>
          <p:spPr bwMode="auto">
            <a:xfrm flipH="1" flipV="1">
              <a:off x="3221" y="3117"/>
              <a:ext cx="498" cy="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961" name="Text Box 42"/>
            <p:cNvSpPr txBox="1">
              <a:spLocks noChangeArrowheads="1"/>
            </p:cNvSpPr>
            <p:nvPr/>
          </p:nvSpPr>
          <p:spPr bwMode="auto">
            <a:xfrm>
              <a:off x="766" y="3428"/>
              <a:ext cx="109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de-AT" sz="1800"/>
                <a:t>Drittstaaten</a:t>
              </a:r>
            </a:p>
          </p:txBody>
        </p:sp>
        <p:cxnSp>
          <p:nvCxnSpPr>
            <p:cNvPr id="39962" name="AutoShape 43"/>
            <p:cNvCxnSpPr>
              <a:cxnSpLocks noChangeShapeType="1"/>
            </p:cNvCxnSpPr>
            <p:nvPr/>
          </p:nvCxnSpPr>
          <p:spPr bwMode="auto">
            <a:xfrm flipH="1">
              <a:off x="1729" y="3117"/>
              <a:ext cx="870" cy="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963" name="AutoShape 44"/>
            <p:cNvCxnSpPr>
              <a:cxnSpLocks noChangeShapeType="1"/>
            </p:cNvCxnSpPr>
            <p:nvPr/>
          </p:nvCxnSpPr>
          <p:spPr bwMode="auto">
            <a:xfrm>
              <a:off x="1978" y="1801"/>
              <a:ext cx="621" cy="9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964" name="AutoShape 45"/>
            <p:cNvCxnSpPr>
              <a:cxnSpLocks noChangeShapeType="1"/>
            </p:cNvCxnSpPr>
            <p:nvPr/>
          </p:nvCxnSpPr>
          <p:spPr bwMode="auto">
            <a:xfrm>
              <a:off x="1480" y="2349"/>
              <a:ext cx="746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9965" name="AutoShape 46"/>
            <p:cNvCxnSpPr>
              <a:cxnSpLocks noChangeShapeType="1"/>
            </p:cNvCxnSpPr>
            <p:nvPr/>
          </p:nvCxnSpPr>
          <p:spPr bwMode="auto">
            <a:xfrm flipV="1">
              <a:off x="1605" y="2843"/>
              <a:ext cx="621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9966" name="AutoShape 47"/>
            <p:cNvCxnSpPr>
              <a:cxnSpLocks noChangeShapeType="1"/>
            </p:cNvCxnSpPr>
            <p:nvPr/>
          </p:nvCxnSpPr>
          <p:spPr bwMode="auto">
            <a:xfrm>
              <a:off x="2009" y="1791"/>
              <a:ext cx="932" cy="5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9967" name="AutoShape 48"/>
            <p:cNvCxnSpPr>
              <a:cxnSpLocks noChangeShapeType="1"/>
            </p:cNvCxnSpPr>
            <p:nvPr/>
          </p:nvCxnSpPr>
          <p:spPr bwMode="auto">
            <a:xfrm flipH="1">
              <a:off x="1605" y="3117"/>
              <a:ext cx="994" cy="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968" name="AutoShape 49"/>
            <p:cNvCxnSpPr>
              <a:cxnSpLocks noChangeShapeType="1"/>
            </p:cNvCxnSpPr>
            <p:nvPr/>
          </p:nvCxnSpPr>
          <p:spPr bwMode="auto">
            <a:xfrm flipH="1" flipV="1">
              <a:off x="2910" y="3336"/>
              <a:ext cx="809" cy="2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9969" name="AutoShape 50"/>
            <p:cNvCxnSpPr>
              <a:cxnSpLocks noChangeShapeType="1"/>
            </p:cNvCxnSpPr>
            <p:nvPr/>
          </p:nvCxnSpPr>
          <p:spPr bwMode="auto">
            <a:xfrm flipH="1">
              <a:off x="3594" y="2144"/>
              <a:ext cx="560" cy="6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970" name="AutoShape 51"/>
            <p:cNvCxnSpPr>
              <a:cxnSpLocks noChangeShapeType="1"/>
            </p:cNvCxnSpPr>
            <p:nvPr/>
          </p:nvCxnSpPr>
          <p:spPr bwMode="auto">
            <a:xfrm flipH="1">
              <a:off x="3605" y="2175"/>
              <a:ext cx="559" cy="6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39941" name="Group 53"/>
          <p:cNvGrpSpPr>
            <a:grpSpLocks/>
          </p:cNvGrpSpPr>
          <p:nvPr/>
        </p:nvGrpSpPr>
        <p:grpSpPr bwMode="auto">
          <a:xfrm>
            <a:off x="4732338" y="6186488"/>
            <a:ext cx="4322762" cy="571500"/>
            <a:chOff x="6784" y="6517"/>
            <a:chExt cx="3525" cy="900"/>
          </a:xfrm>
        </p:grpSpPr>
        <p:sp>
          <p:nvSpPr>
            <p:cNvPr id="39943" name="Line 54"/>
            <p:cNvSpPr>
              <a:spLocks noChangeShapeType="1"/>
            </p:cNvSpPr>
            <p:nvPr/>
          </p:nvSpPr>
          <p:spPr bwMode="auto">
            <a:xfrm>
              <a:off x="6784" y="676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944" name="Line 55"/>
            <p:cNvSpPr>
              <a:spLocks noChangeShapeType="1"/>
            </p:cNvSpPr>
            <p:nvPr/>
          </p:nvSpPr>
          <p:spPr bwMode="auto">
            <a:xfrm>
              <a:off x="6784" y="715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945" name="Text Box 56"/>
            <p:cNvSpPr txBox="1">
              <a:spLocks noChangeArrowheads="1"/>
            </p:cNvSpPr>
            <p:nvPr/>
          </p:nvSpPr>
          <p:spPr bwMode="auto">
            <a:xfrm>
              <a:off x="7069" y="6517"/>
              <a:ext cx="324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600"/>
                </a:spcAft>
              </a:pPr>
              <a:r>
                <a:rPr lang="de-AT" sz="1600"/>
                <a:t>direkte Beziehungen</a:t>
              </a:r>
            </a:p>
            <a:p>
              <a:pPr>
                <a:spcAft>
                  <a:spcPts val="600"/>
                </a:spcAft>
              </a:pPr>
              <a:r>
                <a:rPr lang="de-AT" sz="1600"/>
                <a:t>indirekte Beziehungen über MST</a:t>
              </a:r>
            </a:p>
          </p:txBody>
        </p:sp>
      </p:grp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0962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Wirtschaftspolitische Organisationen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grpSp>
        <p:nvGrpSpPr>
          <p:cNvPr id="40965" name="Group 69"/>
          <p:cNvGrpSpPr>
            <a:grpSpLocks/>
          </p:cNvGrpSpPr>
          <p:nvPr/>
        </p:nvGrpSpPr>
        <p:grpSpPr bwMode="auto">
          <a:xfrm>
            <a:off x="852488" y="2066925"/>
            <a:ext cx="7931150" cy="4600575"/>
            <a:chOff x="537" y="1302"/>
            <a:chExt cx="4996" cy="2898"/>
          </a:xfrm>
        </p:grpSpPr>
        <p:sp>
          <p:nvSpPr>
            <p:cNvPr id="40966" name="AutoShape 45"/>
            <p:cNvSpPr>
              <a:spLocks noChangeAspect="1" noChangeArrowheads="1"/>
            </p:cNvSpPr>
            <p:nvPr/>
          </p:nvSpPr>
          <p:spPr bwMode="auto">
            <a:xfrm>
              <a:off x="537" y="1302"/>
              <a:ext cx="499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80942" name="AutoShape 46"/>
            <p:cNvSpPr>
              <a:spLocks noChangeArrowheads="1"/>
            </p:cNvSpPr>
            <p:nvPr/>
          </p:nvSpPr>
          <p:spPr bwMode="auto">
            <a:xfrm>
              <a:off x="637" y="1402"/>
              <a:ext cx="3097" cy="2298"/>
            </a:xfrm>
            <a:prstGeom prst="roundRect">
              <a:avLst>
                <a:gd name="adj" fmla="val 12181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/>
            <a:lstStyle/>
            <a:p>
              <a:pPr algn="ctr">
                <a:defRPr/>
              </a:pPr>
              <a:r>
                <a:rPr lang="de-AT" sz="1800" b="1"/>
                <a:t>WTO 153</a:t>
              </a:r>
              <a:endParaRPr lang="de-AT" sz="1800"/>
            </a:p>
          </p:txBody>
        </p:sp>
        <p:sp>
          <p:nvSpPr>
            <p:cNvPr id="80943" name="AutoShape 47"/>
            <p:cNvSpPr>
              <a:spLocks noChangeArrowheads="1"/>
            </p:cNvSpPr>
            <p:nvPr/>
          </p:nvSpPr>
          <p:spPr bwMode="auto">
            <a:xfrm>
              <a:off x="677" y="1902"/>
              <a:ext cx="799" cy="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/>
            <a:lstStyle/>
            <a:p>
              <a:pPr algn="ctr">
                <a:defRPr/>
              </a:pPr>
              <a:r>
                <a:rPr lang="de-AT" sz="1600" b="1"/>
                <a:t>EU 28</a:t>
              </a:r>
              <a:endParaRPr lang="de-AT" sz="1600"/>
            </a:p>
          </p:txBody>
        </p:sp>
        <p:sp>
          <p:nvSpPr>
            <p:cNvPr id="40969" name="AutoShape 48"/>
            <p:cNvSpPr>
              <a:spLocks noChangeArrowheads="1"/>
            </p:cNvSpPr>
            <p:nvPr/>
          </p:nvSpPr>
          <p:spPr bwMode="auto">
            <a:xfrm>
              <a:off x="2036" y="1760"/>
              <a:ext cx="1299" cy="2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AT"/>
                <a:t>Ministerial Conference</a:t>
              </a:r>
            </a:p>
          </p:txBody>
        </p:sp>
        <p:sp>
          <p:nvSpPr>
            <p:cNvPr id="40970" name="AutoShape 49"/>
            <p:cNvSpPr>
              <a:spLocks noChangeArrowheads="1"/>
            </p:cNvSpPr>
            <p:nvPr/>
          </p:nvSpPr>
          <p:spPr bwMode="auto">
            <a:xfrm>
              <a:off x="1936" y="2035"/>
              <a:ext cx="1399" cy="2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AT"/>
                <a:t>Dispute Settlement Body</a:t>
              </a:r>
            </a:p>
          </p:txBody>
        </p:sp>
        <p:sp>
          <p:nvSpPr>
            <p:cNvPr id="80946" name="AutoShape 50"/>
            <p:cNvSpPr>
              <a:spLocks noChangeArrowheads="1"/>
            </p:cNvSpPr>
            <p:nvPr/>
          </p:nvSpPr>
          <p:spPr bwMode="auto">
            <a:xfrm>
              <a:off x="724" y="2201"/>
              <a:ext cx="699" cy="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/>
            <a:lstStyle/>
            <a:p>
              <a:pPr algn="ctr">
                <a:defRPr/>
              </a:pPr>
              <a:r>
                <a:rPr lang="de-AT" sz="1600"/>
                <a:t>EG / KO</a:t>
              </a:r>
            </a:p>
          </p:txBody>
        </p:sp>
        <p:sp>
          <p:nvSpPr>
            <p:cNvPr id="40972" name="AutoShape 51"/>
            <p:cNvSpPr>
              <a:spLocks noChangeArrowheads="1"/>
            </p:cNvSpPr>
            <p:nvPr/>
          </p:nvSpPr>
          <p:spPr bwMode="auto">
            <a:xfrm>
              <a:off x="1829" y="3387"/>
              <a:ext cx="1599" cy="22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AT"/>
                <a:t>Trade Policy Review Council</a:t>
              </a:r>
            </a:p>
          </p:txBody>
        </p:sp>
        <p:grpSp>
          <p:nvGrpSpPr>
            <p:cNvPr id="40973" name="Group 52"/>
            <p:cNvGrpSpPr>
              <a:grpSpLocks/>
            </p:cNvGrpSpPr>
            <p:nvPr/>
          </p:nvGrpSpPr>
          <p:grpSpPr bwMode="auto">
            <a:xfrm>
              <a:off x="2036" y="2335"/>
              <a:ext cx="1199" cy="983"/>
              <a:chOff x="3757" y="3502"/>
              <a:chExt cx="2160" cy="1771"/>
            </a:xfrm>
          </p:grpSpPr>
          <p:sp>
            <p:nvSpPr>
              <p:cNvPr id="40986" name="AutoShape 53"/>
              <p:cNvSpPr>
                <a:spLocks noChangeArrowheads="1"/>
              </p:cNvSpPr>
              <p:nvPr/>
            </p:nvSpPr>
            <p:spPr bwMode="auto">
              <a:xfrm>
                <a:off x="3757" y="3502"/>
                <a:ext cx="2160" cy="177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de-AT"/>
                  <a:t>General Council</a:t>
                </a:r>
              </a:p>
            </p:txBody>
          </p:sp>
          <p:sp>
            <p:nvSpPr>
              <p:cNvPr id="40987" name="AutoShape 54"/>
              <p:cNvSpPr>
                <a:spLocks noChangeArrowheads="1"/>
              </p:cNvSpPr>
              <p:nvPr/>
            </p:nvSpPr>
            <p:spPr bwMode="auto">
              <a:xfrm>
                <a:off x="3937" y="3937"/>
                <a:ext cx="1701" cy="3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de-AT" sz="1200"/>
                  <a:t>Goods Council</a:t>
                </a:r>
              </a:p>
            </p:txBody>
          </p:sp>
          <p:sp>
            <p:nvSpPr>
              <p:cNvPr id="40988" name="AutoShape 55"/>
              <p:cNvSpPr>
                <a:spLocks noChangeArrowheads="1"/>
              </p:cNvSpPr>
              <p:nvPr/>
            </p:nvSpPr>
            <p:spPr bwMode="auto">
              <a:xfrm>
                <a:off x="3937" y="4357"/>
                <a:ext cx="1701" cy="3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de-AT" sz="1200"/>
                  <a:t>Services Council</a:t>
                </a:r>
              </a:p>
            </p:txBody>
          </p:sp>
          <p:sp>
            <p:nvSpPr>
              <p:cNvPr id="40989" name="AutoShape 56"/>
              <p:cNvSpPr>
                <a:spLocks noChangeArrowheads="1"/>
              </p:cNvSpPr>
              <p:nvPr/>
            </p:nvSpPr>
            <p:spPr bwMode="auto">
              <a:xfrm>
                <a:off x="3937" y="4777"/>
                <a:ext cx="1701" cy="3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de-AT" sz="1200"/>
                  <a:t>TRIPS Council</a:t>
                </a:r>
              </a:p>
            </p:txBody>
          </p:sp>
        </p:grpSp>
        <p:grpSp>
          <p:nvGrpSpPr>
            <p:cNvPr id="40974" name="Group 57"/>
            <p:cNvGrpSpPr>
              <a:grpSpLocks/>
            </p:cNvGrpSpPr>
            <p:nvPr/>
          </p:nvGrpSpPr>
          <p:grpSpPr bwMode="auto">
            <a:xfrm>
              <a:off x="3535" y="3700"/>
              <a:ext cx="1956" cy="500"/>
              <a:chOff x="6457" y="4672"/>
              <a:chExt cx="3525" cy="900"/>
            </a:xfrm>
          </p:grpSpPr>
          <p:sp>
            <p:nvSpPr>
              <p:cNvPr id="40983" name="Line 58"/>
              <p:cNvSpPr>
                <a:spLocks noChangeShapeType="1"/>
              </p:cNvSpPr>
              <p:nvPr/>
            </p:nvSpPr>
            <p:spPr bwMode="auto">
              <a:xfrm>
                <a:off x="6457" y="4837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984" name="Line 59"/>
              <p:cNvSpPr>
                <a:spLocks noChangeShapeType="1"/>
              </p:cNvSpPr>
              <p:nvPr/>
            </p:nvSpPr>
            <p:spPr bwMode="auto">
              <a:xfrm>
                <a:off x="6457" y="5196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985" name="Text Box 60"/>
              <p:cNvSpPr txBox="1">
                <a:spLocks noChangeArrowheads="1"/>
              </p:cNvSpPr>
              <p:nvPr/>
            </p:nvSpPr>
            <p:spPr bwMode="auto">
              <a:xfrm>
                <a:off x="6742" y="4672"/>
                <a:ext cx="324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de-AT"/>
                  <a:t>direkte Beziehungen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/>
                  <a:t>indirekte Beziehungen über MST</a:t>
                </a:r>
              </a:p>
            </p:txBody>
          </p:sp>
        </p:grpSp>
        <p:cxnSp>
          <p:nvCxnSpPr>
            <p:cNvPr id="40975" name="AutoShape 61"/>
            <p:cNvCxnSpPr>
              <a:cxnSpLocks noChangeShapeType="1"/>
              <a:stCxn id="80946" idx="3"/>
              <a:endCxn id="40969" idx="1"/>
            </p:cNvCxnSpPr>
            <p:nvPr/>
          </p:nvCxnSpPr>
          <p:spPr bwMode="auto">
            <a:xfrm flipV="1">
              <a:off x="1423" y="1870"/>
              <a:ext cx="613" cy="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6" name="AutoShape 62"/>
            <p:cNvCxnSpPr>
              <a:cxnSpLocks noChangeShapeType="1"/>
              <a:stCxn id="80946" idx="3"/>
              <a:endCxn id="40970" idx="1"/>
            </p:cNvCxnSpPr>
            <p:nvPr/>
          </p:nvCxnSpPr>
          <p:spPr bwMode="auto">
            <a:xfrm flipV="1">
              <a:off x="1423" y="2156"/>
              <a:ext cx="513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7" name="AutoShape 63"/>
            <p:cNvCxnSpPr>
              <a:cxnSpLocks noChangeShapeType="1"/>
              <a:stCxn id="80946" idx="3"/>
              <a:endCxn id="40986" idx="1"/>
            </p:cNvCxnSpPr>
            <p:nvPr/>
          </p:nvCxnSpPr>
          <p:spPr bwMode="auto">
            <a:xfrm>
              <a:off x="1423" y="2351"/>
              <a:ext cx="613" cy="4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8" name="AutoShape 64"/>
            <p:cNvCxnSpPr>
              <a:cxnSpLocks noChangeShapeType="1"/>
              <a:stCxn id="80946" idx="3"/>
              <a:endCxn id="40972" idx="1"/>
            </p:cNvCxnSpPr>
            <p:nvPr/>
          </p:nvCxnSpPr>
          <p:spPr bwMode="auto">
            <a:xfrm>
              <a:off x="1423" y="2351"/>
              <a:ext cx="406" cy="1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9" name="AutoShape 65"/>
            <p:cNvCxnSpPr>
              <a:cxnSpLocks noChangeShapeType="1"/>
              <a:stCxn id="80943" idx="3"/>
              <a:endCxn id="40969" idx="1"/>
            </p:cNvCxnSpPr>
            <p:nvPr/>
          </p:nvCxnSpPr>
          <p:spPr bwMode="auto">
            <a:xfrm flipV="1">
              <a:off x="1476" y="1870"/>
              <a:ext cx="560" cy="3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0980" name="AutoShape 66"/>
            <p:cNvCxnSpPr>
              <a:cxnSpLocks noChangeShapeType="1"/>
              <a:stCxn id="40970" idx="1"/>
              <a:endCxn id="80943" idx="3"/>
            </p:cNvCxnSpPr>
            <p:nvPr/>
          </p:nvCxnSpPr>
          <p:spPr bwMode="auto">
            <a:xfrm flipH="1">
              <a:off x="1476" y="2156"/>
              <a:ext cx="460" cy="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0981" name="AutoShape 67"/>
            <p:cNvCxnSpPr>
              <a:cxnSpLocks noChangeShapeType="1"/>
              <a:stCxn id="80943" idx="3"/>
              <a:endCxn id="40986" idx="1"/>
            </p:cNvCxnSpPr>
            <p:nvPr/>
          </p:nvCxnSpPr>
          <p:spPr bwMode="auto">
            <a:xfrm>
              <a:off x="1476" y="2251"/>
              <a:ext cx="560" cy="5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0982" name="AutoShape 68"/>
            <p:cNvCxnSpPr>
              <a:cxnSpLocks noChangeShapeType="1"/>
              <a:stCxn id="80943" idx="3"/>
              <a:endCxn id="40972" idx="1"/>
            </p:cNvCxnSpPr>
            <p:nvPr/>
          </p:nvCxnSpPr>
          <p:spPr bwMode="auto">
            <a:xfrm>
              <a:off x="1476" y="2251"/>
              <a:ext cx="353" cy="12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20320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10000"/>
              </a:spcAft>
            </a:pPr>
            <a:r>
              <a:rPr lang="de-AT" sz="2600">
                <a:solidFill>
                  <a:schemeClr val="accent2"/>
                </a:solidFill>
              </a:rPr>
              <a:t> GATT, ab 1995 WTO ( 2012: 153 MST)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Wirtschaftspolitische Organisationen</a:t>
            </a:r>
            <a:endParaRPr lang="de-DE" sz="2400">
              <a:solidFill>
                <a:schemeClr val="bg1"/>
              </a:solidFill>
            </a:endParaRPr>
          </a:p>
        </p:txBody>
      </p:sp>
      <p:grpSp>
        <p:nvGrpSpPr>
          <p:cNvPr id="41989" name="Organization Chart 10"/>
          <p:cNvGrpSpPr>
            <a:grpSpLocks noChangeAspect="1"/>
          </p:cNvGrpSpPr>
          <p:nvPr/>
        </p:nvGrpSpPr>
        <p:grpSpPr bwMode="auto">
          <a:xfrm>
            <a:off x="787400" y="2603500"/>
            <a:ext cx="6283325" cy="3511550"/>
            <a:chOff x="2311" y="2793"/>
            <a:chExt cx="5760" cy="2163"/>
          </a:xfrm>
        </p:grpSpPr>
        <p:cxnSp>
          <p:nvCxnSpPr>
            <p:cNvPr id="41995" name="_s1028"/>
            <p:cNvCxnSpPr>
              <a:cxnSpLocks noChangeShapeType="1"/>
              <a:stCxn id="27" idx="0"/>
              <a:endCxn id="23" idx="2"/>
            </p:cNvCxnSpPr>
            <p:nvPr/>
          </p:nvCxnSpPr>
          <p:spPr bwMode="auto">
            <a:xfrm rot="5400000" flipH="1" flipV="1">
              <a:off x="5084" y="4273"/>
              <a:ext cx="215" cy="1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1996" name="_s1029"/>
            <p:cNvCxnSpPr>
              <a:cxnSpLocks noChangeShapeType="1"/>
              <a:stCxn id="26" idx="0"/>
              <a:endCxn id="23" idx="2"/>
            </p:cNvCxnSpPr>
            <p:nvPr/>
          </p:nvCxnSpPr>
          <p:spPr bwMode="auto">
            <a:xfrm rot="16200000" flipV="1">
              <a:off x="6092" y="3265"/>
              <a:ext cx="215" cy="201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41997" name="_s1030"/>
            <p:cNvCxnSpPr>
              <a:cxnSpLocks noChangeShapeType="1"/>
              <a:stCxn id="25" idx="0"/>
              <a:endCxn id="23" idx="2"/>
            </p:cNvCxnSpPr>
            <p:nvPr/>
          </p:nvCxnSpPr>
          <p:spPr bwMode="auto">
            <a:xfrm rot="5400000" flipH="1" flipV="1">
              <a:off x="4076" y="3265"/>
              <a:ext cx="215" cy="201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41998" name="_s1031"/>
            <p:cNvCxnSpPr>
              <a:cxnSpLocks noChangeShapeType="1"/>
              <a:stCxn id="24" idx="0"/>
              <a:endCxn id="21" idx="2"/>
            </p:cNvCxnSpPr>
            <p:nvPr/>
          </p:nvCxnSpPr>
          <p:spPr bwMode="auto">
            <a:xfrm rot="16200000" flipV="1">
              <a:off x="6089" y="2471"/>
              <a:ext cx="220" cy="201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41999" name="_s103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rot="5400000" flipH="1" flipV="1">
              <a:off x="5081" y="3479"/>
              <a:ext cx="220" cy="1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2000" name="_s1033"/>
            <p:cNvCxnSpPr>
              <a:cxnSpLocks noChangeShapeType="1"/>
              <a:stCxn id="22" idx="0"/>
              <a:endCxn id="21" idx="2"/>
            </p:cNvCxnSpPr>
            <p:nvPr/>
          </p:nvCxnSpPr>
          <p:spPr bwMode="auto">
            <a:xfrm rot="5400000" flipH="1" flipV="1">
              <a:off x="4073" y="2471"/>
              <a:ext cx="220" cy="201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</p:cxnSp>
        <p:sp>
          <p:nvSpPr>
            <p:cNvPr id="21" name="_s1034"/>
            <p:cNvSpPr>
              <a:spLocks noChangeArrowheads="1"/>
            </p:cNvSpPr>
            <p:nvPr/>
          </p:nvSpPr>
          <p:spPr bwMode="auto">
            <a:xfrm>
              <a:off x="4327" y="2793"/>
              <a:ext cx="1729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Ministerial Conference</a:t>
              </a:r>
              <a:endParaRPr lang="de-AT" sz="2000" b="1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2" name="_s1035"/>
            <p:cNvSpPr>
              <a:spLocks noChangeArrowheads="1"/>
            </p:cNvSpPr>
            <p:nvPr/>
          </p:nvSpPr>
          <p:spPr bwMode="auto">
            <a:xfrm>
              <a:off x="2311" y="3589"/>
              <a:ext cx="1727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 dirty="0">
                  <a:solidFill>
                    <a:schemeClr val="bg1"/>
                  </a:solidFill>
                  <a:latin typeface="Arial" pitchFamily="34" charset="0"/>
                  <a:cs typeface="+mn-cs"/>
                </a:rPr>
                <a:t>Dispute Settlement Body</a:t>
              </a:r>
              <a:endParaRPr lang="de-AT" sz="2000" b="1" dirty="0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3" name="_s1036"/>
            <p:cNvSpPr>
              <a:spLocks noChangeArrowheads="1"/>
            </p:cNvSpPr>
            <p:nvPr/>
          </p:nvSpPr>
          <p:spPr bwMode="auto">
            <a:xfrm>
              <a:off x="4327" y="3589"/>
              <a:ext cx="1729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General Council</a:t>
              </a:r>
              <a:endParaRPr lang="de-AT" sz="2000" b="1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4" name="_s1037"/>
            <p:cNvSpPr>
              <a:spLocks noChangeArrowheads="1"/>
            </p:cNvSpPr>
            <p:nvPr/>
          </p:nvSpPr>
          <p:spPr bwMode="auto">
            <a:xfrm>
              <a:off x="6344" y="3589"/>
              <a:ext cx="1727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Trade Policy Review Council</a:t>
              </a:r>
              <a:endParaRPr lang="de-AT" sz="2000" b="1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5" name="_s1038"/>
            <p:cNvSpPr>
              <a:spLocks noChangeArrowheads="1"/>
            </p:cNvSpPr>
            <p:nvPr/>
          </p:nvSpPr>
          <p:spPr bwMode="auto">
            <a:xfrm>
              <a:off x="2311" y="4380"/>
              <a:ext cx="1727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 dirty="0" err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Goods</a:t>
              </a:r>
              <a:r>
                <a:rPr lang="de-AT" sz="1700" b="1" dirty="0">
                  <a:solidFill>
                    <a:schemeClr val="bg1"/>
                  </a:solidFill>
                  <a:latin typeface="Arial" pitchFamily="34" charset="0"/>
                  <a:cs typeface="+mn-cs"/>
                </a:rPr>
                <a:t> Council</a:t>
              </a:r>
              <a:endParaRPr lang="de-AT" sz="2000" b="1" dirty="0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6" name="_s1039"/>
            <p:cNvSpPr>
              <a:spLocks noChangeArrowheads="1"/>
            </p:cNvSpPr>
            <p:nvPr/>
          </p:nvSpPr>
          <p:spPr bwMode="auto">
            <a:xfrm>
              <a:off x="6344" y="4380"/>
              <a:ext cx="1727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TRIPS Council</a:t>
              </a:r>
              <a:endParaRPr lang="de-AT" sz="2000" b="1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7" name="_s1040"/>
            <p:cNvSpPr>
              <a:spLocks noChangeArrowheads="1"/>
            </p:cNvSpPr>
            <p:nvPr/>
          </p:nvSpPr>
          <p:spPr bwMode="auto">
            <a:xfrm>
              <a:off x="4327" y="4380"/>
              <a:ext cx="1729" cy="576"/>
            </a:xfrm>
            <a:prstGeom prst="roundRect">
              <a:avLst>
                <a:gd name="adj" fmla="val 16667"/>
              </a:avLst>
            </a:prstGeom>
            <a:solidFill>
              <a:srgbClr val="5D5DFF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AT" sz="1700" b="1">
                  <a:solidFill>
                    <a:schemeClr val="bg1"/>
                  </a:solidFill>
                  <a:latin typeface="Arial" pitchFamily="34" charset="0"/>
                  <a:cs typeface="+mn-cs"/>
                </a:rPr>
                <a:t>Services Council</a:t>
              </a:r>
              <a:endParaRPr lang="de-AT" sz="2000" b="1">
                <a:solidFill>
                  <a:schemeClr val="bg1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41990" name="Text Box 26"/>
          <p:cNvSpPr txBox="1">
            <a:spLocks noChangeArrowheads="1"/>
          </p:cNvSpPr>
          <p:nvPr/>
        </p:nvSpPr>
        <p:spPr bwMode="auto">
          <a:xfrm>
            <a:off x="7286625" y="5051425"/>
            <a:ext cx="15462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>
                <a:solidFill>
                  <a:schemeClr val="accent2"/>
                </a:solidFill>
              </a:rPr>
              <a:t>Quelle: </a:t>
            </a:r>
            <a:br>
              <a:rPr lang="de-AT">
                <a:solidFill>
                  <a:schemeClr val="accent2"/>
                </a:solidFill>
              </a:rPr>
            </a:br>
            <a:r>
              <a:rPr lang="de-AT">
                <a:solidFill>
                  <a:schemeClr val="accent2"/>
                </a:solidFill>
              </a:rPr>
              <a:t>Benedek, </a:t>
            </a:r>
            <a:br>
              <a:rPr lang="de-AT">
                <a:solidFill>
                  <a:schemeClr val="accent2"/>
                </a:solidFill>
              </a:rPr>
            </a:br>
            <a:r>
              <a:rPr lang="de-AT">
                <a:solidFill>
                  <a:schemeClr val="accent2"/>
                </a:solidFill>
              </a:rPr>
              <a:t>Die Welthandels-</a:t>
            </a:r>
            <a:br>
              <a:rPr lang="de-AT">
                <a:solidFill>
                  <a:schemeClr val="accent2"/>
                </a:solidFill>
              </a:rPr>
            </a:br>
            <a:r>
              <a:rPr lang="de-AT">
                <a:solidFill>
                  <a:schemeClr val="accent2"/>
                </a:solidFill>
              </a:rPr>
              <a:t>organisation </a:t>
            </a:r>
            <a:br>
              <a:rPr lang="de-AT">
                <a:solidFill>
                  <a:schemeClr val="accent2"/>
                </a:solidFill>
              </a:rPr>
            </a:br>
            <a:r>
              <a:rPr lang="de-AT">
                <a:solidFill>
                  <a:schemeClr val="accent2"/>
                </a:solidFill>
              </a:rPr>
              <a:t>1998, S 15-16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48" name="Textfeld 9"/>
          <p:cNvSpPr txBox="1">
            <a:spLocks noChangeArrowheads="1"/>
          </p:cNvSpPr>
          <p:nvPr/>
        </p:nvSpPr>
        <p:spPr bwMode="auto">
          <a:xfrm>
            <a:off x="1149350" y="6188075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AT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+mn-cs"/>
              </a:rPr>
              <a:t>(GATT-Rat)</a:t>
            </a:r>
          </a:p>
        </p:txBody>
      </p:sp>
      <p:sp>
        <p:nvSpPr>
          <p:cNvPr id="1049" name="Textfeld 10"/>
          <p:cNvSpPr txBox="1">
            <a:spLocks noChangeArrowheads="1"/>
          </p:cNvSpPr>
          <p:nvPr/>
        </p:nvSpPr>
        <p:spPr bwMode="auto">
          <a:xfrm>
            <a:off x="3355975" y="6188075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AT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+mn-cs"/>
              </a:rPr>
              <a:t>(GATS-Rat)</a:t>
            </a:r>
          </a:p>
        </p:txBody>
      </p:sp>
      <p:sp>
        <p:nvSpPr>
          <p:cNvPr id="1050" name="Textfeld 11"/>
          <p:cNvSpPr txBox="1">
            <a:spLocks noChangeArrowheads="1"/>
          </p:cNvSpPr>
          <p:nvPr/>
        </p:nvSpPr>
        <p:spPr bwMode="auto">
          <a:xfrm>
            <a:off x="5543550" y="6188075"/>
            <a:ext cx="217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AT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+mn-cs"/>
              </a:rPr>
              <a:t>(TRIPS-Rat)</a:t>
            </a:r>
          </a:p>
        </p:txBody>
      </p:sp>
      <p:sp>
        <p:nvSpPr>
          <p:cNvPr id="41994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3011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Die Vertretung der EG/EU in der G 20</a:t>
            </a:r>
            <a:endParaRPr lang="de-DE" sz="3000">
              <a:solidFill>
                <a:schemeClr val="bg1"/>
              </a:solidFill>
            </a:endParaRPr>
          </a:p>
        </p:txBody>
      </p:sp>
      <p:grpSp>
        <p:nvGrpSpPr>
          <p:cNvPr id="43012" name="Group 93"/>
          <p:cNvGrpSpPr>
            <a:grpSpLocks/>
          </p:cNvGrpSpPr>
          <p:nvPr/>
        </p:nvGrpSpPr>
        <p:grpSpPr bwMode="auto">
          <a:xfrm>
            <a:off x="109538" y="2144713"/>
            <a:ext cx="9205912" cy="4673600"/>
            <a:chOff x="69" y="1351"/>
            <a:chExt cx="5799" cy="2944"/>
          </a:xfrm>
        </p:grpSpPr>
        <p:sp>
          <p:nvSpPr>
            <p:cNvPr id="93255" name="AutoShape 71"/>
            <p:cNvSpPr>
              <a:spLocks noChangeAspect="1" noChangeArrowheads="1"/>
            </p:cNvSpPr>
            <p:nvPr/>
          </p:nvSpPr>
          <p:spPr bwMode="auto">
            <a:xfrm>
              <a:off x="1284" y="1423"/>
              <a:ext cx="1988" cy="1046"/>
            </a:xfrm>
            <a:prstGeom prst="roundRect">
              <a:avLst>
                <a:gd name="adj" fmla="val 989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 bIns="0"/>
            <a:lstStyle/>
            <a:p>
              <a:pPr algn="ctr">
                <a:defRPr/>
              </a:pPr>
              <a:r>
                <a:rPr lang="de-AT" sz="2400" b="1">
                  <a:latin typeface="Arial" pitchFamily="34" charset="0"/>
                  <a:cs typeface="+mn-cs"/>
                </a:rPr>
                <a:t>G 20</a:t>
              </a:r>
              <a:endParaRPr lang="de-AT" sz="2400">
                <a:latin typeface="Arial" pitchFamily="34" charset="0"/>
                <a:cs typeface="+mn-cs"/>
              </a:endParaRPr>
            </a:p>
          </p:txBody>
        </p:sp>
        <p:sp>
          <p:nvSpPr>
            <p:cNvPr id="93256" name="AutoShape 72"/>
            <p:cNvSpPr>
              <a:spLocks noChangeAspect="1" noChangeArrowheads="1"/>
            </p:cNvSpPr>
            <p:nvPr/>
          </p:nvSpPr>
          <p:spPr bwMode="auto">
            <a:xfrm>
              <a:off x="69" y="1475"/>
              <a:ext cx="994" cy="149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/>
            <a:lstStyle/>
            <a:p>
              <a:pPr algn="ctr">
                <a:defRPr/>
              </a:pPr>
              <a:r>
                <a:rPr lang="de-AT" sz="2400" b="1"/>
                <a:t>EU 28</a:t>
              </a:r>
            </a:p>
            <a:p>
              <a:pPr algn="ctr">
                <a:defRPr/>
              </a:pPr>
              <a:endParaRPr lang="de-AT" sz="1700" b="1"/>
            </a:p>
            <a:p>
              <a:pPr algn="ctr">
                <a:defRPr/>
              </a:pPr>
              <a:endParaRPr lang="de-AT" sz="1700" b="1"/>
            </a:p>
            <a:p>
              <a:pPr algn="ctr">
                <a:defRPr/>
              </a:pPr>
              <a:endParaRPr lang="de-AT" sz="1700" b="1"/>
            </a:p>
            <a:p>
              <a:pPr algn="ctr">
                <a:defRPr/>
              </a:pPr>
              <a:endParaRPr lang="de-AT" sz="1700"/>
            </a:p>
            <a:p>
              <a:pPr algn="ctr">
                <a:defRPr/>
              </a:pPr>
              <a:endParaRPr lang="de-AT" sz="1700"/>
            </a:p>
            <a:p>
              <a:pPr algn="ctr">
                <a:defRPr/>
              </a:pPr>
              <a:r>
                <a:rPr lang="de-AT" sz="1700"/>
                <a:t>4 MST</a:t>
              </a:r>
            </a:p>
          </p:txBody>
        </p:sp>
        <p:cxnSp>
          <p:nvCxnSpPr>
            <p:cNvPr id="43016" name="AutoShape 73"/>
            <p:cNvCxnSpPr>
              <a:cxnSpLocks noChangeAspect="1" noChangeShapeType="1"/>
            </p:cNvCxnSpPr>
            <p:nvPr/>
          </p:nvCxnSpPr>
          <p:spPr bwMode="auto">
            <a:xfrm flipV="1">
              <a:off x="1055" y="1858"/>
              <a:ext cx="257" cy="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3017" name="AutoShape 74"/>
            <p:cNvSpPr>
              <a:spLocks noChangeAspect="1" noChangeArrowheads="1"/>
            </p:cNvSpPr>
            <p:nvPr/>
          </p:nvSpPr>
          <p:spPr bwMode="auto">
            <a:xfrm>
              <a:off x="1284" y="1734"/>
              <a:ext cx="1988" cy="73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de-AT" sz="1800"/>
                <a:t>Staats- und Regierungs-chefs, Finanzminister, Notenbankchefs</a:t>
              </a:r>
            </a:p>
          </p:txBody>
        </p:sp>
        <p:sp>
          <p:nvSpPr>
            <p:cNvPr id="43018" name="AutoShape 75"/>
            <p:cNvSpPr>
              <a:spLocks noChangeAspect="1" noChangeArrowheads="1"/>
            </p:cNvSpPr>
            <p:nvPr/>
          </p:nvSpPr>
          <p:spPr bwMode="auto">
            <a:xfrm>
              <a:off x="180" y="2261"/>
              <a:ext cx="758" cy="2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18000" tIns="61200" rIns="18000"/>
            <a:lstStyle/>
            <a:p>
              <a:pPr algn="ctr"/>
              <a:r>
                <a:rPr lang="de-AT" sz="2000"/>
                <a:t>EZB 19</a:t>
              </a:r>
            </a:p>
          </p:txBody>
        </p:sp>
        <p:grpSp>
          <p:nvGrpSpPr>
            <p:cNvPr id="43019" name="Group 76"/>
            <p:cNvGrpSpPr>
              <a:grpSpLocks noChangeAspect="1"/>
            </p:cNvGrpSpPr>
            <p:nvPr/>
          </p:nvGrpSpPr>
          <p:grpSpPr bwMode="auto">
            <a:xfrm>
              <a:off x="1270" y="2726"/>
              <a:ext cx="621" cy="737"/>
              <a:chOff x="2137" y="3757"/>
              <a:chExt cx="900" cy="900"/>
            </a:xfrm>
          </p:grpSpPr>
          <p:sp>
            <p:nvSpPr>
              <p:cNvPr id="43034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2137" y="3757"/>
                <a:ext cx="900" cy="9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lIns="18000" tIns="61200" rIns="18000"/>
              <a:lstStyle/>
              <a:p>
                <a:pPr algn="ctr"/>
                <a:r>
                  <a:rPr lang="de-AT" sz="2000"/>
                  <a:t>IMF</a:t>
                </a:r>
              </a:p>
            </p:txBody>
          </p:sp>
          <p:sp>
            <p:nvSpPr>
              <p:cNvPr id="43035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2293" y="4141"/>
                <a:ext cx="621" cy="3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lIns="18000" tIns="61200" rIns="18000"/>
              <a:lstStyle/>
              <a:p>
                <a:pPr algn="ctr"/>
                <a:r>
                  <a:rPr lang="de-AT" sz="1800"/>
                  <a:t>IMFC</a:t>
                </a:r>
              </a:p>
            </p:txBody>
          </p:sp>
        </p:grpSp>
        <p:sp>
          <p:nvSpPr>
            <p:cNvPr id="43020" name="AutoShape 79"/>
            <p:cNvSpPr>
              <a:spLocks noChangeAspect="1" noChangeArrowheads="1"/>
            </p:cNvSpPr>
            <p:nvPr/>
          </p:nvSpPr>
          <p:spPr bwMode="auto">
            <a:xfrm>
              <a:off x="2167" y="2878"/>
              <a:ext cx="560" cy="34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18000" tIns="61200" rIns="18000"/>
            <a:lstStyle/>
            <a:p>
              <a:pPr algn="ctr"/>
              <a:r>
                <a:rPr lang="de-AT" sz="2000"/>
                <a:t>DC</a:t>
              </a:r>
            </a:p>
          </p:txBody>
        </p:sp>
        <p:sp>
          <p:nvSpPr>
            <p:cNvPr id="43021" name="AutoShape 80"/>
            <p:cNvSpPr>
              <a:spLocks noChangeAspect="1" noChangeArrowheads="1"/>
            </p:cNvSpPr>
            <p:nvPr/>
          </p:nvSpPr>
          <p:spPr bwMode="auto">
            <a:xfrm>
              <a:off x="2954" y="2883"/>
              <a:ext cx="560" cy="3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18000" tIns="61200" rIns="18000"/>
            <a:lstStyle/>
            <a:p>
              <a:pPr algn="ctr"/>
              <a:r>
                <a:rPr lang="de-AT" sz="2000"/>
                <a:t>WB</a:t>
              </a:r>
            </a:p>
          </p:txBody>
        </p:sp>
        <p:sp>
          <p:nvSpPr>
            <p:cNvPr id="43022" name="Line 81"/>
            <p:cNvSpPr>
              <a:spLocks noChangeAspect="1" noChangeShapeType="1"/>
            </p:cNvSpPr>
            <p:nvPr/>
          </p:nvSpPr>
          <p:spPr bwMode="auto">
            <a:xfrm>
              <a:off x="1070" y="1793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cxnSp>
          <p:nvCxnSpPr>
            <p:cNvPr id="43023" name="AutoShape 82"/>
            <p:cNvCxnSpPr>
              <a:cxnSpLocks noChangeAspect="1" noChangeShapeType="1"/>
            </p:cNvCxnSpPr>
            <p:nvPr/>
          </p:nvCxnSpPr>
          <p:spPr bwMode="auto">
            <a:xfrm>
              <a:off x="2278" y="2469"/>
              <a:ext cx="169" cy="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024" name="AutoShape 83"/>
            <p:cNvCxnSpPr>
              <a:cxnSpLocks noChangeAspect="1" noChangeShapeType="1"/>
            </p:cNvCxnSpPr>
            <p:nvPr/>
          </p:nvCxnSpPr>
          <p:spPr bwMode="auto">
            <a:xfrm flipH="1">
              <a:off x="1581" y="2469"/>
              <a:ext cx="697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025" name="AutoShape 84"/>
            <p:cNvCxnSpPr>
              <a:cxnSpLocks noChangeAspect="1" noChangeShapeType="1"/>
            </p:cNvCxnSpPr>
            <p:nvPr/>
          </p:nvCxnSpPr>
          <p:spPr bwMode="auto">
            <a:xfrm>
              <a:off x="2278" y="2469"/>
              <a:ext cx="956" cy="4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3269" name="AutoShape 85"/>
            <p:cNvSpPr>
              <a:spLocks noChangeAspect="1" noChangeArrowheads="1"/>
            </p:cNvSpPr>
            <p:nvPr/>
          </p:nvSpPr>
          <p:spPr bwMode="auto">
            <a:xfrm>
              <a:off x="3562" y="1351"/>
              <a:ext cx="2050" cy="1739"/>
            </a:xfrm>
            <a:prstGeom prst="roundRect">
              <a:avLst>
                <a:gd name="adj" fmla="val 989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 tIns="61200" bIns="0"/>
            <a:lstStyle/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Argentinien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Australien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Brasilien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China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Indien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Indonesien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Japan</a:t>
              </a:r>
            </a:p>
            <a:p>
              <a:pPr>
                <a:defRPr/>
              </a:pPr>
              <a:r>
                <a:rPr lang="de-AT" sz="1800">
                  <a:latin typeface="Arial" pitchFamily="34" charset="0"/>
                  <a:cs typeface="+mn-cs"/>
                </a:rPr>
                <a:t>Kanada</a:t>
              </a:r>
            </a:p>
          </p:txBody>
        </p:sp>
        <p:sp>
          <p:nvSpPr>
            <p:cNvPr id="43027" name="Text Box 86"/>
            <p:cNvSpPr txBox="1">
              <a:spLocks noChangeAspect="1" noChangeArrowheads="1"/>
            </p:cNvSpPr>
            <p:nvPr/>
          </p:nvSpPr>
          <p:spPr bwMode="auto">
            <a:xfrm>
              <a:off x="4549" y="1420"/>
              <a:ext cx="1000" cy="1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de-AT" sz="1800"/>
                <a:t>Mexiko</a:t>
              </a:r>
            </a:p>
            <a:p>
              <a:r>
                <a:rPr lang="de-AT" sz="1800"/>
                <a:t>Türkei</a:t>
              </a:r>
            </a:p>
            <a:p>
              <a:r>
                <a:rPr lang="de-AT" sz="1800"/>
                <a:t>Russland</a:t>
              </a:r>
            </a:p>
            <a:p>
              <a:r>
                <a:rPr lang="de-AT" sz="1800"/>
                <a:t>Saudi Arabien</a:t>
              </a:r>
            </a:p>
            <a:p>
              <a:r>
                <a:rPr lang="de-AT" sz="1800"/>
                <a:t>Südafrika</a:t>
              </a:r>
            </a:p>
            <a:p>
              <a:r>
                <a:rPr lang="de-AT" sz="1800"/>
                <a:t>Südkorea</a:t>
              </a:r>
            </a:p>
            <a:p>
              <a:r>
                <a:rPr lang="de-AT" sz="1800"/>
                <a:t>USA</a:t>
              </a:r>
            </a:p>
            <a:p>
              <a:endParaRPr lang="de-AT" sz="1800"/>
            </a:p>
            <a:p>
              <a:endParaRPr lang="de-AT" sz="1800"/>
            </a:p>
          </p:txBody>
        </p:sp>
        <p:sp>
          <p:nvSpPr>
            <p:cNvPr id="43028" name="Line 87"/>
            <p:cNvSpPr>
              <a:spLocks noChangeAspect="1" noChangeShapeType="1"/>
            </p:cNvSpPr>
            <p:nvPr/>
          </p:nvSpPr>
          <p:spPr bwMode="auto">
            <a:xfrm>
              <a:off x="3391" y="3707"/>
              <a:ext cx="24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29" name="Line 88"/>
            <p:cNvSpPr>
              <a:spLocks noChangeAspect="1" noChangeShapeType="1"/>
            </p:cNvSpPr>
            <p:nvPr/>
          </p:nvSpPr>
          <p:spPr bwMode="auto">
            <a:xfrm>
              <a:off x="3373" y="3432"/>
              <a:ext cx="24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30" name="Line 89"/>
            <p:cNvSpPr>
              <a:spLocks noChangeAspect="1" noChangeShapeType="1"/>
            </p:cNvSpPr>
            <p:nvPr/>
          </p:nvSpPr>
          <p:spPr bwMode="auto">
            <a:xfrm flipH="1">
              <a:off x="3258" y="1848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43031" name="Group 90"/>
            <p:cNvGrpSpPr>
              <a:grpSpLocks noChangeAspect="1"/>
            </p:cNvGrpSpPr>
            <p:nvPr/>
          </p:nvGrpSpPr>
          <p:grpSpPr bwMode="auto">
            <a:xfrm>
              <a:off x="3632" y="3301"/>
              <a:ext cx="2236" cy="994"/>
              <a:chOff x="7126" y="5197"/>
              <a:chExt cx="3240" cy="1440"/>
            </a:xfrm>
          </p:grpSpPr>
          <p:sp>
            <p:nvSpPr>
              <p:cNvPr id="43033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7126" y="5197"/>
                <a:ext cx="3240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de-AT" sz="1700"/>
                  <a:t>direkte Vertretung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1700"/>
                  <a:t>indirekte Vertretung über 4 MST: Deutschland, Frankreich, Großbritannien, Italien</a:t>
                </a:r>
              </a:p>
            </p:txBody>
          </p:sp>
        </p:grpSp>
        <p:sp>
          <p:nvSpPr>
            <p:cNvPr id="43032" name="AutoShape 92"/>
            <p:cNvSpPr>
              <a:spLocks noChangeAspect="1" noChangeArrowheads="1"/>
            </p:cNvSpPr>
            <p:nvPr/>
          </p:nvSpPr>
          <p:spPr bwMode="auto">
            <a:xfrm>
              <a:off x="180" y="1860"/>
              <a:ext cx="758" cy="2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18000" tIns="61200" rIns="18000"/>
            <a:lstStyle/>
            <a:p>
              <a:pPr algn="ctr"/>
              <a:r>
                <a:rPr lang="de-AT" sz="2000"/>
                <a:t>KO</a:t>
              </a:r>
            </a:p>
          </p:txBody>
        </p:sp>
      </p:grp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0" y="5662613"/>
            <a:ext cx="44450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u="sng"/>
              <a:t>Legende:</a:t>
            </a:r>
            <a:endParaRPr lang="en-GB"/>
          </a:p>
          <a:p>
            <a:r>
              <a:rPr lang="en-GB"/>
              <a:t>IMF … International Monetary Fund </a:t>
            </a:r>
          </a:p>
          <a:p>
            <a:r>
              <a:rPr lang="en-GB"/>
              <a:t>IMFC … International Money  and Finance Comittee</a:t>
            </a:r>
            <a:endParaRPr lang="de-AT"/>
          </a:p>
          <a:p>
            <a:r>
              <a:rPr lang="de-AT"/>
              <a:t>DC … Development Comittee</a:t>
            </a:r>
          </a:p>
          <a:p>
            <a:r>
              <a:rPr lang="en-GB"/>
              <a:t>WB … World Bank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4034" name="Text Box 5"/>
          <p:cNvSpPr txBox="1">
            <a:spLocks noChangeArrowheads="1"/>
          </p:cNvSpPr>
          <p:nvPr/>
        </p:nvSpPr>
        <p:spPr bwMode="auto">
          <a:xfrm>
            <a:off x="0" y="2362200"/>
            <a:ext cx="91440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85000"/>
              </a:spcAft>
            </a:pPr>
            <a:r>
              <a:rPr lang="de-AT" sz="2800">
                <a:solidFill>
                  <a:schemeClr val="accent2"/>
                </a:solidFill>
              </a:rPr>
              <a:t>Krise der WTO</a:t>
            </a:r>
          </a:p>
          <a:p>
            <a:pPr marL="1257300" lvl="2" indent="-342900">
              <a:lnSpc>
                <a:spcPct val="85000"/>
              </a:lnSpc>
              <a:spcAft>
                <a:spcPct val="85000"/>
              </a:spcAft>
            </a:pPr>
            <a:r>
              <a:rPr lang="de-AT" sz="2600">
                <a:solidFill>
                  <a:schemeClr val="accent2"/>
                </a:solidFill>
              </a:rPr>
              <a:t>Scheitern der Welthandelsrunden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	Doha 2002 - Shanghai 2006</a:t>
            </a:r>
          </a:p>
          <a:p>
            <a:pPr marL="1257300" lvl="2" indent="-342900">
              <a:lnSpc>
                <a:spcPct val="85000"/>
              </a:lnSpc>
              <a:spcAft>
                <a:spcPct val="85000"/>
              </a:spcAft>
            </a:pPr>
            <a:r>
              <a:rPr lang="de-AT" sz="2600">
                <a:solidFill>
                  <a:schemeClr val="accent2"/>
                </a:solidFill>
              </a:rPr>
              <a:t>Konfrontation EU-Agrarexportstaaten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	(USA, Brasilien, Argentinien, Australien)</a:t>
            </a:r>
          </a:p>
        </p:txBody>
      </p:sp>
      <p:sp>
        <p:nvSpPr>
          <p:cNvPr id="4403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Wirtschaftspolitische Organisationen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0" y="2362200"/>
            <a:ext cx="91440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85000"/>
              </a:spcAft>
            </a:pPr>
            <a:r>
              <a:rPr lang="de-AT" sz="3200">
                <a:solidFill>
                  <a:schemeClr val="accent2"/>
                </a:solidFill>
              </a:rPr>
              <a:t>Der Weltwirtschaftsgipfel (G8) =&gt; G20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Seit 1979 jährlicher Gipfel: 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</a:pPr>
            <a:r>
              <a:rPr lang="de-AT" sz="2600">
                <a:solidFill>
                  <a:schemeClr val="accent2"/>
                </a:solidFill>
              </a:rPr>
              <a:t>		USA, Can., Jap., D, F, I, GB (G7)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</a:pPr>
            <a:r>
              <a:rPr lang="de-AT" sz="2600">
                <a:solidFill>
                  <a:schemeClr val="accent2"/>
                </a:solidFill>
              </a:rPr>
              <a:t>1989: + KO-Präsident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</a:pPr>
            <a:r>
              <a:rPr lang="de-AT" sz="2600">
                <a:solidFill>
                  <a:schemeClr val="accent2"/>
                </a:solidFill>
              </a:rPr>
              <a:t>1998: + Russland (G8)</a:t>
            </a:r>
          </a:p>
          <a:p>
            <a:pPr marL="1257300" lvl="2" indent="-342900">
              <a:lnSpc>
                <a:spcPct val="85000"/>
              </a:lnSpc>
              <a:spcAft>
                <a:spcPct val="100000"/>
              </a:spcAft>
            </a:pPr>
            <a:r>
              <a:rPr lang="de-AT" sz="2600">
                <a:solidFill>
                  <a:schemeClr val="accent2"/>
                </a:solidFill>
              </a:rPr>
              <a:t>2003: G20</a:t>
            </a:r>
          </a:p>
          <a:p>
            <a:pPr marL="1257300" lvl="2" indent="-342900">
              <a:lnSpc>
                <a:spcPct val="85000"/>
              </a:lnSpc>
              <a:spcAft>
                <a:spcPct val="85000"/>
              </a:spcAft>
            </a:pPr>
            <a:r>
              <a:rPr lang="de-AT" sz="2600">
                <a:solidFill>
                  <a:schemeClr val="accent2"/>
                </a:solidFill>
              </a:rPr>
              <a:t>Thema: 	globale ökonomische und 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		sicherheitspolitische Probleme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Wirtschaftspolitische Organisationen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114691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114692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Abkommen mit Drittstaaten (Stand 2015)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11469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114821" name="AutoShape 133"/>
          <p:cNvSpPr>
            <a:spLocks noChangeAspect="1" noChangeArrowheads="1"/>
          </p:cNvSpPr>
          <p:nvPr/>
        </p:nvSpPr>
        <p:spPr bwMode="auto">
          <a:xfrm>
            <a:off x="546100" y="2197100"/>
            <a:ext cx="5715000" cy="4491038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57530" name="Text Box 428"/>
          <p:cNvSpPr txBox="1">
            <a:spLocks noChangeArrowheads="1"/>
          </p:cNvSpPr>
          <p:nvPr/>
        </p:nvSpPr>
        <p:spPr bwMode="auto">
          <a:xfrm>
            <a:off x="660400" y="4597400"/>
            <a:ext cx="1028700" cy="1028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AT" sz="1200" b="1">
                <a:latin typeface="Times New Roman" pitchFamily="18" charset="0"/>
              </a:rPr>
              <a:t>ASEAN</a:t>
            </a:r>
            <a:endParaRPr lang="de-AT"/>
          </a:p>
        </p:txBody>
      </p:sp>
      <p:sp>
        <p:nvSpPr>
          <p:cNvPr id="57531" name="Rectangle 429"/>
          <p:cNvSpPr>
            <a:spLocks noChangeArrowheads="1"/>
          </p:cNvSpPr>
          <p:nvPr/>
        </p:nvSpPr>
        <p:spPr bwMode="auto">
          <a:xfrm>
            <a:off x="3797300" y="2836863"/>
            <a:ext cx="863600" cy="617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32" name="Text Box 430"/>
          <p:cNvSpPr txBox="1">
            <a:spLocks noChangeArrowheads="1"/>
          </p:cNvSpPr>
          <p:nvPr/>
        </p:nvSpPr>
        <p:spPr bwMode="auto">
          <a:xfrm>
            <a:off x="774700" y="56261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de-AT" sz="1200">
                <a:latin typeface="Times New Roman" pitchFamily="18" charset="0"/>
              </a:rPr>
              <a:t>7 Südost-</a:t>
            </a:r>
            <a:br>
              <a:rPr lang="de-AT" sz="1200">
                <a:latin typeface="Times New Roman" pitchFamily="18" charset="0"/>
              </a:rPr>
            </a:br>
            <a:r>
              <a:rPr lang="de-AT" sz="1200">
                <a:latin typeface="Times New Roman" pitchFamily="18" charset="0"/>
              </a:rPr>
              <a:t>asiatische</a:t>
            </a:r>
            <a:br>
              <a:rPr lang="de-AT" sz="1200">
                <a:latin typeface="Times New Roman" pitchFamily="18" charset="0"/>
              </a:rPr>
            </a:br>
            <a:r>
              <a:rPr lang="de-AT" sz="1200">
                <a:latin typeface="Times New Roman" pitchFamily="18" charset="0"/>
              </a:rPr>
              <a:t>Staaten </a:t>
            </a:r>
            <a:r>
              <a:rPr lang="de-AT" sz="1200" baseline="30000">
                <a:latin typeface="Times New Roman" pitchFamily="18" charset="0"/>
              </a:rPr>
              <a:t>(d)</a:t>
            </a:r>
            <a:endParaRPr lang="de-AT"/>
          </a:p>
        </p:txBody>
      </p:sp>
      <p:sp>
        <p:nvSpPr>
          <p:cNvPr id="57533" name="Text Box 431"/>
          <p:cNvSpPr txBox="1">
            <a:spLocks noChangeArrowheads="1"/>
          </p:cNvSpPr>
          <p:nvPr/>
        </p:nvSpPr>
        <p:spPr bwMode="auto">
          <a:xfrm>
            <a:off x="774700" y="5397500"/>
            <a:ext cx="1143000" cy="1143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AT" sz="1200" b="1">
              <a:latin typeface="Times New Roman" pitchFamily="18" charset="0"/>
            </a:endParaRPr>
          </a:p>
          <a:p>
            <a:endParaRPr lang="de-AT" sz="1200" b="1">
              <a:latin typeface="Times New Roman" pitchFamily="18" charset="0"/>
            </a:endParaRPr>
          </a:p>
          <a:p>
            <a:endParaRPr lang="de-AT" sz="1200" b="1">
              <a:latin typeface="Times New Roman" pitchFamily="18" charset="0"/>
            </a:endParaRPr>
          </a:p>
          <a:p>
            <a:endParaRPr lang="de-AT" sz="1600" b="1">
              <a:latin typeface="Times New Roman" pitchFamily="18" charset="0"/>
            </a:endParaRPr>
          </a:p>
          <a:p>
            <a:r>
              <a:rPr lang="de-AT" sz="1200" b="1">
                <a:latin typeface="Times New Roman" pitchFamily="18" charset="0"/>
              </a:rPr>
              <a:t>SAARC</a:t>
            </a:r>
            <a:endParaRPr lang="de-AT"/>
          </a:p>
        </p:txBody>
      </p:sp>
      <p:sp>
        <p:nvSpPr>
          <p:cNvPr id="57534" name="Rectangle 432"/>
          <p:cNvSpPr>
            <a:spLocks noChangeArrowheads="1"/>
          </p:cNvSpPr>
          <p:nvPr/>
        </p:nvSpPr>
        <p:spPr bwMode="auto">
          <a:xfrm>
            <a:off x="1717675" y="2768600"/>
            <a:ext cx="1854200" cy="17145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de-AT" sz="1000">
              <a:latin typeface="Times New Roman" pitchFamily="18" charset="0"/>
            </a:endParaRPr>
          </a:p>
          <a:p>
            <a:pPr algn="ctr"/>
            <a:endParaRPr lang="de-AT" sz="1000">
              <a:latin typeface="Times New Roman" pitchFamily="18" charset="0"/>
            </a:endParaRPr>
          </a:p>
          <a:p>
            <a:endParaRPr lang="de-AT" sz="1000">
              <a:latin typeface="Times New Roman" pitchFamily="18" charset="0"/>
            </a:endParaRPr>
          </a:p>
          <a:p>
            <a:endParaRPr lang="de-AT" sz="800">
              <a:latin typeface="Times New Roman" pitchFamily="18" charset="0"/>
            </a:endParaRPr>
          </a:p>
          <a:p>
            <a:pPr algn="ctr"/>
            <a:r>
              <a:rPr lang="de-AT" sz="1000" b="1">
                <a:latin typeface="Times New Roman" pitchFamily="18" charset="0"/>
              </a:rPr>
              <a:t>EWR</a:t>
            </a:r>
            <a:endParaRPr lang="de-AT"/>
          </a:p>
        </p:txBody>
      </p:sp>
      <p:sp>
        <p:nvSpPr>
          <p:cNvPr id="57535" name="Line 433"/>
          <p:cNvSpPr>
            <a:spLocks noChangeShapeType="1"/>
          </p:cNvSpPr>
          <p:nvPr/>
        </p:nvSpPr>
        <p:spPr bwMode="auto">
          <a:xfrm flipH="1">
            <a:off x="1117600" y="4254500"/>
            <a:ext cx="1143000" cy="571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36" name="Text Box 434"/>
          <p:cNvSpPr txBox="1">
            <a:spLocks noChangeArrowheads="1"/>
          </p:cNvSpPr>
          <p:nvPr/>
        </p:nvSpPr>
        <p:spPr bwMode="auto">
          <a:xfrm>
            <a:off x="3403600" y="5969000"/>
            <a:ext cx="12573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80 AKP Staaten</a:t>
            </a:r>
            <a:endParaRPr lang="de-AT"/>
          </a:p>
        </p:txBody>
      </p:sp>
      <p:sp>
        <p:nvSpPr>
          <p:cNvPr id="57537" name="Text Box 435"/>
          <p:cNvSpPr txBox="1">
            <a:spLocks noChangeArrowheads="1"/>
          </p:cNvSpPr>
          <p:nvPr/>
        </p:nvSpPr>
        <p:spPr bwMode="auto">
          <a:xfrm>
            <a:off x="3746500" y="2205038"/>
            <a:ext cx="1714500" cy="842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AT" sz="1200" b="1">
                <a:latin typeface="Times New Roman" pitchFamily="18" charset="0"/>
              </a:rPr>
              <a:t>Barcelona-Prozess</a:t>
            </a:r>
            <a:endParaRPr lang="de-AT"/>
          </a:p>
        </p:txBody>
      </p:sp>
      <p:sp>
        <p:nvSpPr>
          <p:cNvPr id="57538" name="Text Box 436"/>
          <p:cNvSpPr txBox="1">
            <a:spLocks noChangeArrowheads="1"/>
          </p:cNvSpPr>
          <p:nvPr/>
        </p:nvSpPr>
        <p:spPr bwMode="auto">
          <a:xfrm>
            <a:off x="4546600" y="4368800"/>
            <a:ext cx="12573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CARIFORUM</a:t>
            </a:r>
            <a:endParaRPr lang="de-AT"/>
          </a:p>
        </p:txBody>
      </p:sp>
      <p:sp>
        <p:nvSpPr>
          <p:cNvPr id="57539" name="Text Box 437"/>
          <p:cNvSpPr txBox="1">
            <a:spLocks noChangeArrowheads="1"/>
          </p:cNvSpPr>
          <p:nvPr/>
        </p:nvSpPr>
        <p:spPr bwMode="auto">
          <a:xfrm>
            <a:off x="2316163" y="2378075"/>
            <a:ext cx="1201737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AT" sz="1200">
              <a:latin typeface="Times New Roman" pitchFamily="18" charset="0"/>
            </a:endParaRPr>
          </a:p>
          <a:p>
            <a:endParaRPr lang="de-AT" sz="1200">
              <a:latin typeface="Times New Roman" pitchFamily="18" charset="0"/>
            </a:endParaRPr>
          </a:p>
          <a:p>
            <a:pPr>
              <a:spcAft>
                <a:spcPts val="100"/>
              </a:spcAft>
            </a:pPr>
            <a:r>
              <a:rPr lang="de-AT" sz="1200">
                <a:latin typeface="Times New Roman" pitchFamily="18" charset="0"/>
              </a:rPr>
              <a:t>Liechtenstein</a:t>
            </a:r>
          </a:p>
          <a:p>
            <a:r>
              <a:rPr lang="de-AT" sz="1200">
                <a:latin typeface="Times New Roman" pitchFamily="18" charset="0"/>
              </a:rPr>
              <a:t>Island</a:t>
            </a:r>
          </a:p>
          <a:p>
            <a:r>
              <a:rPr lang="de-AT" sz="1200">
                <a:latin typeface="Times New Roman" pitchFamily="18" charset="0"/>
              </a:rPr>
              <a:t>Norwegen</a:t>
            </a:r>
            <a:endParaRPr lang="de-AT"/>
          </a:p>
        </p:txBody>
      </p:sp>
      <p:sp>
        <p:nvSpPr>
          <p:cNvPr id="57540" name="Text Box 438"/>
          <p:cNvSpPr txBox="1">
            <a:spLocks noChangeArrowheads="1"/>
          </p:cNvSpPr>
          <p:nvPr/>
        </p:nvSpPr>
        <p:spPr bwMode="auto">
          <a:xfrm>
            <a:off x="3746500" y="2816225"/>
            <a:ext cx="6858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Türkei</a:t>
            </a:r>
            <a:endParaRPr lang="de-AT"/>
          </a:p>
        </p:txBody>
      </p:sp>
      <p:sp>
        <p:nvSpPr>
          <p:cNvPr id="57541" name="Text Box 439"/>
          <p:cNvSpPr txBox="1">
            <a:spLocks noChangeArrowheads="1"/>
          </p:cNvSpPr>
          <p:nvPr/>
        </p:nvSpPr>
        <p:spPr bwMode="auto">
          <a:xfrm>
            <a:off x="2886075" y="2509838"/>
            <a:ext cx="6604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100"/>
              </a:spcAft>
            </a:pPr>
            <a:r>
              <a:rPr lang="de-AT" sz="1200">
                <a:latin typeface="Times New Roman" pitchFamily="18" charset="0"/>
              </a:rPr>
              <a:t>Schweiz</a:t>
            </a:r>
            <a:endParaRPr lang="de-AT"/>
          </a:p>
        </p:txBody>
      </p:sp>
      <p:sp>
        <p:nvSpPr>
          <p:cNvPr id="57542" name="Text Box 440"/>
          <p:cNvSpPr txBox="1">
            <a:spLocks noChangeArrowheads="1"/>
          </p:cNvSpPr>
          <p:nvPr/>
        </p:nvSpPr>
        <p:spPr bwMode="auto">
          <a:xfrm>
            <a:off x="2336800" y="2468563"/>
            <a:ext cx="5715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de-AT" sz="1200" b="1">
                <a:latin typeface="Times New Roman" pitchFamily="18" charset="0"/>
              </a:rPr>
              <a:t>EFTA</a:t>
            </a:r>
            <a:endParaRPr lang="de-AT"/>
          </a:p>
        </p:txBody>
      </p:sp>
      <p:sp>
        <p:nvSpPr>
          <p:cNvPr id="57543" name="Line 441"/>
          <p:cNvSpPr>
            <a:spLocks noChangeShapeType="1"/>
          </p:cNvSpPr>
          <p:nvPr/>
        </p:nvSpPr>
        <p:spPr bwMode="auto">
          <a:xfrm flipV="1">
            <a:off x="3190875" y="2395538"/>
            <a:ext cx="571500" cy="145097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44" name="Line 442"/>
          <p:cNvSpPr>
            <a:spLocks noChangeShapeType="1"/>
          </p:cNvSpPr>
          <p:nvPr/>
        </p:nvSpPr>
        <p:spPr bwMode="auto">
          <a:xfrm flipV="1">
            <a:off x="3200400" y="2540000"/>
            <a:ext cx="660400" cy="1455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45" name="Line 443"/>
          <p:cNvSpPr>
            <a:spLocks noChangeShapeType="1"/>
          </p:cNvSpPr>
          <p:nvPr/>
        </p:nvSpPr>
        <p:spPr bwMode="auto">
          <a:xfrm flipV="1">
            <a:off x="3175000" y="2997200"/>
            <a:ext cx="685800" cy="1028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46" name="Text Box 444"/>
          <p:cNvSpPr txBox="1">
            <a:spLocks noChangeArrowheads="1"/>
          </p:cNvSpPr>
          <p:nvPr/>
        </p:nvSpPr>
        <p:spPr bwMode="auto">
          <a:xfrm>
            <a:off x="679450" y="3886200"/>
            <a:ext cx="8001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Serbien</a:t>
            </a:r>
            <a:endParaRPr lang="de-AT"/>
          </a:p>
        </p:txBody>
      </p:sp>
      <p:sp>
        <p:nvSpPr>
          <p:cNvPr id="57547" name="Text Box 445"/>
          <p:cNvSpPr txBox="1">
            <a:spLocks noChangeArrowheads="1"/>
          </p:cNvSpPr>
          <p:nvPr/>
        </p:nvSpPr>
        <p:spPr bwMode="auto">
          <a:xfrm>
            <a:off x="679450" y="4124325"/>
            <a:ext cx="10287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Mazedonien</a:t>
            </a:r>
          </a:p>
          <a:p>
            <a:endParaRPr lang="de-AT"/>
          </a:p>
        </p:txBody>
      </p:sp>
      <p:sp>
        <p:nvSpPr>
          <p:cNvPr id="57548" name="Line 446"/>
          <p:cNvSpPr>
            <a:spLocks noChangeShapeType="1"/>
          </p:cNvSpPr>
          <p:nvPr/>
        </p:nvSpPr>
        <p:spPr bwMode="auto">
          <a:xfrm flipH="1">
            <a:off x="1382713" y="4035425"/>
            <a:ext cx="877887" cy="9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49" name="Line 447"/>
          <p:cNvSpPr>
            <a:spLocks noChangeShapeType="1"/>
          </p:cNvSpPr>
          <p:nvPr/>
        </p:nvSpPr>
        <p:spPr bwMode="auto">
          <a:xfrm flipH="1">
            <a:off x="1619250" y="4035425"/>
            <a:ext cx="641350" cy="2174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50" name="Text Box 448"/>
          <p:cNvSpPr txBox="1">
            <a:spLocks noChangeArrowheads="1"/>
          </p:cNvSpPr>
          <p:nvPr/>
        </p:nvSpPr>
        <p:spPr bwMode="auto">
          <a:xfrm>
            <a:off x="717550" y="2540000"/>
            <a:ext cx="8001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Russland</a:t>
            </a:r>
            <a:endParaRPr lang="de-AT"/>
          </a:p>
        </p:txBody>
      </p:sp>
      <p:sp>
        <p:nvSpPr>
          <p:cNvPr id="57551" name="Text Box 449"/>
          <p:cNvSpPr txBox="1">
            <a:spLocks noChangeArrowheads="1"/>
          </p:cNvSpPr>
          <p:nvPr/>
        </p:nvSpPr>
        <p:spPr bwMode="auto">
          <a:xfrm>
            <a:off x="584200" y="2768600"/>
            <a:ext cx="9906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Moldawien</a:t>
            </a:r>
            <a:endParaRPr lang="de-AT"/>
          </a:p>
        </p:txBody>
      </p:sp>
      <p:sp>
        <p:nvSpPr>
          <p:cNvPr id="57552" name="Text Box 450"/>
          <p:cNvSpPr txBox="1">
            <a:spLocks noChangeArrowheads="1"/>
          </p:cNvSpPr>
          <p:nvPr/>
        </p:nvSpPr>
        <p:spPr bwMode="auto">
          <a:xfrm>
            <a:off x="774700" y="2997200"/>
            <a:ext cx="8001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Belarus</a:t>
            </a:r>
            <a:endParaRPr lang="de-AT"/>
          </a:p>
        </p:txBody>
      </p:sp>
      <p:sp>
        <p:nvSpPr>
          <p:cNvPr id="57553" name="Text Box 451"/>
          <p:cNvSpPr txBox="1">
            <a:spLocks noChangeArrowheads="1"/>
          </p:cNvSpPr>
          <p:nvPr/>
        </p:nvSpPr>
        <p:spPr bwMode="auto">
          <a:xfrm>
            <a:off x="774700" y="3225800"/>
            <a:ext cx="8001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Ukraine</a:t>
            </a:r>
            <a:endParaRPr lang="de-AT"/>
          </a:p>
        </p:txBody>
      </p:sp>
      <p:sp>
        <p:nvSpPr>
          <p:cNvPr id="57554" name="Line 452"/>
          <p:cNvSpPr>
            <a:spLocks noChangeShapeType="1"/>
          </p:cNvSpPr>
          <p:nvPr/>
        </p:nvSpPr>
        <p:spPr bwMode="auto">
          <a:xfrm>
            <a:off x="1484313" y="3368675"/>
            <a:ext cx="723900" cy="4762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55" name="Line 453"/>
          <p:cNvSpPr>
            <a:spLocks noChangeShapeType="1"/>
          </p:cNvSpPr>
          <p:nvPr/>
        </p:nvSpPr>
        <p:spPr bwMode="auto">
          <a:xfrm>
            <a:off x="1466850" y="3148013"/>
            <a:ext cx="741363" cy="69691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56" name="Line 454"/>
          <p:cNvSpPr>
            <a:spLocks noChangeShapeType="1"/>
          </p:cNvSpPr>
          <p:nvPr/>
        </p:nvSpPr>
        <p:spPr bwMode="auto">
          <a:xfrm>
            <a:off x="1466850" y="2936875"/>
            <a:ext cx="731838" cy="9080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57" name="Line 455"/>
          <p:cNvSpPr>
            <a:spLocks noChangeShapeType="1"/>
          </p:cNvSpPr>
          <p:nvPr/>
        </p:nvSpPr>
        <p:spPr bwMode="auto">
          <a:xfrm>
            <a:off x="1450975" y="2700338"/>
            <a:ext cx="747713" cy="113506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58" name="Text Box 456"/>
          <p:cNvSpPr txBox="1">
            <a:spLocks noChangeArrowheads="1"/>
          </p:cNvSpPr>
          <p:nvPr/>
        </p:nvSpPr>
        <p:spPr bwMode="auto">
          <a:xfrm>
            <a:off x="584200" y="3454400"/>
            <a:ext cx="11049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Westbalkan </a:t>
            </a:r>
            <a:r>
              <a:rPr lang="de-AT" sz="1200" baseline="30000">
                <a:latin typeface="Times New Roman" pitchFamily="18" charset="0"/>
              </a:rPr>
              <a:t>(b)</a:t>
            </a:r>
            <a:endParaRPr lang="de-AT"/>
          </a:p>
        </p:txBody>
      </p:sp>
      <p:sp>
        <p:nvSpPr>
          <p:cNvPr id="57559" name="Line 457"/>
          <p:cNvSpPr>
            <a:spLocks noChangeShapeType="1"/>
          </p:cNvSpPr>
          <p:nvPr/>
        </p:nvSpPr>
        <p:spPr bwMode="auto">
          <a:xfrm>
            <a:off x="1593850" y="3683000"/>
            <a:ext cx="595313" cy="257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60" name="Text Box 458"/>
          <p:cNvSpPr txBox="1">
            <a:spLocks noChangeArrowheads="1"/>
          </p:cNvSpPr>
          <p:nvPr/>
        </p:nvSpPr>
        <p:spPr bwMode="auto">
          <a:xfrm>
            <a:off x="4775200" y="3454400"/>
            <a:ext cx="1257300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AT" sz="1200" b="1">
                <a:latin typeface="Times New Roman" pitchFamily="18" charset="0"/>
              </a:rPr>
              <a:t>NAFTA</a:t>
            </a:r>
            <a:endParaRPr lang="de-AT"/>
          </a:p>
        </p:txBody>
      </p:sp>
      <p:sp>
        <p:nvSpPr>
          <p:cNvPr id="57561" name="Text Box 459"/>
          <p:cNvSpPr txBox="1">
            <a:spLocks noChangeArrowheads="1"/>
          </p:cNvSpPr>
          <p:nvPr/>
        </p:nvSpPr>
        <p:spPr bwMode="auto">
          <a:xfrm>
            <a:off x="5013325" y="3892550"/>
            <a:ext cx="5715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USA</a:t>
            </a:r>
            <a:endParaRPr lang="de-AT"/>
          </a:p>
        </p:txBody>
      </p:sp>
      <p:sp>
        <p:nvSpPr>
          <p:cNvPr id="57562" name="Text Box 460"/>
          <p:cNvSpPr txBox="1">
            <a:spLocks noChangeArrowheads="1"/>
          </p:cNvSpPr>
          <p:nvPr/>
        </p:nvSpPr>
        <p:spPr bwMode="auto">
          <a:xfrm>
            <a:off x="5022850" y="4111625"/>
            <a:ext cx="762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Kanada</a:t>
            </a:r>
            <a:endParaRPr lang="de-AT"/>
          </a:p>
        </p:txBody>
      </p:sp>
      <p:sp>
        <p:nvSpPr>
          <p:cNvPr id="57563" name="Text Box 461"/>
          <p:cNvSpPr txBox="1">
            <a:spLocks noChangeArrowheads="1"/>
          </p:cNvSpPr>
          <p:nvPr/>
        </p:nvSpPr>
        <p:spPr bwMode="auto">
          <a:xfrm>
            <a:off x="5003800" y="3683000"/>
            <a:ext cx="8001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Mexiko</a:t>
            </a:r>
            <a:endParaRPr lang="de-AT"/>
          </a:p>
        </p:txBody>
      </p:sp>
      <p:sp>
        <p:nvSpPr>
          <p:cNvPr id="57564" name="Line 462"/>
          <p:cNvSpPr>
            <a:spLocks noChangeShapeType="1"/>
          </p:cNvSpPr>
          <p:nvPr/>
        </p:nvSpPr>
        <p:spPr bwMode="auto">
          <a:xfrm flipV="1">
            <a:off x="3217863" y="3806825"/>
            <a:ext cx="1838325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65" name="Line 463"/>
          <p:cNvSpPr>
            <a:spLocks noChangeShapeType="1"/>
          </p:cNvSpPr>
          <p:nvPr/>
        </p:nvSpPr>
        <p:spPr bwMode="auto">
          <a:xfrm flipV="1">
            <a:off x="3227388" y="4016375"/>
            <a:ext cx="1838325" cy="1047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66" name="Line 464"/>
          <p:cNvSpPr>
            <a:spLocks noChangeShapeType="1"/>
          </p:cNvSpPr>
          <p:nvPr/>
        </p:nvSpPr>
        <p:spPr bwMode="auto">
          <a:xfrm>
            <a:off x="3213100" y="4127500"/>
            <a:ext cx="1854200" cy="920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67" name="Text Box 465"/>
          <p:cNvSpPr txBox="1">
            <a:spLocks noChangeArrowheads="1"/>
          </p:cNvSpPr>
          <p:nvPr/>
        </p:nvSpPr>
        <p:spPr bwMode="auto">
          <a:xfrm>
            <a:off x="4546600" y="4797425"/>
            <a:ext cx="6858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CAN</a:t>
            </a:r>
            <a:endParaRPr lang="de-AT"/>
          </a:p>
        </p:txBody>
      </p:sp>
      <p:sp>
        <p:nvSpPr>
          <p:cNvPr id="57568" name="Text Box 466"/>
          <p:cNvSpPr txBox="1">
            <a:spLocks noChangeArrowheads="1"/>
          </p:cNvSpPr>
          <p:nvPr/>
        </p:nvSpPr>
        <p:spPr bwMode="auto">
          <a:xfrm>
            <a:off x="4556125" y="4597400"/>
            <a:ext cx="1143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SICA (MCCA)</a:t>
            </a:r>
            <a:endParaRPr lang="de-AT"/>
          </a:p>
        </p:txBody>
      </p:sp>
      <p:sp>
        <p:nvSpPr>
          <p:cNvPr id="57569" name="Line 467"/>
          <p:cNvSpPr>
            <a:spLocks noChangeShapeType="1"/>
          </p:cNvSpPr>
          <p:nvPr/>
        </p:nvSpPr>
        <p:spPr bwMode="auto">
          <a:xfrm>
            <a:off x="3232150" y="4146550"/>
            <a:ext cx="1362075" cy="75247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0" name="Line 468"/>
          <p:cNvSpPr>
            <a:spLocks noChangeShapeType="1"/>
          </p:cNvSpPr>
          <p:nvPr/>
        </p:nvSpPr>
        <p:spPr bwMode="auto">
          <a:xfrm>
            <a:off x="3222625" y="4117975"/>
            <a:ext cx="1381125" cy="361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1" name="Line 469"/>
          <p:cNvSpPr>
            <a:spLocks noChangeShapeType="1"/>
          </p:cNvSpPr>
          <p:nvPr/>
        </p:nvSpPr>
        <p:spPr bwMode="auto">
          <a:xfrm>
            <a:off x="3227388" y="4137025"/>
            <a:ext cx="1366837" cy="54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2" name="Line 470"/>
          <p:cNvSpPr>
            <a:spLocks noChangeShapeType="1"/>
          </p:cNvSpPr>
          <p:nvPr/>
        </p:nvSpPr>
        <p:spPr bwMode="auto">
          <a:xfrm>
            <a:off x="3208338" y="4140200"/>
            <a:ext cx="1387475" cy="98583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3" name="Text Box 471"/>
          <p:cNvSpPr txBox="1">
            <a:spLocks noChangeArrowheads="1"/>
          </p:cNvSpPr>
          <p:nvPr/>
        </p:nvSpPr>
        <p:spPr bwMode="auto">
          <a:xfrm>
            <a:off x="4556125" y="5054600"/>
            <a:ext cx="11430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AT" sz="1200" b="1">
                <a:latin typeface="Times New Roman" pitchFamily="18" charset="0"/>
              </a:rPr>
              <a:t>MERCOSUR</a:t>
            </a:r>
          </a:p>
          <a:p>
            <a:endParaRPr lang="de-AT"/>
          </a:p>
        </p:txBody>
      </p:sp>
      <p:sp>
        <p:nvSpPr>
          <p:cNvPr id="57574" name="Line 472"/>
          <p:cNvSpPr>
            <a:spLocks noChangeShapeType="1"/>
          </p:cNvSpPr>
          <p:nvPr/>
        </p:nvSpPr>
        <p:spPr bwMode="auto">
          <a:xfrm>
            <a:off x="3175000" y="4140200"/>
            <a:ext cx="1676400" cy="2236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5" name="Line 473"/>
          <p:cNvSpPr>
            <a:spLocks noChangeShapeType="1"/>
          </p:cNvSpPr>
          <p:nvPr/>
        </p:nvSpPr>
        <p:spPr bwMode="auto">
          <a:xfrm flipH="1">
            <a:off x="1574800" y="4289425"/>
            <a:ext cx="736600" cy="11842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6" name="Text Box 474"/>
          <p:cNvSpPr txBox="1">
            <a:spLocks noChangeArrowheads="1"/>
          </p:cNvSpPr>
          <p:nvPr/>
        </p:nvSpPr>
        <p:spPr bwMode="auto">
          <a:xfrm>
            <a:off x="2244725" y="57785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Australien</a:t>
            </a:r>
            <a:endParaRPr lang="de-AT"/>
          </a:p>
        </p:txBody>
      </p:sp>
      <p:sp>
        <p:nvSpPr>
          <p:cNvPr id="57577" name="Text Box 475"/>
          <p:cNvSpPr txBox="1">
            <a:spLocks noChangeArrowheads="1"/>
          </p:cNvSpPr>
          <p:nvPr/>
        </p:nvSpPr>
        <p:spPr bwMode="auto">
          <a:xfrm>
            <a:off x="1946275" y="5991225"/>
            <a:ext cx="10287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Neuseeland</a:t>
            </a:r>
            <a:endParaRPr lang="de-AT"/>
          </a:p>
        </p:txBody>
      </p:sp>
      <p:sp>
        <p:nvSpPr>
          <p:cNvPr id="57578" name="Line 476"/>
          <p:cNvSpPr>
            <a:spLocks noChangeShapeType="1"/>
          </p:cNvSpPr>
          <p:nvPr/>
        </p:nvSpPr>
        <p:spPr bwMode="auto">
          <a:xfrm flipH="1">
            <a:off x="2146300" y="4254500"/>
            <a:ext cx="342900" cy="17145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79" name="Line 477"/>
          <p:cNvSpPr>
            <a:spLocks noChangeShapeType="1"/>
          </p:cNvSpPr>
          <p:nvPr/>
        </p:nvSpPr>
        <p:spPr bwMode="auto">
          <a:xfrm flipH="1">
            <a:off x="2994025" y="43307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80" name="Text Box 478"/>
          <p:cNvSpPr txBox="1">
            <a:spLocks noChangeArrowheads="1"/>
          </p:cNvSpPr>
          <p:nvPr/>
        </p:nvSpPr>
        <p:spPr bwMode="auto">
          <a:xfrm>
            <a:off x="965200" y="5397500"/>
            <a:ext cx="723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Indien</a:t>
            </a:r>
            <a:endParaRPr lang="de-AT"/>
          </a:p>
        </p:txBody>
      </p:sp>
      <p:sp>
        <p:nvSpPr>
          <p:cNvPr id="57581" name="Text Box 479"/>
          <p:cNvSpPr txBox="1">
            <a:spLocks noChangeArrowheads="1"/>
          </p:cNvSpPr>
          <p:nvPr/>
        </p:nvSpPr>
        <p:spPr bwMode="auto">
          <a:xfrm>
            <a:off x="2546350" y="4616450"/>
            <a:ext cx="1028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AT" sz="1200">
                <a:latin typeface="Times New Roman" pitchFamily="18" charset="0"/>
              </a:rPr>
              <a:t>Islamische Staaten des</a:t>
            </a:r>
            <a:br>
              <a:rPr lang="de-AT" sz="1200">
                <a:latin typeface="Times New Roman" pitchFamily="18" charset="0"/>
              </a:rPr>
            </a:br>
            <a:r>
              <a:rPr lang="de-AT" sz="1200">
                <a:latin typeface="Times New Roman" pitchFamily="18" charset="0"/>
              </a:rPr>
              <a:t>mittleren &amp; fernen</a:t>
            </a:r>
            <a:br>
              <a:rPr lang="de-AT" sz="1200">
                <a:latin typeface="Times New Roman" pitchFamily="18" charset="0"/>
              </a:rPr>
            </a:br>
            <a:r>
              <a:rPr lang="de-AT" sz="1200">
                <a:latin typeface="Times New Roman" pitchFamily="18" charset="0"/>
              </a:rPr>
              <a:t>Ostens</a:t>
            </a:r>
            <a:endParaRPr lang="de-AT"/>
          </a:p>
        </p:txBody>
      </p:sp>
      <p:sp>
        <p:nvSpPr>
          <p:cNvPr id="57582" name="Line 480"/>
          <p:cNvSpPr>
            <a:spLocks noChangeShapeType="1"/>
          </p:cNvSpPr>
          <p:nvPr/>
        </p:nvSpPr>
        <p:spPr bwMode="auto">
          <a:xfrm flipH="1">
            <a:off x="2432050" y="4254500"/>
            <a:ext cx="57150" cy="16002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83" name="Text Box 481"/>
          <p:cNvSpPr txBox="1">
            <a:spLocks noChangeArrowheads="1"/>
          </p:cNvSpPr>
          <p:nvPr/>
        </p:nvSpPr>
        <p:spPr bwMode="auto">
          <a:xfrm>
            <a:off x="3806825" y="2425700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Israel</a:t>
            </a:r>
            <a:endParaRPr lang="de-AT"/>
          </a:p>
        </p:txBody>
      </p:sp>
      <p:sp>
        <p:nvSpPr>
          <p:cNvPr id="57584" name="Text Box 482"/>
          <p:cNvSpPr txBox="1">
            <a:spLocks noChangeArrowheads="1"/>
          </p:cNvSpPr>
          <p:nvPr/>
        </p:nvSpPr>
        <p:spPr bwMode="auto">
          <a:xfrm>
            <a:off x="3800475" y="26257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8 Mittelmeer Staaten </a:t>
            </a:r>
            <a:r>
              <a:rPr lang="de-AT" sz="1200" baseline="30000">
                <a:latin typeface="Times New Roman" pitchFamily="18" charset="0"/>
              </a:rPr>
              <a:t>(a)</a:t>
            </a:r>
            <a:endParaRPr lang="de-AT" sz="1200">
              <a:latin typeface="Times New Roman" pitchFamily="18" charset="0"/>
            </a:endParaRPr>
          </a:p>
          <a:p>
            <a:endParaRPr lang="de-AT"/>
          </a:p>
        </p:txBody>
      </p:sp>
      <p:sp>
        <p:nvSpPr>
          <p:cNvPr id="57585" name="Line 483"/>
          <p:cNvSpPr>
            <a:spLocks noChangeShapeType="1"/>
          </p:cNvSpPr>
          <p:nvPr/>
        </p:nvSpPr>
        <p:spPr bwMode="auto">
          <a:xfrm flipH="1" flipV="1">
            <a:off x="3213100" y="4273550"/>
            <a:ext cx="823913" cy="169545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86" name="Text Box 484"/>
          <p:cNvSpPr txBox="1">
            <a:spLocks noChangeArrowheads="1"/>
          </p:cNvSpPr>
          <p:nvPr/>
        </p:nvSpPr>
        <p:spPr bwMode="auto">
          <a:xfrm>
            <a:off x="1127125" y="5000625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China</a:t>
            </a:r>
            <a:endParaRPr lang="de-AT"/>
          </a:p>
        </p:txBody>
      </p:sp>
      <p:sp>
        <p:nvSpPr>
          <p:cNvPr id="57587" name="Text Box 485"/>
          <p:cNvSpPr txBox="1">
            <a:spLocks noChangeArrowheads="1"/>
          </p:cNvSpPr>
          <p:nvPr/>
        </p:nvSpPr>
        <p:spPr bwMode="auto">
          <a:xfrm>
            <a:off x="631825" y="4340225"/>
            <a:ext cx="571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Japan</a:t>
            </a:r>
            <a:endParaRPr lang="de-AT"/>
          </a:p>
        </p:txBody>
      </p:sp>
      <p:sp>
        <p:nvSpPr>
          <p:cNvPr id="57588" name="Line 486"/>
          <p:cNvSpPr>
            <a:spLocks noChangeShapeType="1"/>
          </p:cNvSpPr>
          <p:nvPr/>
        </p:nvSpPr>
        <p:spPr bwMode="auto">
          <a:xfrm flipV="1">
            <a:off x="1117600" y="4254500"/>
            <a:ext cx="1143000" cy="22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89" name="Line 487"/>
          <p:cNvSpPr>
            <a:spLocks noChangeShapeType="1"/>
          </p:cNvSpPr>
          <p:nvPr/>
        </p:nvSpPr>
        <p:spPr bwMode="auto">
          <a:xfrm flipV="1">
            <a:off x="1604963" y="4254500"/>
            <a:ext cx="655637" cy="8731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90" name="Text Box 488"/>
          <p:cNvSpPr txBox="1">
            <a:spLocks noChangeArrowheads="1"/>
          </p:cNvSpPr>
          <p:nvPr/>
        </p:nvSpPr>
        <p:spPr bwMode="auto">
          <a:xfrm>
            <a:off x="4794250" y="6311900"/>
            <a:ext cx="1123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Chile (ass.)</a:t>
            </a:r>
            <a:endParaRPr lang="de-AT"/>
          </a:p>
        </p:txBody>
      </p:sp>
      <p:sp>
        <p:nvSpPr>
          <p:cNvPr id="57591" name="Text Box 489"/>
          <p:cNvSpPr txBox="1">
            <a:spLocks noChangeArrowheads="1"/>
          </p:cNvSpPr>
          <p:nvPr/>
        </p:nvSpPr>
        <p:spPr bwMode="auto">
          <a:xfrm>
            <a:off x="4775200" y="5264150"/>
            <a:ext cx="11207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Argentinien</a:t>
            </a:r>
            <a:endParaRPr lang="de-AT"/>
          </a:p>
        </p:txBody>
      </p:sp>
      <p:sp>
        <p:nvSpPr>
          <p:cNvPr id="57592" name="Text Box 490"/>
          <p:cNvSpPr txBox="1">
            <a:spLocks noChangeArrowheads="1"/>
          </p:cNvSpPr>
          <p:nvPr/>
        </p:nvSpPr>
        <p:spPr bwMode="auto">
          <a:xfrm>
            <a:off x="4775200" y="5465763"/>
            <a:ext cx="1120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Brasilien</a:t>
            </a:r>
            <a:endParaRPr lang="de-AT"/>
          </a:p>
        </p:txBody>
      </p:sp>
      <p:sp>
        <p:nvSpPr>
          <p:cNvPr id="57593" name="Text Box 491"/>
          <p:cNvSpPr txBox="1">
            <a:spLocks noChangeArrowheads="1"/>
          </p:cNvSpPr>
          <p:nvPr/>
        </p:nvSpPr>
        <p:spPr bwMode="auto">
          <a:xfrm>
            <a:off x="4775200" y="5664200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Paraguay</a:t>
            </a:r>
            <a:endParaRPr lang="de-AT"/>
          </a:p>
        </p:txBody>
      </p:sp>
      <p:sp>
        <p:nvSpPr>
          <p:cNvPr id="57594" name="Text Box 492"/>
          <p:cNvSpPr txBox="1">
            <a:spLocks noChangeArrowheads="1"/>
          </p:cNvSpPr>
          <p:nvPr/>
        </p:nvSpPr>
        <p:spPr bwMode="auto">
          <a:xfrm>
            <a:off x="4775200" y="5854700"/>
            <a:ext cx="11207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Uruguay</a:t>
            </a:r>
            <a:endParaRPr lang="de-AT"/>
          </a:p>
        </p:txBody>
      </p:sp>
      <p:sp>
        <p:nvSpPr>
          <p:cNvPr id="57595" name="Text Box 493"/>
          <p:cNvSpPr txBox="1">
            <a:spLocks noChangeArrowheads="1"/>
          </p:cNvSpPr>
          <p:nvPr/>
        </p:nvSpPr>
        <p:spPr bwMode="auto">
          <a:xfrm>
            <a:off x="4784725" y="6045200"/>
            <a:ext cx="11207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Venezuela</a:t>
            </a:r>
            <a:endParaRPr lang="de-AT"/>
          </a:p>
        </p:txBody>
      </p:sp>
      <p:sp>
        <p:nvSpPr>
          <p:cNvPr id="57596" name="Line 494"/>
          <p:cNvSpPr>
            <a:spLocks noChangeShapeType="1"/>
          </p:cNvSpPr>
          <p:nvPr/>
        </p:nvSpPr>
        <p:spPr bwMode="auto">
          <a:xfrm>
            <a:off x="3175000" y="4140200"/>
            <a:ext cx="1652588" cy="1417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97" name="Text Box 495"/>
          <p:cNvSpPr txBox="1">
            <a:spLocks noChangeArrowheads="1"/>
          </p:cNvSpPr>
          <p:nvPr/>
        </p:nvSpPr>
        <p:spPr bwMode="auto">
          <a:xfrm>
            <a:off x="2557463" y="5564188"/>
            <a:ext cx="10287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Ozeanien</a:t>
            </a:r>
            <a:endParaRPr lang="de-AT"/>
          </a:p>
        </p:txBody>
      </p:sp>
      <p:sp>
        <p:nvSpPr>
          <p:cNvPr id="57598" name="Line 496"/>
          <p:cNvSpPr>
            <a:spLocks noChangeShapeType="1"/>
          </p:cNvSpPr>
          <p:nvPr/>
        </p:nvSpPr>
        <p:spPr bwMode="auto">
          <a:xfrm>
            <a:off x="2489200" y="4254500"/>
            <a:ext cx="22225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599" name="Text Box 497"/>
          <p:cNvSpPr txBox="1">
            <a:spLocks noChangeArrowheads="1"/>
          </p:cNvSpPr>
          <p:nvPr/>
        </p:nvSpPr>
        <p:spPr bwMode="auto">
          <a:xfrm>
            <a:off x="546100" y="4826000"/>
            <a:ext cx="1143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de-AT" sz="1200">
                <a:latin typeface="Times New Roman" pitchFamily="18" charset="0"/>
              </a:rPr>
              <a:t>10 ASEAN </a:t>
            </a:r>
            <a:r>
              <a:rPr lang="de-AT" sz="1200" baseline="30000">
                <a:latin typeface="Times New Roman" pitchFamily="18" charset="0"/>
              </a:rPr>
              <a:t>(c)</a:t>
            </a:r>
            <a:endParaRPr lang="de-AT"/>
          </a:p>
        </p:txBody>
      </p:sp>
      <p:sp>
        <p:nvSpPr>
          <p:cNvPr id="57600" name="Line 498"/>
          <p:cNvSpPr>
            <a:spLocks noChangeShapeType="1"/>
          </p:cNvSpPr>
          <p:nvPr/>
        </p:nvSpPr>
        <p:spPr bwMode="auto">
          <a:xfrm flipH="1">
            <a:off x="1917700" y="4302125"/>
            <a:ext cx="566738" cy="143827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57601" name="Group 499"/>
          <p:cNvGrpSpPr>
            <a:grpSpLocks/>
          </p:cNvGrpSpPr>
          <p:nvPr/>
        </p:nvGrpSpPr>
        <p:grpSpPr bwMode="auto">
          <a:xfrm>
            <a:off x="7077075" y="5067300"/>
            <a:ext cx="1943100" cy="1627188"/>
            <a:chOff x="3037" y="9697"/>
            <a:chExt cx="3060" cy="2563"/>
          </a:xfrm>
        </p:grpSpPr>
        <p:sp>
          <p:nvSpPr>
            <p:cNvPr id="57602" name="Text Box 500"/>
            <p:cNvSpPr txBox="1">
              <a:spLocks noChangeArrowheads="1"/>
            </p:cNvSpPr>
            <p:nvPr/>
          </p:nvSpPr>
          <p:spPr bwMode="auto">
            <a:xfrm>
              <a:off x="3037" y="9697"/>
              <a:ext cx="3060" cy="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de-AT" sz="1200" b="1" baseline="30000">
                  <a:latin typeface="Times New Roman" pitchFamily="18" charset="0"/>
                </a:rPr>
                <a:t>(a) </a:t>
              </a:r>
              <a:r>
                <a:rPr lang="de-AT" sz="800">
                  <a:latin typeface="Times New Roman" pitchFamily="18" charset="0"/>
                </a:rPr>
                <a:t>Algerien, Ägypten, Jordanien, Libanon, Marokko, Palästinensische Autonomiegebiete, Syrien, Tunesien</a:t>
              </a:r>
              <a:endParaRPr lang="de-AT"/>
            </a:p>
          </p:txBody>
        </p:sp>
        <p:sp>
          <p:nvSpPr>
            <p:cNvPr id="57603" name="Text Box 501"/>
            <p:cNvSpPr txBox="1">
              <a:spLocks noChangeArrowheads="1"/>
            </p:cNvSpPr>
            <p:nvPr/>
          </p:nvSpPr>
          <p:spPr bwMode="auto">
            <a:xfrm>
              <a:off x="3037" y="10417"/>
              <a:ext cx="30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de-AT" sz="1200" b="1" baseline="30000">
                  <a:latin typeface="Times New Roman" pitchFamily="18" charset="0"/>
                </a:rPr>
                <a:t>(b) </a:t>
              </a:r>
              <a:r>
                <a:rPr lang="de-AT" sz="800">
                  <a:latin typeface="Times New Roman" pitchFamily="18" charset="0"/>
                </a:rPr>
                <a:t>Albanien, Bosnien-Herzegowina</a:t>
              </a:r>
              <a:endParaRPr lang="de-AT"/>
            </a:p>
          </p:txBody>
        </p:sp>
        <p:sp>
          <p:nvSpPr>
            <p:cNvPr id="57604" name="Text Box 502"/>
            <p:cNvSpPr txBox="1">
              <a:spLocks noChangeArrowheads="1"/>
            </p:cNvSpPr>
            <p:nvPr/>
          </p:nvSpPr>
          <p:spPr bwMode="auto">
            <a:xfrm>
              <a:off x="3037" y="10957"/>
              <a:ext cx="3060" cy="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 baseline="30000">
                  <a:latin typeface="Times New Roman" pitchFamily="18" charset="0"/>
                </a:rPr>
                <a:t>(c) </a:t>
              </a:r>
              <a:r>
                <a:rPr lang="en-GB" sz="800">
                  <a:latin typeface="Times New Roman" pitchFamily="18" charset="0"/>
                </a:rPr>
                <a:t>Brunei, Indonesien, Kambodscha, Laos, Malaysia, Myanmar, Philippinen, Singapur, Thailand, Vietnam</a:t>
              </a:r>
              <a:endParaRPr lang="de-AT"/>
            </a:p>
          </p:txBody>
        </p:sp>
        <p:sp>
          <p:nvSpPr>
            <p:cNvPr id="57605" name="Text Box 503"/>
            <p:cNvSpPr txBox="1">
              <a:spLocks noChangeArrowheads="1"/>
            </p:cNvSpPr>
            <p:nvPr/>
          </p:nvSpPr>
          <p:spPr bwMode="auto">
            <a:xfrm>
              <a:off x="3037" y="11677"/>
              <a:ext cx="3060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sv-SE" sz="1200" b="1" baseline="30000">
                  <a:latin typeface="Times New Roman" pitchFamily="18" charset="0"/>
                </a:rPr>
                <a:t>(d) </a:t>
              </a:r>
              <a:r>
                <a:rPr lang="sv-SE" sz="800">
                  <a:latin typeface="Times New Roman" pitchFamily="18" charset="0"/>
                </a:rPr>
                <a:t>Afghanistan, Bangladesh, Bhutan, Malidiven, Nepal, Pakistan, Sri Lanka</a:t>
              </a:r>
              <a:endParaRPr lang="de-AT"/>
            </a:p>
          </p:txBody>
        </p:sp>
      </p:grpSp>
      <p:sp>
        <p:nvSpPr>
          <p:cNvPr id="57606" name="Line 504"/>
          <p:cNvSpPr>
            <a:spLocks noChangeShapeType="1"/>
          </p:cNvSpPr>
          <p:nvPr/>
        </p:nvSpPr>
        <p:spPr bwMode="auto">
          <a:xfrm flipH="1">
            <a:off x="3141663" y="2654300"/>
            <a:ext cx="261937" cy="128428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607" name="AutoShape 505"/>
          <p:cNvSpPr>
            <a:spLocks noChangeArrowheads="1"/>
          </p:cNvSpPr>
          <p:nvPr/>
        </p:nvSpPr>
        <p:spPr bwMode="auto">
          <a:xfrm>
            <a:off x="2198688" y="3797300"/>
            <a:ext cx="1028700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</a:pPr>
            <a:r>
              <a:rPr lang="de-AT" b="1">
                <a:latin typeface="Times New Roman" pitchFamily="18" charset="0"/>
              </a:rPr>
              <a:t>EU</a:t>
            </a:r>
            <a:endParaRPr lang="de-AT"/>
          </a:p>
        </p:txBody>
      </p:sp>
      <p:sp>
        <p:nvSpPr>
          <p:cNvPr id="57608" name="Text Box 506"/>
          <p:cNvSpPr txBox="1">
            <a:spLocks noChangeArrowheads="1"/>
          </p:cNvSpPr>
          <p:nvPr/>
        </p:nvSpPr>
        <p:spPr bwMode="auto">
          <a:xfrm>
            <a:off x="1460500" y="21971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Färöer</a:t>
            </a:r>
          </a:p>
          <a:p>
            <a:endParaRPr lang="de-AT"/>
          </a:p>
        </p:txBody>
      </p:sp>
      <p:sp>
        <p:nvSpPr>
          <p:cNvPr id="57609" name="Text Box 507"/>
          <p:cNvSpPr txBox="1">
            <a:spLocks noChangeArrowheads="1"/>
          </p:cNvSpPr>
          <p:nvPr/>
        </p:nvSpPr>
        <p:spPr bwMode="auto">
          <a:xfrm>
            <a:off x="1231900" y="2378075"/>
            <a:ext cx="80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Grönland</a:t>
            </a:r>
            <a:endParaRPr lang="de-AT"/>
          </a:p>
        </p:txBody>
      </p:sp>
      <p:sp>
        <p:nvSpPr>
          <p:cNvPr id="57610" name="Line 508"/>
          <p:cNvSpPr>
            <a:spLocks noChangeShapeType="1"/>
          </p:cNvSpPr>
          <p:nvPr/>
        </p:nvSpPr>
        <p:spPr bwMode="auto">
          <a:xfrm flipH="1" flipV="1">
            <a:off x="1711325" y="2576513"/>
            <a:ext cx="663575" cy="122078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611" name="Line 509"/>
          <p:cNvSpPr>
            <a:spLocks noChangeShapeType="1"/>
          </p:cNvSpPr>
          <p:nvPr/>
        </p:nvSpPr>
        <p:spPr bwMode="auto">
          <a:xfrm flipH="1" flipV="1">
            <a:off x="1917700" y="2425700"/>
            <a:ext cx="45720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612" name="Text Box 510"/>
          <p:cNvSpPr txBox="1">
            <a:spLocks noChangeArrowheads="1"/>
          </p:cNvSpPr>
          <p:nvPr/>
        </p:nvSpPr>
        <p:spPr bwMode="auto">
          <a:xfrm>
            <a:off x="889000" y="5168900"/>
            <a:ext cx="800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AT" sz="1200">
                <a:latin typeface="Times New Roman" pitchFamily="18" charset="0"/>
              </a:rPr>
              <a:t>Südkorea</a:t>
            </a:r>
            <a:endParaRPr lang="de-AT"/>
          </a:p>
        </p:txBody>
      </p:sp>
      <p:sp>
        <p:nvSpPr>
          <p:cNvPr id="57613" name="Line 511"/>
          <p:cNvSpPr>
            <a:spLocks noChangeShapeType="1"/>
          </p:cNvSpPr>
          <p:nvPr/>
        </p:nvSpPr>
        <p:spPr bwMode="auto">
          <a:xfrm flipV="1">
            <a:off x="1574800" y="4343400"/>
            <a:ext cx="631825" cy="939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614" name="Line 512"/>
          <p:cNvSpPr>
            <a:spLocks noChangeShapeType="1"/>
          </p:cNvSpPr>
          <p:nvPr/>
        </p:nvSpPr>
        <p:spPr bwMode="auto">
          <a:xfrm flipV="1">
            <a:off x="3219450" y="3759200"/>
            <a:ext cx="1838325" cy="3143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7615" name="Text Box 513"/>
          <p:cNvSpPr txBox="1">
            <a:spLocks noChangeArrowheads="1"/>
          </p:cNvSpPr>
          <p:nvPr/>
        </p:nvSpPr>
        <p:spPr bwMode="auto">
          <a:xfrm>
            <a:off x="3914775" y="3081338"/>
            <a:ext cx="800100" cy="3429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100"/>
              </a:spcAft>
            </a:pPr>
            <a:r>
              <a:rPr lang="de-AT" sz="1200">
                <a:latin typeface="Times New Roman" pitchFamily="18" charset="0"/>
              </a:rPr>
              <a:t>Andorra</a:t>
            </a:r>
          </a:p>
          <a:p>
            <a:pPr>
              <a:spcAft>
                <a:spcPts val="100"/>
              </a:spcAft>
            </a:pPr>
            <a:r>
              <a:rPr lang="de-AT" sz="1200">
                <a:latin typeface="Times New Roman" pitchFamily="18" charset="0"/>
              </a:rPr>
              <a:t>San Marino</a:t>
            </a:r>
          </a:p>
          <a:p>
            <a:endParaRPr lang="de-AT"/>
          </a:p>
        </p:txBody>
      </p:sp>
      <p:grpSp>
        <p:nvGrpSpPr>
          <p:cNvPr id="114950" name="Group 262"/>
          <p:cNvGrpSpPr>
            <a:grpSpLocks/>
          </p:cNvGrpSpPr>
          <p:nvPr/>
        </p:nvGrpSpPr>
        <p:grpSpPr bwMode="auto">
          <a:xfrm>
            <a:off x="6480175" y="3041650"/>
            <a:ext cx="2540000" cy="1600200"/>
            <a:chOff x="4082" y="1916"/>
            <a:chExt cx="1600" cy="1008"/>
          </a:xfrm>
        </p:grpSpPr>
        <p:grpSp>
          <p:nvGrpSpPr>
            <p:cNvPr id="57617" name="Group 515"/>
            <p:cNvGrpSpPr>
              <a:grpSpLocks/>
            </p:cNvGrpSpPr>
            <p:nvPr/>
          </p:nvGrpSpPr>
          <p:grpSpPr bwMode="auto">
            <a:xfrm>
              <a:off x="4092" y="1916"/>
              <a:ext cx="1590" cy="1008"/>
              <a:chOff x="5737" y="9697"/>
              <a:chExt cx="4500" cy="2520"/>
            </a:xfrm>
          </p:grpSpPr>
          <p:sp>
            <p:nvSpPr>
              <p:cNvPr id="57618" name="Text Box 516"/>
              <p:cNvSpPr txBox="1">
                <a:spLocks noChangeArrowheads="1"/>
              </p:cNvSpPr>
              <p:nvPr/>
            </p:nvSpPr>
            <p:spPr bwMode="auto">
              <a:xfrm>
                <a:off x="6037" y="9697"/>
                <a:ext cx="420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Beitrittsverhandlungen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Stabilitäts-Assoziierungsabkommen mit Beitritt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Strategische Partnerschaft / Sonderbeziehung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Freihandelsabkommen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Neue Nachbarschaft ohne Beitritt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sonstige Kooperations- und Assoziierungsabkommen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Wirtschaftliche Partnerschaftsabkommen (EPA)</a:t>
                </a:r>
              </a:p>
              <a:p>
                <a:pPr>
                  <a:spcAft>
                    <a:spcPts val="600"/>
                  </a:spcAft>
                </a:pPr>
                <a:r>
                  <a:rPr lang="de-AT" sz="800">
                    <a:latin typeface="Times New Roman" pitchFamily="18" charset="0"/>
                  </a:rPr>
                  <a:t>Zollunion</a:t>
                </a:r>
              </a:p>
              <a:p>
                <a:pPr>
                  <a:spcAft>
                    <a:spcPts val="600"/>
                  </a:spcAft>
                </a:pPr>
                <a:endParaRPr lang="de-AT" sz="800">
                  <a:latin typeface="Times New Roman" pitchFamily="18" charset="0"/>
                </a:endParaRPr>
              </a:p>
              <a:p>
                <a:endParaRPr lang="de-AT"/>
              </a:p>
            </p:txBody>
          </p:sp>
          <p:sp>
            <p:nvSpPr>
              <p:cNvPr id="57619" name="Line 517"/>
              <p:cNvSpPr>
                <a:spLocks noChangeShapeType="1"/>
              </p:cNvSpPr>
              <p:nvPr/>
            </p:nvSpPr>
            <p:spPr bwMode="auto">
              <a:xfrm>
                <a:off x="5737" y="10761"/>
                <a:ext cx="36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0" name="Line 518"/>
              <p:cNvSpPr>
                <a:spLocks noChangeShapeType="1"/>
              </p:cNvSpPr>
              <p:nvPr/>
            </p:nvSpPr>
            <p:spPr bwMode="auto">
              <a:xfrm>
                <a:off x="5737" y="1136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1" name="Line 519"/>
              <p:cNvSpPr>
                <a:spLocks noChangeShapeType="1"/>
              </p:cNvSpPr>
              <p:nvPr/>
            </p:nvSpPr>
            <p:spPr bwMode="auto">
              <a:xfrm>
                <a:off x="5737" y="984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2" name="Line 520"/>
              <p:cNvSpPr>
                <a:spLocks noChangeShapeType="1"/>
              </p:cNvSpPr>
              <p:nvPr/>
            </p:nvSpPr>
            <p:spPr bwMode="auto">
              <a:xfrm>
                <a:off x="5737" y="10162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3" name="Line 521"/>
              <p:cNvSpPr>
                <a:spLocks noChangeShapeType="1"/>
              </p:cNvSpPr>
              <p:nvPr/>
            </p:nvSpPr>
            <p:spPr bwMode="auto">
              <a:xfrm>
                <a:off x="5737" y="11061"/>
                <a:ext cx="36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4" name="Line 522"/>
              <p:cNvSpPr>
                <a:spLocks noChangeShapeType="1"/>
              </p:cNvSpPr>
              <p:nvPr/>
            </p:nvSpPr>
            <p:spPr bwMode="auto">
              <a:xfrm>
                <a:off x="5737" y="10462"/>
                <a:ext cx="360" cy="1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7625" name="Line 523"/>
            <p:cNvSpPr>
              <a:spLocks noChangeShapeType="1"/>
            </p:cNvSpPr>
            <p:nvPr/>
          </p:nvSpPr>
          <p:spPr bwMode="auto">
            <a:xfrm>
              <a:off x="4092" y="2708"/>
              <a:ext cx="14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7626" name="Group 524"/>
            <p:cNvGrpSpPr>
              <a:grpSpLocks/>
            </p:cNvGrpSpPr>
            <p:nvPr/>
          </p:nvGrpSpPr>
          <p:grpSpPr bwMode="auto">
            <a:xfrm>
              <a:off x="4082" y="2817"/>
              <a:ext cx="157" cy="27"/>
              <a:chOff x="5713" y="11949"/>
              <a:chExt cx="392" cy="68"/>
            </a:xfrm>
          </p:grpSpPr>
          <p:sp>
            <p:nvSpPr>
              <p:cNvPr id="57627" name="Line 525"/>
              <p:cNvSpPr>
                <a:spLocks noChangeShapeType="1"/>
              </p:cNvSpPr>
              <p:nvPr/>
            </p:nvSpPr>
            <p:spPr bwMode="auto">
              <a:xfrm flipH="1">
                <a:off x="5713" y="1194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8" name="Line 526"/>
              <p:cNvSpPr>
                <a:spLocks noChangeShapeType="1"/>
              </p:cNvSpPr>
              <p:nvPr/>
            </p:nvSpPr>
            <p:spPr bwMode="auto">
              <a:xfrm flipH="1">
                <a:off x="5797" y="1194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29" name="Line 527"/>
              <p:cNvSpPr>
                <a:spLocks noChangeShapeType="1"/>
              </p:cNvSpPr>
              <p:nvPr/>
            </p:nvSpPr>
            <p:spPr bwMode="auto">
              <a:xfrm flipH="1">
                <a:off x="5881" y="1194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30" name="Line 528"/>
              <p:cNvSpPr>
                <a:spLocks noChangeShapeType="1"/>
              </p:cNvSpPr>
              <p:nvPr/>
            </p:nvSpPr>
            <p:spPr bwMode="auto">
              <a:xfrm flipH="1">
                <a:off x="5953" y="1194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31" name="Line 529"/>
              <p:cNvSpPr>
                <a:spLocks noChangeShapeType="1"/>
              </p:cNvSpPr>
              <p:nvPr/>
            </p:nvSpPr>
            <p:spPr bwMode="auto">
              <a:xfrm flipH="1">
                <a:off x="6037" y="1194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57632" name="Group 530"/>
          <p:cNvGrpSpPr>
            <a:grpSpLocks/>
          </p:cNvGrpSpPr>
          <p:nvPr/>
        </p:nvGrpSpPr>
        <p:grpSpPr bwMode="auto">
          <a:xfrm>
            <a:off x="3171825" y="3451225"/>
            <a:ext cx="698500" cy="504825"/>
            <a:chOff x="5551" y="4471"/>
            <a:chExt cx="1101" cy="797"/>
          </a:xfrm>
        </p:grpSpPr>
        <p:grpSp>
          <p:nvGrpSpPr>
            <p:cNvPr id="57633" name="Group 531"/>
            <p:cNvGrpSpPr>
              <a:grpSpLocks/>
            </p:cNvGrpSpPr>
            <p:nvPr/>
          </p:nvGrpSpPr>
          <p:grpSpPr bwMode="auto">
            <a:xfrm>
              <a:off x="5551" y="4871"/>
              <a:ext cx="849" cy="397"/>
              <a:chOff x="5551" y="4871"/>
              <a:chExt cx="849" cy="397"/>
            </a:xfrm>
          </p:grpSpPr>
          <p:grpSp>
            <p:nvGrpSpPr>
              <p:cNvPr id="57634" name="Group 532"/>
              <p:cNvGrpSpPr>
                <a:grpSpLocks/>
              </p:cNvGrpSpPr>
              <p:nvPr/>
            </p:nvGrpSpPr>
            <p:grpSpPr bwMode="auto">
              <a:xfrm rot="-2483167">
                <a:off x="5551" y="5196"/>
                <a:ext cx="480" cy="72"/>
                <a:chOff x="6817" y="12385"/>
                <a:chExt cx="480" cy="72"/>
              </a:xfrm>
            </p:grpSpPr>
            <p:sp>
              <p:nvSpPr>
                <p:cNvPr id="57635" name="Line 533"/>
                <p:cNvSpPr>
                  <a:spLocks noChangeShapeType="1"/>
                </p:cNvSpPr>
                <p:nvPr/>
              </p:nvSpPr>
              <p:spPr bwMode="auto">
                <a:xfrm flipH="1">
                  <a:off x="6817" y="12385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36" name="Line 534"/>
                <p:cNvSpPr>
                  <a:spLocks noChangeShapeType="1"/>
                </p:cNvSpPr>
                <p:nvPr/>
              </p:nvSpPr>
              <p:spPr bwMode="auto">
                <a:xfrm flipH="1">
                  <a:off x="6905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37" name="Line 535"/>
                <p:cNvSpPr>
                  <a:spLocks noChangeShapeType="1"/>
                </p:cNvSpPr>
                <p:nvPr/>
              </p:nvSpPr>
              <p:spPr bwMode="auto">
                <a:xfrm flipH="1">
                  <a:off x="6989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38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7073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39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7145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0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7229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7641" name="Group 539"/>
              <p:cNvGrpSpPr>
                <a:grpSpLocks/>
              </p:cNvGrpSpPr>
              <p:nvPr/>
            </p:nvGrpSpPr>
            <p:grpSpPr bwMode="auto">
              <a:xfrm rot="-2483167">
                <a:off x="5920" y="4871"/>
                <a:ext cx="480" cy="72"/>
                <a:chOff x="6817" y="12385"/>
                <a:chExt cx="480" cy="72"/>
              </a:xfrm>
            </p:grpSpPr>
            <p:sp>
              <p:nvSpPr>
                <p:cNvPr id="57642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6817" y="12385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3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6905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4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6989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5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7073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6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7145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647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7229" y="12389"/>
                  <a:ext cx="68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57648" name="Group 546"/>
            <p:cNvGrpSpPr>
              <a:grpSpLocks/>
            </p:cNvGrpSpPr>
            <p:nvPr/>
          </p:nvGrpSpPr>
          <p:grpSpPr bwMode="auto">
            <a:xfrm>
              <a:off x="6336" y="4471"/>
              <a:ext cx="316" cy="282"/>
              <a:chOff x="6336" y="4471"/>
              <a:chExt cx="316" cy="282"/>
            </a:xfrm>
          </p:grpSpPr>
          <p:sp>
            <p:nvSpPr>
              <p:cNvPr id="57649" name="Line 547"/>
              <p:cNvSpPr>
                <a:spLocks noChangeShapeType="1"/>
              </p:cNvSpPr>
              <p:nvPr/>
            </p:nvSpPr>
            <p:spPr bwMode="auto">
              <a:xfrm rot="19116833" flipH="1">
                <a:off x="6336" y="4685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50" name="Line 548"/>
              <p:cNvSpPr>
                <a:spLocks noChangeShapeType="1"/>
              </p:cNvSpPr>
              <p:nvPr/>
            </p:nvSpPr>
            <p:spPr bwMode="auto">
              <a:xfrm rot="19116833" flipH="1">
                <a:off x="6404" y="4630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51" name="Line 549"/>
              <p:cNvSpPr>
                <a:spLocks noChangeShapeType="1"/>
              </p:cNvSpPr>
              <p:nvPr/>
            </p:nvSpPr>
            <p:spPr bwMode="auto">
              <a:xfrm rot="19116833" flipH="1">
                <a:off x="6467" y="4574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52" name="Line 550"/>
              <p:cNvSpPr>
                <a:spLocks noChangeShapeType="1"/>
              </p:cNvSpPr>
              <p:nvPr/>
            </p:nvSpPr>
            <p:spPr bwMode="auto">
              <a:xfrm rot="19116833" flipH="1">
                <a:off x="6530" y="4519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653" name="Line 551"/>
              <p:cNvSpPr>
                <a:spLocks noChangeShapeType="1"/>
              </p:cNvSpPr>
              <p:nvPr/>
            </p:nvSpPr>
            <p:spPr bwMode="auto">
              <a:xfrm rot="19116833" flipH="1">
                <a:off x="6584" y="4471"/>
                <a:ext cx="68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ext Box 444"/>
          <p:cNvSpPr txBox="1">
            <a:spLocks noChangeArrowheads="1"/>
          </p:cNvSpPr>
          <p:nvPr/>
        </p:nvSpPr>
        <p:spPr bwMode="auto">
          <a:xfrm>
            <a:off x="546100" y="3721100"/>
            <a:ext cx="977900" cy="2286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de-AT" sz="1200">
                <a:latin typeface="Times New Roman" pitchFamily="18" charset="0"/>
              </a:rPr>
              <a:t>Montenegro</a:t>
            </a:r>
            <a:endParaRPr lang="de-AT"/>
          </a:p>
        </p:txBody>
      </p:sp>
      <p:sp>
        <p:nvSpPr>
          <p:cNvPr id="3" name="Line 446"/>
          <p:cNvSpPr>
            <a:spLocks noChangeShapeType="1"/>
          </p:cNvSpPr>
          <p:nvPr/>
        </p:nvSpPr>
        <p:spPr bwMode="auto">
          <a:xfrm flipH="1" flipV="1">
            <a:off x="1501775" y="3789363"/>
            <a:ext cx="6985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7106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47107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Entwicklung des EU-Außenhandels (2000-2009)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pic>
        <p:nvPicPr>
          <p:cNvPr id="47109" name="Picture 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4538"/>
            <a:ext cx="91440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0" y="23495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 b="1">
                <a:solidFill>
                  <a:schemeClr val="accent2"/>
                </a:solidFill>
              </a:rPr>
              <a:t>Außenpolitik = </a:t>
            </a:r>
          </a:p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 b="1">
                <a:solidFill>
                  <a:schemeClr val="accent2"/>
                </a:solidFill>
              </a:rPr>
              <a:t>			Außenhandels- &amp; Außenwirtschaftspolitik</a:t>
            </a:r>
          </a:p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endParaRPr lang="de-AT" sz="3000" b="1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</a:pPr>
            <a:r>
              <a:rPr lang="de-AT" sz="2800">
                <a:solidFill>
                  <a:schemeClr val="accent2"/>
                </a:solidFill>
              </a:rPr>
              <a:t>EWG-EG: de facto Außenpolitik durch ...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Außenwirtschaftspolitik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Außenhandelspolitik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Entwicklungspolitik</a:t>
            </a:r>
          </a:p>
        </p:txBody>
      </p:sp>
      <p:sp>
        <p:nvSpPr>
          <p:cNvPr id="28675" name="Text Box 11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0" y="1433513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Vor Einführung der GASP 1993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090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0906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Entwicklung des EU-Außenhandels (2002-2012)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090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954088" y="2200275"/>
          <a:ext cx="7367587" cy="4141788"/>
        </p:xfrm>
        <a:graphic>
          <a:graphicData uri="http://schemas.openxmlformats.org/presentationml/2006/ole">
            <p:oleObj spid="_x0000_s80903" name="Diagramm" r:id="rId3" imgW="6301716" imgH="3543256" progId="Excel.Chart.8">
              <p:embed/>
            </p:oleObj>
          </a:graphicData>
        </a:graphic>
      </p:graphicFrame>
      <p:sp>
        <p:nvSpPr>
          <p:cNvPr id="80908" name="Text Box 8"/>
          <p:cNvSpPr txBox="1">
            <a:spLocks noChangeArrowheads="1"/>
          </p:cNvSpPr>
          <p:nvPr/>
        </p:nvSpPr>
        <p:spPr bwMode="auto">
          <a:xfrm>
            <a:off x="127000" y="6494463"/>
            <a:ext cx="2176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/>
              <a:t>Quelle: eurostat tet00040</a:t>
            </a:r>
          </a:p>
        </p:txBody>
      </p:sp>
      <p:sp>
        <p:nvSpPr>
          <p:cNvPr id="80909" name="Text Box 9"/>
          <p:cNvSpPr txBox="1">
            <a:spLocks noChangeArrowheads="1"/>
          </p:cNvSpPr>
          <p:nvPr/>
        </p:nvSpPr>
        <p:spPr bwMode="auto">
          <a:xfrm>
            <a:off x="1098550" y="2144713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>
                <a:solidFill>
                  <a:srgbClr val="4D4D4D"/>
                </a:solidFill>
              </a:rPr>
              <a:t>Mrd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1922" name="Text Box 5"/>
          <p:cNvSpPr txBox="1">
            <a:spLocks noChangeArrowheads="1"/>
          </p:cNvSpPr>
          <p:nvPr/>
        </p:nvSpPr>
        <p:spPr bwMode="auto">
          <a:xfrm>
            <a:off x="0" y="2032000"/>
            <a:ext cx="9144000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endParaRPr lang="de-AT" sz="2500" b="1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</a:pPr>
            <a:r>
              <a:rPr lang="de-AT" sz="2800">
                <a:solidFill>
                  <a:schemeClr val="accent2"/>
                </a:solidFill>
              </a:rPr>
              <a:t>Beschränkte Supranationalisierung durch ...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Nationalstaatliche Mitbestimmung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Ergänzungsfunktion zur Politik der MST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Internationale völkerrechtliche Verträge</a:t>
            </a:r>
          </a:p>
        </p:txBody>
      </p:sp>
      <p:sp>
        <p:nvSpPr>
          <p:cNvPr id="8192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1925" name="Text Box 8"/>
          <p:cNvSpPr txBox="1">
            <a:spLocks noChangeArrowheads="1"/>
          </p:cNvSpPr>
          <p:nvPr/>
        </p:nvSpPr>
        <p:spPr bwMode="auto">
          <a:xfrm>
            <a:off x="-17463" y="1433513"/>
            <a:ext cx="91614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700">
                <a:solidFill>
                  <a:schemeClr val="bg1"/>
                </a:solidFill>
              </a:rPr>
              <a:t>Entwicklungspolitik / Entwicklungszusammenarbeit (EZA)</a:t>
            </a:r>
            <a:endParaRPr lang="de-DE" sz="27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2946" name="Text Box 5"/>
          <p:cNvSpPr txBox="1">
            <a:spLocks noChangeArrowheads="1"/>
          </p:cNvSpPr>
          <p:nvPr/>
        </p:nvSpPr>
        <p:spPr bwMode="auto">
          <a:xfrm>
            <a:off x="0" y="2120900"/>
            <a:ext cx="9144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15000"/>
              </a:spcAft>
            </a:pPr>
            <a:r>
              <a:rPr lang="de-AT" sz="2200" b="1">
                <a:solidFill>
                  <a:schemeClr val="accent2"/>
                </a:solidFill>
              </a:rPr>
              <a:t>Das koloniale Erbe </a:t>
            </a:r>
            <a:r>
              <a:rPr lang="de-AT" sz="2200">
                <a:solidFill>
                  <a:schemeClr val="accent2"/>
                </a:solidFill>
              </a:rPr>
              <a:t>der MSt 1957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</a:pPr>
            <a:r>
              <a:rPr lang="de-AT" sz="1800">
                <a:solidFill>
                  <a:schemeClr val="accent2"/>
                </a:solidFill>
              </a:rPr>
              <a:t>Einbeziehung der ehemaligen Kolonien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</a:pPr>
            <a:r>
              <a:rPr lang="de-AT" sz="1800">
                <a:solidFill>
                  <a:schemeClr val="accent2"/>
                </a:solidFill>
              </a:rPr>
              <a:t>Erhaltung des Einflusses der ehemaligen Kolonialmächte</a:t>
            </a:r>
          </a:p>
          <a:p>
            <a:pPr marL="800100" lvl="1" indent="-342900">
              <a:lnSpc>
                <a:spcPct val="85000"/>
              </a:lnSpc>
              <a:spcAft>
                <a:spcPct val="15000"/>
              </a:spcAft>
            </a:pPr>
            <a:r>
              <a:rPr lang="de-AT" sz="2200" b="1">
                <a:solidFill>
                  <a:schemeClr val="accent2"/>
                </a:solidFill>
              </a:rPr>
              <a:t>Erste Entwicklungspolitische Maßnahmen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</a:pPr>
            <a:r>
              <a:rPr lang="de-AT" sz="1800">
                <a:solidFill>
                  <a:schemeClr val="accent2"/>
                </a:solidFill>
              </a:rPr>
              <a:t>APS für Entwicklungsländer (1971)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</a:pPr>
            <a:r>
              <a:rPr lang="de-AT" sz="1800">
                <a:solidFill>
                  <a:schemeClr val="accent2"/>
                </a:solidFill>
              </a:rPr>
              <a:t>Lomé Verträge mit Afrika-Karibik-Pazifik (AKP)-Staaten (1975)</a:t>
            </a:r>
          </a:p>
          <a:p>
            <a:pPr marL="800100" lvl="1" indent="-342900">
              <a:lnSpc>
                <a:spcPct val="85000"/>
              </a:lnSpc>
              <a:spcAft>
                <a:spcPct val="15000"/>
              </a:spcAft>
            </a:pPr>
            <a:r>
              <a:rPr lang="de-AT" sz="2200" b="1">
                <a:solidFill>
                  <a:schemeClr val="accent2"/>
                </a:solidFill>
              </a:rPr>
              <a:t>Vertrag von Maastricht 1992</a:t>
            </a:r>
            <a:r>
              <a:rPr lang="de-AT" sz="2200">
                <a:solidFill>
                  <a:schemeClr val="accent2"/>
                </a:solidFill>
              </a:rPr>
              <a:t>: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</a:pPr>
            <a:r>
              <a:rPr lang="de-AT" sz="1800">
                <a:solidFill>
                  <a:schemeClr val="accent2"/>
                </a:solidFill>
              </a:rPr>
              <a:t>Formelle Entwicklungspolitische Kompetenzen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</a:pPr>
            <a:r>
              <a:rPr lang="de-AT" sz="1800">
                <a:solidFill>
                  <a:schemeClr val="accent2"/>
                </a:solidFill>
              </a:rPr>
              <a:t>5 aktuelle Ziele der Entwicklungszusammenarbeit (EZA):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AutoNum type="arabicPeriod"/>
            </a:pPr>
            <a:r>
              <a:rPr lang="de-AT" sz="1800">
                <a:solidFill>
                  <a:schemeClr val="accent2"/>
                </a:solidFill>
              </a:rPr>
              <a:t>nachhaltige, wirtschaftliche und soziale Entwicklung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AutoNum type="arabicPeriod"/>
            </a:pPr>
            <a:r>
              <a:rPr lang="de-AT" sz="1800">
                <a:solidFill>
                  <a:schemeClr val="accent2"/>
                </a:solidFill>
              </a:rPr>
              <a:t>harmonische Eingliederung in die Weltwirtschaft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AutoNum type="arabicPeriod"/>
            </a:pPr>
            <a:r>
              <a:rPr lang="de-AT" sz="1800">
                <a:solidFill>
                  <a:schemeClr val="accent2"/>
                </a:solidFill>
              </a:rPr>
              <a:t>Armutsbekämpfung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AutoNum type="arabicPeriod"/>
            </a:pPr>
            <a:r>
              <a:rPr lang="de-AT" sz="1800">
                <a:solidFill>
                  <a:schemeClr val="accent2"/>
                </a:solidFill>
              </a:rPr>
              <a:t>Demokratie und Rechtsstaatlichkeit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AutoNum type="arabicPeriod"/>
            </a:pPr>
            <a:r>
              <a:rPr lang="de-AT" sz="1800">
                <a:solidFill>
                  <a:schemeClr val="accent2"/>
                </a:solidFill>
              </a:rPr>
              <a:t>Menschen- und Grundrechte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2949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Historische Entwicklung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3970" name="Text Box 5"/>
          <p:cNvSpPr txBox="1">
            <a:spLocks noChangeArrowheads="1"/>
          </p:cNvSpPr>
          <p:nvPr/>
        </p:nvSpPr>
        <p:spPr bwMode="auto">
          <a:xfrm>
            <a:off x="0" y="2197100"/>
            <a:ext cx="9144000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30000"/>
              </a:spcAft>
            </a:pPr>
            <a:r>
              <a:rPr lang="de-AT" sz="1800">
                <a:solidFill>
                  <a:schemeClr val="accent2"/>
                </a:solidFill>
              </a:rPr>
              <a:t>	</a:t>
            </a:r>
            <a:r>
              <a:rPr lang="de-AT" sz="2400">
                <a:solidFill>
                  <a:schemeClr val="accent2"/>
                </a:solidFill>
              </a:rPr>
              <a:t>KO: 	Initiativ- und Verhandlungsmandat</a:t>
            </a:r>
          </a:p>
          <a:p>
            <a:pPr marL="800100" lvl="1" indent="-342900">
              <a:lnSpc>
                <a:spcPct val="85000"/>
              </a:lnSpc>
              <a:spcAft>
                <a:spcPct val="30000"/>
              </a:spcAft>
            </a:pPr>
            <a:r>
              <a:rPr lang="de-AT" sz="2400">
                <a:solidFill>
                  <a:schemeClr val="accent2"/>
                </a:solidFill>
              </a:rPr>
              <a:t>	MR: 	einstimmige Entscheidung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</a:pPr>
            <a:r>
              <a:rPr lang="de-AT" sz="2400">
                <a:solidFill>
                  <a:schemeClr val="accent2"/>
                </a:solidFill>
              </a:rPr>
              <a:t>	EP: 	Zustimmung, ordentliches Gesetzgebungsverfahren</a:t>
            </a:r>
          </a:p>
          <a:p>
            <a:pPr marL="800100" lvl="1" indent="-342900">
              <a:lnSpc>
                <a:spcPct val="85000"/>
              </a:lnSpc>
              <a:spcAft>
                <a:spcPct val="30000"/>
              </a:spcAft>
            </a:pPr>
            <a:r>
              <a:rPr lang="de-AT" sz="2400">
                <a:solidFill>
                  <a:schemeClr val="accent2"/>
                </a:solidFill>
              </a:rPr>
              <a:t>	Assoziierungsräte für Lomé (Cotonou) Verträge:</a:t>
            </a:r>
            <a:br>
              <a:rPr lang="de-AT" sz="2400">
                <a:solidFill>
                  <a:schemeClr val="accent2"/>
                </a:solidFill>
              </a:rPr>
            </a:br>
            <a:r>
              <a:rPr lang="de-AT" sz="2400">
                <a:solidFill>
                  <a:schemeClr val="accent2"/>
                </a:solidFill>
              </a:rPr>
              <a:t>		Durchführung und Kontrolle</a:t>
            </a:r>
          </a:p>
        </p:txBody>
      </p:sp>
      <p:sp>
        <p:nvSpPr>
          <p:cNvPr id="8397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3972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3973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3974" name="Rectangle 9"/>
          <p:cNvSpPr>
            <a:spLocks noChangeArrowheads="1"/>
          </p:cNvSpPr>
          <p:nvPr/>
        </p:nvSpPr>
        <p:spPr bwMode="auto">
          <a:xfrm>
            <a:off x="0" y="4587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3975" name="Text Box 10"/>
          <p:cNvSpPr txBox="1">
            <a:spLocks noChangeArrowheads="1"/>
          </p:cNvSpPr>
          <p:nvPr/>
        </p:nvSpPr>
        <p:spPr bwMode="auto">
          <a:xfrm>
            <a:off x="127000" y="4608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Instrumente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3976" name="Text Box 11"/>
          <p:cNvSpPr txBox="1">
            <a:spLocks noChangeArrowheads="1"/>
          </p:cNvSpPr>
          <p:nvPr/>
        </p:nvSpPr>
        <p:spPr bwMode="auto">
          <a:xfrm>
            <a:off x="0" y="5341938"/>
            <a:ext cx="9144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30000"/>
              </a:spcAft>
            </a:pPr>
            <a:r>
              <a:rPr lang="de-AT" sz="1800">
                <a:solidFill>
                  <a:schemeClr val="accent2"/>
                </a:solidFill>
              </a:rPr>
              <a:t>	</a:t>
            </a:r>
            <a:r>
              <a:rPr lang="de-AT" sz="2400">
                <a:solidFill>
                  <a:schemeClr val="accent2"/>
                </a:solidFill>
              </a:rPr>
              <a:t>Spezielle Handelspräferenzen</a:t>
            </a:r>
          </a:p>
          <a:p>
            <a:pPr marL="800100" lvl="1" indent="-342900">
              <a:lnSpc>
                <a:spcPct val="85000"/>
              </a:lnSpc>
              <a:spcAft>
                <a:spcPct val="15000"/>
              </a:spcAft>
            </a:pPr>
            <a:r>
              <a:rPr lang="de-AT" sz="2400">
                <a:solidFill>
                  <a:schemeClr val="accent2"/>
                </a:solidFill>
              </a:rPr>
              <a:t>	Preisstabilisierungsmechanismen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4994" name="Text Box 5"/>
          <p:cNvSpPr txBox="1">
            <a:spLocks noChangeArrowheads="1"/>
          </p:cNvSpPr>
          <p:nvPr/>
        </p:nvSpPr>
        <p:spPr bwMode="auto">
          <a:xfrm>
            <a:off x="127000" y="2117725"/>
            <a:ext cx="9017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Aft>
                <a:spcPct val="15000"/>
              </a:spcAft>
            </a:pPr>
            <a:r>
              <a:rPr lang="de-AT" sz="2200">
                <a:solidFill>
                  <a:schemeClr val="accent2"/>
                </a:solidFill>
              </a:rPr>
              <a:t>Die Pfeiler der EZA Finanzierung sind: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Europäische Entwicklungsfonds (EEF): wird zusätzlich von den MST finanziert wird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Europäische Investitionsfonds (EIF), seit 2000 integriert in die Europäische Investitionsbank (EIB): fördert Privatinvestoren in der EU und ca. 140 Drittstaaten, dotiert aus dem allgemeinen Budget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Europäische Nahrungsmittelfazilität (ENF): 2008 geschaffener Fonds zur Unterstützung von EZA Ländern gegen den Nahrungsmittelpreisanstieg, dotiert aus dem allgemeinen Budget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Budget der EU: für EZA Projekte in Asien, Lateinamerika, Nordafrika und Osteuropa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Beiträge der MST in EEF und EEB</a:t>
            </a:r>
          </a:p>
          <a:p>
            <a:pPr marL="546100" lvl="1" indent="-342900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Budgetansätze der MST für ihre nationalen EZA Politikern</a:t>
            </a:r>
          </a:p>
        </p:txBody>
      </p:sp>
      <p:sp>
        <p:nvSpPr>
          <p:cNvPr id="8499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4996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Finanzierung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6018" name="Text Box 5"/>
          <p:cNvSpPr txBox="1">
            <a:spLocks noChangeArrowheads="1"/>
          </p:cNvSpPr>
          <p:nvPr/>
        </p:nvSpPr>
        <p:spPr bwMode="auto">
          <a:xfrm>
            <a:off x="0" y="2032000"/>
            <a:ext cx="91440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45000"/>
              </a:spcAft>
            </a:pPr>
            <a:r>
              <a:rPr lang="de-AT" sz="2400" b="1">
                <a:solidFill>
                  <a:schemeClr val="accent2"/>
                </a:solidFill>
              </a:rPr>
              <a:t>1989 Erste Reformen</a:t>
            </a:r>
          </a:p>
          <a:p>
            <a:pPr marL="800100" lvl="1" indent="-342900">
              <a:lnSpc>
                <a:spcPct val="85000"/>
              </a:lnSpc>
              <a:spcAft>
                <a:spcPct val="10000"/>
              </a:spcAft>
            </a:pPr>
            <a:r>
              <a:rPr lang="de-AT" sz="2400" b="1">
                <a:solidFill>
                  <a:schemeClr val="accent2"/>
                </a:solidFill>
              </a:rPr>
              <a:t>2002 „8 Verpflichtungen</a:t>
            </a:r>
            <a:r>
              <a:rPr lang="de-AT" sz="2400">
                <a:solidFill>
                  <a:schemeClr val="accent2"/>
                </a:solidFill>
              </a:rPr>
              <a:t>“ von Barcelona</a:t>
            </a:r>
          </a:p>
          <a:p>
            <a:pPr marL="1714500" lvl="3" indent="-342900">
              <a:lnSpc>
                <a:spcPct val="85000"/>
              </a:lnSpc>
              <a:spcAft>
                <a:spcPct val="30000"/>
              </a:spcAft>
            </a:pPr>
            <a:r>
              <a:rPr lang="de-AT" sz="2000">
                <a:solidFill>
                  <a:schemeClr val="accent2"/>
                </a:solidFill>
              </a:rPr>
              <a:t>Basis UNO – Millenniumsziele 2000</a:t>
            </a:r>
          </a:p>
          <a:p>
            <a:pPr marL="1714500" lvl="3" indent="-342900">
              <a:lnSpc>
                <a:spcPct val="85000"/>
              </a:lnSpc>
              <a:spcAft>
                <a:spcPct val="60000"/>
              </a:spcAft>
            </a:pPr>
            <a:r>
              <a:rPr lang="de-AT" sz="2000">
                <a:solidFill>
                  <a:schemeClr val="accent2"/>
                </a:solidFill>
              </a:rPr>
              <a:t>UN-Konferenz Monterrey 2002 – neue Finanzierung der EZA</a:t>
            </a:r>
          </a:p>
          <a:p>
            <a:pPr marL="800100" lvl="1" indent="-342900">
              <a:lnSpc>
                <a:spcPct val="85000"/>
              </a:lnSpc>
              <a:spcAft>
                <a:spcPct val="10000"/>
              </a:spcAft>
            </a:pPr>
            <a:r>
              <a:rPr lang="de-AT" sz="2400" b="1">
                <a:solidFill>
                  <a:schemeClr val="accent2"/>
                </a:solidFill>
              </a:rPr>
              <a:t>2005 „Konsens über Entwicklung</a:t>
            </a:r>
            <a:r>
              <a:rPr lang="de-AT" sz="2400">
                <a:solidFill>
                  <a:schemeClr val="accent2"/>
                </a:solidFill>
              </a:rPr>
              <a:t>“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Querschnittscharakter der EZA:  Ausweitung auf 9 Politik-Bereiche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Integrierung der Entwicklungspolitik in  “Europäische Sicherheitsstrategie (ESS) von 2003</a:t>
            </a:r>
            <a:br>
              <a:rPr lang="de-AT" sz="2000">
                <a:solidFill>
                  <a:schemeClr val="accent2"/>
                </a:solidFill>
              </a:rPr>
            </a:br>
            <a:r>
              <a:rPr lang="de-AT" sz="1800">
                <a:solidFill>
                  <a:schemeClr val="accent2"/>
                </a:solidFill>
              </a:rPr>
              <a:t>	</a:t>
            </a:r>
            <a:r>
              <a:rPr lang="de-AT" sz="1600">
                <a:solidFill>
                  <a:schemeClr val="accent2"/>
                </a:solidFill>
              </a:rPr>
              <a:t>EZA als präventive Außenpolitik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Annahme der Liberalisierungsdoktrin der WTO: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AT" sz="1600">
                <a:solidFill>
                  <a:schemeClr val="accent2"/>
                </a:solidFill>
              </a:rPr>
              <a:t>Stärkere Verbindung EZA-Handel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AT" sz="1600">
                <a:solidFill>
                  <a:schemeClr val="accent2"/>
                </a:solidFill>
              </a:rPr>
              <a:t>Regionalisierung der AKP Staaten durch „Wirtschaftspartnerschaftsabkommen (WPA)</a:t>
            </a:r>
          </a:p>
          <a:p>
            <a:pPr marL="1714500" lvl="3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AT" sz="1600">
                <a:solidFill>
                  <a:schemeClr val="accent2"/>
                </a:solidFill>
              </a:rPr>
              <a:t>ab 2008: „WTO-konforme“ Freihandelszonen</a:t>
            </a:r>
          </a:p>
        </p:txBody>
      </p:sp>
      <p:sp>
        <p:nvSpPr>
          <p:cNvPr id="8601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602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6021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Reformen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7042" name="Text Box 5"/>
          <p:cNvSpPr txBox="1">
            <a:spLocks noChangeArrowheads="1"/>
          </p:cNvSpPr>
          <p:nvPr/>
        </p:nvSpPr>
        <p:spPr bwMode="auto">
          <a:xfrm>
            <a:off x="0" y="2197100"/>
            <a:ext cx="9144000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25000"/>
              </a:spcAft>
            </a:pPr>
            <a:r>
              <a:rPr lang="de-AT" sz="2800" b="1">
                <a:solidFill>
                  <a:schemeClr val="accent2"/>
                </a:solidFill>
              </a:rPr>
              <a:t>Internationale EZA</a:t>
            </a:r>
          </a:p>
          <a:p>
            <a:pPr marL="1257300" lvl="2" indent="-342900">
              <a:lnSpc>
                <a:spcPct val="85000"/>
              </a:lnSpc>
              <a:spcAft>
                <a:spcPct val="45000"/>
              </a:spcAft>
            </a:pPr>
            <a:r>
              <a:rPr lang="de-AT" sz="2400">
                <a:solidFill>
                  <a:schemeClr val="accent2"/>
                </a:solidFill>
              </a:rPr>
              <a:t>Allgemeines Präferenzsystem für alle (178) Entwicklungsländer</a:t>
            </a:r>
          </a:p>
          <a:p>
            <a:pPr marL="1257300" lvl="2" indent="-342900">
              <a:lnSpc>
                <a:spcPct val="85000"/>
              </a:lnSpc>
              <a:spcAft>
                <a:spcPct val="45000"/>
              </a:spcAft>
            </a:pPr>
            <a:r>
              <a:rPr lang="de-AT" sz="2400">
                <a:solidFill>
                  <a:schemeClr val="accent2"/>
                </a:solidFill>
              </a:rPr>
              <a:t>Aktionen im Rahmen der UNO</a:t>
            </a:r>
          </a:p>
          <a:p>
            <a:pPr marL="1257300" lvl="2" indent="-342900">
              <a:lnSpc>
                <a:spcPct val="85000"/>
              </a:lnSpc>
              <a:spcAft>
                <a:spcPct val="45000"/>
              </a:spcAft>
            </a:pPr>
            <a:r>
              <a:rPr lang="de-AT" sz="2400">
                <a:solidFill>
                  <a:schemeClr val="accent2"/>
                </a:solidFill>
              </a:rPr>
              <a:t>Nahrungsmittel- und Katastrophenhilfe (GD “Echo“)</a:t>
            </a:r>
          </a:p>
          <a:p>
            <a:pPr marL="1257300" lvl="2" indent="-342900">
              <a:lnSpc>
                <a:spcPct val="85000"/>
              </a:lnSpc>
              <a:spcAft>
                <a:spcPct val="85000"/>
              </a:spcAft>
            </a:pPr>
            <a:r>
              <a:rPr lang="de-AT" sz="2400">
                <a:solidFill>
                  <a:schemeClr val="accent2"/>
                </a:solidFill>
              </a:rPr>
              <a:t>WTO: „Nord-Süd-Dialog“</a:t>
            </a:r>
          </a:p>
          <a:p>
            <a:pPr marL="800100" lvl="1" indent="-342900">
              <a:lnSpc>
                <a:spcPct val="85000"/>
              </a:lnSpc>
              <a:spcAft>
                <a:spcPct val="25000"/>
              </a:spcAft>
            </a:pPr>
            <a:r>
              <a:rPr lang="de-AT" sz="2800" b="1">
                <a:solidFill>
                  <a:schemeClr val="accent2"/>
                </a:solidFill>
              </a:rPr>
              <a:t>Spezielle regionale Entwicklungsprogramme</a:t>
            </a:r>
          </a:p>
          <a:p>
            <a:pPr marL="1257300" lvl="2" indent="-342900">
              <a:lnSpc>
                <a:spcPct val="85000"/>
              </a:lnSpc>
              <a:spcAft>
                <a:spcPct val="45000"/>
              </a:spcAft>
            </a:pPr>
            <a:r>
              <a:rPr lang="de-AT" sz="2400">
                <a:solidFill>
                  <a:schemeClr val="accent2"/>
                </a:solidFill>
              </a:rPr>
              <a:t>Cotonou (Lomé) Abkommen mit 79 AKP-Staaten </a:t>
            </a:r>
            <a:br>
              <a:rPr lang="de-AT" sz="2400">
                <a:solidFill>
                  <a:schemeClr val="accent2"/>
                </a:solidFill>
              </a:rPr>
            </a:br>
            <a:r>
              <a:rPr lang="de-AT" sz="2400">
                <a:solidFill>
                  <a:schemeClr val="accent2"/>
                </a:solidFill>
              </a:rPr>
              <a:t>(6 Regionen)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704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Inhaltliche Schwerpunkte (Stand 2006)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/>
          <p:cNvSpPr>
            <a:spLocks noChangeArrowheads="1"/>
          </p:cNvSpPr>
          <p:nvPr/>
        </p:nvSpPr>
        <p:spPr bwMode="auto">
          <a:xfrm>
            <a:off x="0" y="1412875"/>
            <a:ext cx="9144000" cy="5397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89090" name="Text Box 6"/>
          <p:cNvSpPr txBox="1">
            <a:spLocks noChangeArrowheads="1"/>
          </p:cNvSpPr>
          <p:nvPr/>
        </p:nvSpPr>
        <p:spPr bwMode="auto">
          <a:xfrm>
            <a:off x="127000" y="1420813"/>
            <a:ext cx="901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2800">
                <a:solidFill>
                  <a:schemeClr val="bg1"/>
                </a:solidFill>
              </a:rPr>
              <a:t>Aktuelle Probleme - Humanitäre Hilfe nach Region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89091" name="Text Box 7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9092" name="Text Box 8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Entwicklungspolitik (EZA)</a:t>
            </a:r>
            <a:endParaRPr lang="de-DE" sz="2400">
              <a:solidFill>
                <a:srgbClr val="FED526"/>
              </a:solidFill>
            </a:endParaRPr>
          </a:p>
        </p:txBody>
      </p:sp>
      <p:pic>
        <p:nvPicPr>
          <p:cNvPr id="89093" name="Picture 7"/>
          <p:cNvPicPr>
            <a:picLocks noChangeAspect="1" noChangeArrowheads="1"/>
          </p:cNvPicPr>
          <p:nvPr/>
        </p:nvPicPr>
        <p:blipFill>
          <a:blip r:embed="rId2"/>
          <a:srcRect l="10184" t="17134" r="13065" b="16484"/>
          <a:stretch>
            <a:fillRect/>
          </a:stretch>
        </p:blipFill>
        <p:spPr bwMode="auto">
          <a:xfrm>
            <a:off x="192088" y="2128838"/>
            <a:ext cx="8796337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3703638" y="6513513"/>
            <a:ext cx="546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/>
              <a:t>Quelle: Europäische Kommission, Annual Report 2012, S. 151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127000" y="2311400"/>
            <a:ext cx="90170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10000"/>
              </a:spcAft>
            </a:pPr>
            <a:r>
              <a:rPr lang="de-AT" sz="2600">
                <a:solidFill>
                  <a:schemeClr val="accent2"/>
                </a:solidFill>
              </a:rPr>
              <a:t>Gemeinsame Außenvertretung (Europ. Auswärtiger Dienst) </a:t>
            </a:r>
          </a:p>
          <a:p>
            <a:pPr marL="742950" lvl="1" indent="-285750">
              <a:lnSpc>
                <a:spcPct val="85000"/>
              </a:lnSpc>
              <a:spcAft>
                <a:spcPct val="10000"/>
              </a:spcAft>
            </a:pPr>
            <a:r>
              <a:rPr lang="de-AT" sz="2600">
                <a:solidFill>
                  <a:schemeClr val="accent2"/>
                </a:solidFill>
              </a:rPr>
              <a:t>vs. Diplomatischer Dienst der MST</a:t>
            </a:r>
          </a:p>
          <a:p>
            <a:pPr marL="742950" lvl="1" indent="-285750">
              <a:lnSpc>
                <a:spcPct val="85000"/>
              </a:lnSpc>
              <a:spcAft>
                <a:spcPct val="10000"/>
              </a:spcAft>
            </a:pPr>
            <a:endParaRPr lang="de-AT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10000"/>
              </a:spcAft>
            </a:pPr>
            <a:r>
              <a:rPr lang="de-AT" sz="2600">
                <a:solidFill>
                  <a:schemeClr val="accent2"/>
                </a:solidFill>
              </a:rPr>
              <a:t>Internationale Beschlussfassung durch               „Gemischtes Verfahren“</a:t>
            </a:r>
          </a:p>
          <a:p>
            <a:pPr marL="742950" lvl="1" indent="-2857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Ordentliches Gesetzgebungsverfahren</a:t>
            </a:r>
          </a:p>
          <a:p>
            <a:pPr marL="742950" lvl="1" indent="-2857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Mitentscheidung der MST(28+1)</a:t>
            </a:r>
          </a:p>
          <a:p>
            <a:pPr marL="742950" lvl="1" indent="-2857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Ratifizierung durch MST</a:t>
            </a:r>
          </a:p>
        </p:txBody>
      </p:sp>
      <p:sp>
        <p:nvSpPr>
          <p:cNvPr id="90115" name="Text Box 6"/>
          <p:cNvSpPr txBox="1">
            <a:spLocks noChangeArrowheads="1"/>
          </p:cNvSpPr>
          <p:nvPr/>
        </p:nvSpPr>
        <p:spPr bwMode="auto">
          <a:xfrm>
            <a:off x="939800" y="866775"/>
            <a:ext cx="5837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000">
                <a:solidFill>
                  <a:srgbClr val="FED526"/>
                </a:solidFill>
              </a:rPr>
              <a:t>Zusammenfassung Handels- / Entwicklungspolitik</a:t>
            </a:r>
            <a:endParaRPr lang="de-DE" sz="2000">
              <a:solidFill>
                <a:srgbClr val="FED526"/>
              </a:solidFill>
            </a:endParaRPr>
          </a:p>
        </p:txBody>
      </p:sp>
      <p:sp>
        <p:nvSpPr>
          <p:cNvPr id="90116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90117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Aktuelle Probleme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2362200"/>
            <a:ext cx="91440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80000"/>
              </a:spcAft>
            </a:pPr>
            <a:r>
              <a:rPr lang="de-AT" sz="3200">
                <a:solidFill>
                  <a:schemeClr val="accent2"/>
                </a:solidFill>
              </a:rPr>
              <a:t>	</a:t>
            </a:r>
            <a:r>
              <a:rPr lang="de-AT" sz="2800">
                <a:solidFill>
                  <a:schemeClr val="accent2"/>
                </a:solidFill>
              </a:rPr>
              <a:t>Außen- und Sicherheitspolitische Substitutionsfunktion durch ...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Handelspolitik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Entwicklungspolitik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Sektorale Agrar- und Fischereipolitik</a:t>
            </a:r>
          </a:p>
        </p:txBody>
      </p:sp>
      <p:sp>
        <p:nvSpPr>
          <p:cNvPr id="91139" name="Text Box 6"/>
          <p:cNvSpPr txBox="1">
            <a:spLocks noChangeArrowheads="1"/>
          </p:cNvSpPr>
          <p:nvPr/>
        </p:nvSpPr>
        <p:spPr bwMode="auto">
          <a:xfrm>
            <a:off x="939800" y="866775"/>
            <a:ext cx="58372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000">
                <a:solidFill>
                  <a:srgbClr val="FED526"/>
                </a:solidFill>
              </a:rPr>
              <a:t>Zusammenfassung Handels- / Entwicklungspolitik</a:t>
            </a:r>
            <a:endParaRPr lang="de-DE" sz="2000">
              <a:solidFill>
                <a:srgbClr val="FED526"/>
              </a:solidFill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91141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Wirtschaftspolitik = Außenpolitik ?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0" y="24765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AT" sz="2600">
                <a:solidFill>
                  <a:schemeClr val="accent2"/>
                </a:solidFill>
              </a:rPr>
              <a:t>	</a:t>
            </a:r>
            <a:r>
              <a:rPr lang="de-AT" sz="2800" b="1">
                <a:solidFill>
                  <a:schemeClr val="accent2"/>
                </a:solidFill>
              </a:rPr>
              <a:t>Hoher Grad an Supranationalisierung durch ...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Zollunion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Wirtschaftliche Außenvertretung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</a:pPr>
            <a:r>
              <a:rPr lang="de-AT" sz="2600">
                <a:solidFill>
                  <a:schemeClr val="accent2"/>
                </a:solidFill>
              </a:rPr>
              <a:t>	(GATT, WTO)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Schwerpunktverschiebung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	Abbau interner Handelsbeschränkungen (ab 1957)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	→ gemeinsame Außenhandelspolitik (ab 1987)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0" y="1433513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Außenhandels- und Wirtschaftspolitik 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381000" y="2476500"/>
            <a:ext cx="87630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AT" sz="2800">
                <a:solidFill>
                  <a:schemeClr val="accent2"/>
                </a:solidFill>
              </a:rPr>
              <a:t>Alle Waren ...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ohne Produkte des Agrar- bzw. Montanbereichs</a:t>
            </a:r>
          </a:p>
          <a:p>
            <a:pPr marL="800100" lvl="1" indent="-342900">
              <a:lnSpc>
                <a:spcPct val="85000"/>
              </a:lnSpc>
              <a:spcAft>
                <a:spcPct val="9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ohne Dienstleistungen, Verkehr, Kapitalmarkt</a:t>
            </a:r>
            <a:endParaRPr lang="de-AT" sz="2600">
              <a:solidFill>
                <a:srgbClr val="FFC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AT" sz="2800">
                <a:solidFill>
                  <a:schemeClr val="accent2"/>
                </a:solidFill>
              </a:rPr>
              <a:t>Nizza 2001 Ausweitung auf ...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Allgemeine Dienstleistungen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(Kultur, Gesundheit, Bildung, Soziales)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Geistiges Eigentum</a:t>
            </a: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0" y="1433513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Inhaltlicher Umfang der Außenhandelspolitik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127000" y="2705100"/>
            <a:ext cx="9123363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15000"/>
              </a:spcAft>
            </a:pPr>
            <a:r>
              <a:rPr lang="de-AT" sz="2400">
                <a:solidFill>
                  <a:schemeClr val="accent2"/>
                </a:solidFill>
              </a:rPr>
              <a:t>Verfahren ab 1957: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KO:	Vorschlag an Rat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MR: 	Zustimmung mit qualifizierter Mehrheit,</a:t>
            </a:r>
            <a:br>
              <a:rPr lang="de-AT" sz="2000">
                <a:solidFill>
                  <a:schemeClr val="accent2"/>
                </a:solidFill>
              </a:rPr>
            </a:br>
            <a:r>
              <a:rPr lang="de-AT" sz="2000">
                <a:solidFill>
                  <a:schemeClr val="accent2"/>
                </a:solidFill>
              </a:rPr>
              <a:t>		Ablehnung mit Einstimmigkeit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EP:	Fakultative Konsultationen</a:t>
            </a:r>
          </a:p>
          <a:p>
            <a:pPr marL="342900" indent="-342900">
              <a:lnSpc>
                <a:spcPct val="85000"/>
              </a:lnSpc>
            </a:pPr>
            <a:r>
              <a:rPr lang="de-AT" sz="2000">
                <a:solidFill>
                  <a:schemeClr val="accent2"/>
                </a:solidFill>
              </a:rPr>
              <a:t>seit Lissabon-Vertrag 2009: MR und EP - „ordentliches Gesetzgebungsverfahren“</a:t>
            </a:r>
          </a:p>
          <a:p>
            <a:pPr marL="342900" indent="-342900">
              <a:lnSpc>
                <a:spcPct val="85000"/>
              </a:lnSpc>
            </a:pPr>
            <a:endParaRPr lang="de-AT" sz="20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</a:pPr>
            <a:r>
              <a:rPr lang="de-AT" sz="2000">
                <a:solidFill>
                  <a:schemeClr val="accent2"/>
                </a:solidFill>
              </a:rPr>
              <a:t>Verfahren für kulturell-soziale (Bildungs- und Gesundheits-)Dienstleistungen </a:t>
            </a:r>
            <a:r>
              <a:rPr lang="de-AT" sz="2400">
                <a:solidFill>
                  <a:schemeClr val="accent2"/>
                </a:solidFill>
              </a:rPr>
              <a:t/>
            </a:r>
            <a:br>
              <a:rPr lang="de-AT" sz="2400">
                <a:solidFill>
                  <a:schemeClr val="accent2"/>
                </a:solidFill>
              </a:rPr>
            </a:br>
            <a:r>
              <a:rPr lang="de-AT" sz="2400">
                <a:solidFill>
                  <a:schemeClr val="accent2"/>
                </a:solidFill>
              </a:rPr>
              <a:t>ab Nizza 2001: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Gemischtes Verfahren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MR: Einstimmigkeit und nationalstaatliche Ratifizierung</a:t>
            </a:r>
          </a:p>
          <a:p>
            <a:pPr marL="342900" indent="-342900">
              <a:lnSpc>
                <a:spcPct val="85000"/>
              </a:lnSpc>
            </a:pPr>
            <a:r>
              <a:rPr lang="de-AT" sz="2400">
                <a:solidFill>
                  <a:schemeClr val="accent2"/>
                </a:solidFill>
              </a:rPr>
              <a:t>    ab Lissabon 2009: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000">
                <a:solidFill>
                  <a:schemeClr val="accent2"/>
                </a:solidFill>
              </a:rPr>
              <a:t>MR: Einstimmigkeit + Ratifizierung durch EP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127000" y="2074863"/>
            <a:ext cx="8839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200" b="1">
                <a:solidFill>
                  <a:schemeClr val="accent2"/>
                </a:solidFill>
              </a:rPr>
              <a:t>1. Autonome Handelspolitik = Einseitig erlassene Regelungen</a:t>
            </a:r>
            <a:endParaRPr lang="de-DE" sz="2200">
              <a:solidFill>
                <a:schemeClr val="accent2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381000" y="2844800"/>
            <a:ext cx="87630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60000"/>
              </a:spcAft>
            </a:pPr>
            <a:r>
              <a:rPr lang="de-AT" sz="2800">
                <a:solidFill>
                  <a:schemeClr val="accent2"/>
                </a:solidFill>
              </a:rPr>
              <a:t>Regelungsbereiche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Jährlich beschlossener </a:t>
            </a:r>
            <a:r>
              <a:rPr lang="de-AT" sz="2600" b="1">
                <a:solidFill>
                  <a:schemeClr val="accent2"/>
                </a:solidFill>
              </a:rPr>
              <a:t>„Gemeinsamer Zolltarif“</a:t>
            </a:r>
            <a:r>
              <a:rPr lang="de-AT" sz="2600">
                <a:solidFill>
                  <a:schemeClr val="accent2"/>
                </a:solidFill>
              </a:rPr>
              <a:t> (GZT) für sämtliche Produktgruppen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Zollpräferenzen im Rahmen des </a:t>
            </a:r>
            <a:r>
              <a:rPr lang="de-AT" sz="2600" b="1">
                <a:solidFill>
                  <a:schemeClr val="accent2"/>
                </a:solidFill>
              </a:rPr>
              <a:t>Allgemeinen Präferenzsystems </a:t>
            </a:r>
            <a:r>
              <a:rPr lang="de-AT" sz="2600">
                <a:solidFill>
                  <a:schemeClr val="accent2"/>
                </a:solidFill>
              </a:rPr>
              <a:t>(APS) für mehr als 150 Entwicklungs- und Schwellenländer</a:t>
            </a: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127000" y="2074863"/>
            <a:ext cx="8839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200" b="1">
                <a:solidFill>
                  <a:schemeClr val="accent2"/>
                </a:solidFill>
              </a:rPr>
              <a:t>1. Autonome Handelspolitik = Einseitig erlassene Regelungen</a:t>
            </a:r>
            <a:endParaRPr lang="de-DE" sz="2200">
              <a:solidFill>
                <a:schemeClr val="accent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381000" y="2679700"/>
            <a:ext cx="87630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35000"/>
              </a:spcAft>
            </a:pPr>
            <a:r>
              <a:rPr lang="de-AT" sz="2800">
                <a:solidFill>
                  <a:schemeClr val="accent2"/>
                </a:solidFill>
              </a:rPr>
              <a:t>Instrumente</a:t>
            </a:r>
          </a:p>
          <a:p>
            <a:pPr marL="800100" lvl="1" indent="-342900">
              <a:lnSpc>
                <a:spcPct val="85000"/>
              </a:lnSpc>
              <a:spcAft>
                <a:spcPct val="3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Anti-Dumping</a:t>
            </a:r>
          </a:p>
          <a:p>
            <a:pPr marL="800100" lvl="1" indent="-342900">
              <a:lnSpc>
                <a:spcPct val="85000"/>
              </a:lnSpc>
              <a:spcAft>
                <a:spcPct val="3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Anti-Subventionsmaßnahmen</a:t>
            </a:r>
          </a:p>
          <a:p>
            <a:pPr marL="800100" lvl="1" indent="-342900">
              <a:lnSpc>
                <a:spcPct val="85000"/>
              </a:lnSpc>
              <a:spcAft>
                <a:spcPct val="3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Schutzklauseln</a:t>
            </a:r>
          </a:p>
          <a:p>
            <a:pPr marL="800100" lvl="1" indent="-342900">
              <a:lnSpc>
                <a:spcPct val="85000"/>
              </a:lnSpc>
              <a:spcAft>
                <a:spcPct val="15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Ab 1994 „Neues handelspolitisches Instrument“</a:t>
            </a:r>
          </a:p>
          <a:p>
            <a:pPr marL="1257300" lvl="2" indent="-342900">
              <a:lnSpc>
                <a:spcPct val="85000"/>
              </a:lnSpc>
              <a:spcAft>
                <a:spcPct val="3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Defensivmaßnahmen gegen Drittstaaten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Außenpolitisch begründete Sanktionen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z. B. Embargo gegen Iran und Nordkorea, Sanktionen gegen Libyen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127000" y="2074863"/>
            <a:ext cx="8839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200" b="1">
                <a:solidFill>
                  <a:schemeClr val="accent2"/>
                </a:solidFill>
              </a:rPr>
              <a:t>1. Autonome Handelspolitik = Einseitig erlassene Regelungen</a:t>
            </a:r>
            <a:endParaRPr lang="de-DE" sz="2200">
              <a:solidFill>
                <a:schemeClr val="accent2"/>
              </a:solidFill>
            </a:endParaRP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254000" y="2860675"/>
            <a:ext cx="87630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60000"/>
              </a:spcAft>
            </a:pPr>
            <a:r>
              <a:rPr lang="de-AT" sz="2800">
                <a:solidFill>
                  <a:schemeClr val="accent2"/>
                </a:solidFill>
              </a:rPr>
              <a:t>Verfahren: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MR: 	Ermächtigung durch MR an KO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		Kontrolle durch „207“ Ausschuss (</a:t>
            </a:r>
            <a:r>
              <a:rPr lang="de-AT" sz="2000">
                <a:solidFill>
                  <a:schemeClr val="accent2"/>
                </a:solidFill>
              </a:rPr>
              <a:t>ehem. 133-			Ausschuss)</a:t>
            </a:r>
            <a:r>
              <a:rPr lang="de-AT" sz="2600">
                <a:solidFill>
                  <a:schemeClr val="accent2"/>
                </a:solidFill>
              </a:rPr>
              <a:t/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AT" sz="2600">
                <a:solidFill>
                  <a:schemeClr val="accent2"/>
                </a:solidFill>
              </a:rPr>
              <a:t>		Vertragsabschluss mit qualifizierter Mehrheit</a:t>
            </a:r>
          </a:p>
          <a:p>
            <a:pPr marL="800100" lvl="1" indent="-342900">
              <a:lnSpc>
                <a:spcPct val="85000"/>
              </a:lnSpc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EP: 	Obligatorische Konsultation (ab 1973) </a:t>
            </a:r>
          </a:p>
          <a:p>
            <a:pPr marL="800100" lvl="1" indent="-342900">
              <a:lnSpc>
                <a:spcPct val="85000"/>
              </a:lnSpc>
            </a:pPr>
            <a:r>
              <a:rPr lang="de-AT" sz="2600">
                <a:solidFill>
                  <a:schemeClr val="accent2"/>
                </a:solidFill>
              </a:rPr>
              <a:t>               Zustimmungsverfahren bei Assoziierungen</a:t>
            </a:r>
          </a:p>
          <a:p>
            <a:pPr marL="800100" lvl="1" indent="-342900">
              <a:lnSpc>
                <a:spcPct val="85000"/>
              </a:lnSpc>
            </a:pPr>
            <a:r>
              <a:rPr lang="de-AT" sz="2600">
                <a:solidFill>
                  <a:schemeClr val="accent2"/>
                </a:solidFill>
              </a:rPr>
              <a:t>               ab 2009 ordentliches Gesetzgebungs-</a:t>
            </a:r>
          </a:p>
          <a:p>
            <a:pPr marL="800100" lvl="1" indent="-342900">
              <a:lnSpc>
                <a:spcPct val="85000"/>
              </a:lnSpc>
            </a:pPr>
            <a:r>
              <a:rPr lang="de-AT" sz="2600">
                <a:solidFill>
                  <a:schemeClr val="accent2"/>
                </a:solidFill>
              </a:rPr>
              <a:t>               verfahren</a:t>
            </a:r>
            <a:endParaRPr lang="de-AT" sz="2200">
              <a:solidFill>
                <a:schemeClr val="accent2"/>
              </a:solidFill>
            </a:endParaRP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127000" y="2087563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000" b="1">
                <a:solidFill>
                  <a:schemeClr val="accent2"/>
                </a:solidFill>
              </a:rPr>
              <a:t>2. Vertragliche Handelspolitik = Bi-/Multilateral vereinbarte Regelungen</a:t>
            </a:r>
            <a:endParaRPr lang="de-DE" sz="2000">
              <a:solidFill>
                <a:schemeClr val="accent2"/>
              </a:solidFill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4"/>
          <p:cNvSpPr txBox="1">
            <a:spLocks noChangeArrowheads="1"/>
          </p:cNvSpPr>
          <p:nvPr/>
        </p:nvSpPr>
        <p:spPr bwMode="auto">
          <a:xfrm>
            <a:off x="954088" y="119063"/>
            <a:ext cx="56721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254000" y="2771775"/>
            <a:ext cx="8763000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35000"/>
              </a:spcAft>
            </a:pPr>
            <a:r>
              <a:rPr lang="de-AT" sz="2800">
                <a:solidFill>
                  <a:schemeClr val="accent2"/>
                </a:solidFill>
              </a:rPr>
              <a:t>Regelungsbereiche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</a:pPr>
            <a:r>
              <a:rPr lang="de-AT" sz="2600">
                <a:solidFill>
                  <a:schemeClr val="accent2"/>
                </a:solidFill>
              </a:rPr>
              <a:t>alle wirtschaftsrelevanten Verträge mit: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Drittstaaten (Assoziierungsverträge)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z.B. mit den EFTA-Staaten, nordafrikanische u. Westbalkan Staaten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Internationalen Organisationen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wie GATT bzw. WTO, UNO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</a:pPr>
            <a:r>
              <a:rPr lang="de-AT" sz="2200">
                <a:solidFill>
                  <a:schemeClr val="accent2"/>
                </a:solidFill>
              </a:rPr>
              <a:t>Ausnahme: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entwicklungspolitische Assoziierungsverträge!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Entscheidungsbereiche und -verfahren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800"/>
          </a:p>
        </p:txBody>
      </p:sp>
      <p:sp>
        <p:nvSpPr>
          <p:cNvPr id="35846" name="Text Box 10"/>
          <p:cNvSpPr txBox="1">
            <a:spLocks noChangeArrowheads="1"/>
          </p:cNvSpPr>
          <p:nvPr/>
        </p:nvSpPr>
        <p:spPr bwMode="auto">
          <a:xfrm>
            <a:off x="127000" y="2087563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000" b="1">
                <a:solidFill>
                  <a:schemeClr val="accent2"/>
                </a:solidFill>
              </a:rPr>
              <a:t>2. Vertragliche Handelspolitik = Bi-/Multilateral vereinbarte Regelungen</a:t>
            </a:r>
            <a:endParaRPr lang="de-DE" sz="2000">
              <a:solidFill>
                <a:schemeClr val="accent2"/>
              </a:solidFill>
            </a:endParaRP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Handelspolitik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Bildschirmpräsentation (4:3)</PresentationFormat>
  <Paragraphs>416</Paragraphs>
  <Slides>29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Entwurfsvorlage</vt:lpstr>
      </vt:variant>
      <vt:variant>
        <vt:i4>24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56" baseType="lpstr">
      <vt:lpstr>Arial</vt:lpstr>
      <vt:lpstr>Times New Roman</vt:lpstr>
      <vt:lpstr>Standarddesign</vt:lpstr>
      <vt:lpstr>Benutzerdefiniertes 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Standarddesign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Diagramm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</vt:vector>
  </TitlesOfParts>
  <Company>Karin Schermann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Karin</dc:creator>
  <cp:lastModifiedBy>Anwender</cp:lastModifiedBy>
  <cp:revision>279</cp:revision>
  <dcterms:created xsi:type="dcterms:W3CDTF">2008-02-04T19:27:57Z</dcterms:created>
  <dcterms:modified xsi:type="dcterms:W3CDTF">2016-01-13T16:53:19Z</dcterms:modified>
</cp:coreProperties>
</file>