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56"/>
  </p:notesMasterIdLst>
  <p:handoutMasterIdLst>
    <p:handoutMasterId r:id="rId57"/>
  </p:handoutMasterIdLst>
  <p:sldIdLst>
    <p:sldId id="256" r:id="rId3"/>
    <p:sldId id="363" r:id="rId4"/>
    <p:sldId id="367" r:id="rId5"/>
    <p:sldId id="418" r:id="rId6"/>
    <p:sldId id="368" r:id="rId7"/>
    <p:sldId id="369" r:id="rId8"/>
    <p:sldId id="370" r:id="rId9"/>
    <p:sldId id="371" r:id="rId10"/>
    <p:sldId id="374" r:id="rId11"/>
    <p:sldId id="375" r:id="rId12"/>
    <p:sldId id="376" r:id="rId13"/>
    <p:sldId id="377" r:id="rId14"/>
    <p:sldId id="378" r:id="rId15"/>
    <p:sldId id="380" r:id="rId16"/>
    <p:sldId id="382" r:id="rId17"/>
    <p:sldId id="381" r:id="rId18"/>
    <p:sldId id="383" r:id="rId19"/>
    <p:sldId id="384" r:id="rId20"/>
    <p:sldId id="387" r:id="rId21"/>
    <p:sldId id="389" r:id="rId22"/>
    <p:sldId id="390" r:id="rId23"/>
    <p:sldId id="391" r:id="rId24"/>
    <p:sldId id="392" r:id="rId25"/>
    <p:sldId id="394" r:id="rId26"/>
    <p:sldId id="459" r:id="rId27"/>
    <p:sldId id="427" r:id="rId28"/>
    <p:sldId id="398" r:id="rId29"/>
    <p:sldId id="399" r:id="rId30"/>
    <p:sldId id="428" r:id="rId31"/>
    <p:sldId id="400" r:id="rId32"/>
    <p:sldId id="401" r:id="rId33"/>
    <p:sldId id="403" r:id="rId34"/>
    <p:sldId id="416" r:id="rId35"/>
    <p:sldId id="411" r:id="rId36"/>
    <p:sldId id="410" r:id="rId37"/>
    <p:sldId id="422" r:id="rId38"/>
    <p:sldId id="424" r:id="rId39"/>
    <p:sldId id="423" r:id="rId40"/>
    <p:sldId id="433" r:id="rId41"/>
    <p:sldId id="440" r:id="rId42"/>
    <p:sldId id="464" r:id="rId43"/>
    <p:sldId id="449" r:id="rId44"/>
    <p:sldId id="448" r:id="rId45"/>
    <p:sldId id="451" r:id="rId46"/>
    <p:sldId id="441" r:id="rId47"/>
    <p:sldId id="442" r:id="rId48"/>
    <p:sldId id="444" r:id="rId49"/>
    <p:sldId id="443" r:id="rId50"/>
    <p:sldId id="445" r:id="rId51"/>
    <p:sldId id="468" r:id="rId52"/>
    <p:sldId id="463" r:id="rId53"/>
    <p:sldId id="446" r:id="rId54"/>
    <p:sldId id="456" r:id="rId55"/>
  </p:sldIdLst>
  <p:sldSz cx="9144000" cy="6858000" type="screen4x3"/>
  <p:notesSz cx="6854825" cy="97504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90D91"/>
    <a:srgbClr val="2559FF"/>
    <a:srgbClr val="0091DA"/>
    <a:srgbClr val="009CEA"/>
    <a:srgbClr val="1950FF"/>
    <a:srgbClr val="00DFDA"/>
    <a:srgbClr val="21B5F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6571" autoAdjust="0"/>
  </p:normalViewPr>
  <p:slideViewPr>
    <p:cSldViewPr snapToGrid="0" snapToObjects="1">
      <p:cViewPr>
        <p:scale>
          <a:sx n="55" d="100"/>
          <a:sy n="55" d="100"/>
        </p:scale>
        <p:origin x="-105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54" y="-84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339D44-3F46-41B0-A72F-D4B0D43A32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8DA064-7B9D-47A3-BA8F-AFD49BA698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CEB70-5F16-401A-B320-82D2461A0896}" type="slidenum">
              <a:rPr lang="de-DE" smtClean="0">
                <a:cs typeface="Arial" charset="0"/>
              </a:rPr>
              <a:pPr/>
              <a:t>4</a:t>
            </a:fld>
            <a:endParaRPr lang="de-DE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F5F19-73D6-4154-B1E0-17EE38E9C337}" type="slidenum">
              <a:rPr lang="de-DE" smtClean="0">
                <a:cs typeface="Arial" charset="0"/>
              </a:rPr>
              <a:pPr/>
              <a:t>38</a:t>
            </a:fld>
            <a:endParaRPr lang="de-DE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409700"/>
          </a:xfrm>
          <a:prstGeom prst="rect">
            <a:avLst/>
          </a:prstGeom>
          <a:gradFill rotWithShape="1">
            <a:gsLst>
              <a:gs pos="0">
                <a:srgbClr val="447CD8"/>
              </a:gs>
              <a:gs pos="100000">
                <a:srgbClr val="0000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819900" y="77788"/>
            <a:ext cx="2257425" cy="903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>
              <a:cs typeface="+mn-cs"/>
            </a:endParaRPr>
          </a:p>
        </p:txBody>
      </p:sp>
      <p:pic>
        <p:nvPicPr>
          <p:cNvPr id="1028" name="Picture 9" descr="LogoFH+bfi_100dpi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907213" y="144463"/>
            <a:ext cx="2092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819900" y="969963"/>
            <a:ext cx="225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cs typeface="+mn-cs"/>
              </a:rPr>
              <a:t>INSTITUTIONEN </a:t>
            </a:r>
            <a:r>
              <a:rPr lang="de-AT" sz="800">
                <a:solidFill>
                  <a:srgbClr val="FED526"/>
                </a:solidFill>
                <a:cs typeface="+mn-cs"/>
              </a:rPr>
              <a:t>und</a:t>
            </a:r>
            <a:r>
              <a:rPr lang="de-AT" sz="800" b="1">
                <a:solidFill>
                  <a:srgbClr val="FED526"/>
                </a:solidFill>
                <a:cs typeface="+mn-cs"/>
              </a:rPr>
              <a:t> </a:t>
            </a:r>
          </a:p>
          <a:p>
            <a:pPr algn="ctr">
              <a:defRPr/>
            </a:pPr>
            <a:r>
              <a:rPr lang="de-AT" sz="1200" b="1">
                <a:solidFill>
                  <a:srgbClr val="FED526"/>
                </a:solidFill>
                <a:cs typeface="+mn-cs"/>
              </a:rPr>
              <a:t>POLITIKFELDER </a:t>
            </a:r>
            <a:r>
              <a:rPr lang="de-AT" sz="800">
                <a:solidFill>
                  <a:srgbClr val="FED526"/>
                </a:solidFill>
                <a:cs typeface="+mn-cs"/>
              </a:rPr>
              <a:t>der </a:t>
            </a:r>
            <a:r>
              <a:rPr lang="de-AT" sz="1200" b="1">
                <a:solidFill>
                  <a:srgbClr val="FED526"/>
                </a:solidFill>
                <a:cs typeface="+mn-cs"/>
              </a:rPr>
              <a:t>EU</a:t>
            </a:r>
            <a:endParaRPr lang="de-AT" sz="1200" i="1" u="sng">
              <a:solidFill>
                <a:srgbClr val="FED526"/>
              </a:solidFill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065213" y="-33338"/>
            <a:ext cx="56721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  <a:defRPr/>
            </a:pPr>
            <a:r>
              <a:rPr lang="de-AT" sz="800">
                <a:solidFill>
                  <a:srgbClr val="FED526"/>
                </a:solidFill>
              </a:rPr>
              <a:t>                                                                   Achter Teil –</a:t>
            </a:r>
            <a:r>
              <a:rPr lang="de-AT" sz="800" b="1">
                <a:solidFill>
                  <a:srgbClr val="FED526"/>
                </a:solidFill>
              </a:rPr>
              <a:t> </a:t>
            </a:r>
            <a:r>
              <a:rPr lang="de-AT" sz="1200" b="1">
                <a:solidFill>
                  <a:srgbClr val="FED526"/>
                </a:solidFill>
              </a:rPr>
              <a:t>GASP</a:t>
            </a:r>
          </a:p>
          <a:p>
            <a:pPr marL="457200" indent="-457200">
              <a:spcBef>
                <a:spcPct val="25000"/>
              </a:spcBef>
              <a:defRPr/>
            </a:pPr>
            <a:endParaRPr lang="de-AT" sz="2800" b="1">
              <a:solidFill>
                <a:srgbClr val="FED526"/>
              </a:solidFill>
            </a:endParaRPr>
          </a:p>
          <a:p>
            <a:pPr marL="457200" indent="-457200">
              <a:spcBef>
                <a:spcPct val="25000"/>
              </a:spcBef>
              <a:defRPr/>
            </a:pPr>
            <a:r>
              <a:rPr lang="de-AT" sz="2400">
                <a:solidFill>
                  <a:srgbClr val="FED526"/>
                </a:solidFill>
              </a:rPr>
              <a:t>    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6737350" y="0"/>
            <a:ext cx="0" cy="1409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895350" y="239713"/>
            <a:ext cx="584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409700"/>
          </a:xfrm>
          <a:prstGeom prst="rect">
            <a:avLst/>
          </a:prstGeom>
          <a:gradFill rotWithShape="1">
            <a:gsLst>
              <a:gs pos="0">
                <a:srgbClr val="447CD8"/>
              </a:gs>
              <a:gs pos="100000">
                <a:srgbClr val="0000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>
              <a:cs typeface="+mn-cs"/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 userDrawn="1"/>
        </p:nvSpPr>
        <p:spPr bwMode="auto">
          <a:xfrm>
            <a:off x="1065213" y="-33338"/>
            <a:ext cx="56721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  <a:defRPr/>
            </a:pPr>
            <a:r>
              <a:rPr lang="de-AT" sz="800">
                <a:solidFill>
                  <a:srgbClr val="FED526"/>
                </a:solidFill>
              </a:rPr>
              <a:t>                    </a:t>
            </a:r>
            <a:r>
              <a:rPr lang="de-AT" sz="1200" b="1">
                <a:solidFill>
                  <a:srgbClr val="FED526"/>
                </a:solidFill>
              </a:rPr>
              <a:t>GASP - Begriffliche Einführung: „EUROPÄISCHER BAUM“</a:t>
            </a:r>
          </a:p>
          <a:p>
            <a:pPr marL="457200" indent="-457200">
              <a:spcBef>
                <a:spcPct val="25000"/>
              </a:spcBef>
              <a:defRPr/>
            </a:pPr>
            <a:endParaRPr lang="de-AT" sz="2800" b="1">
              <a:solidFill>
                <a:srgbClr val="FED526"/>
              </a:solidFill>
            </a:endParaRPr>
          </a:p>
          <a:p>
            <a:pPr marL="457200" indent="-457200">
              <a:spcBef>
                <a:spcPct val="25000"/>
              </a:spcBef>
              <a:defRPr/>
            </a:pPr>
            <a:r>
              <a:rPr lang="de-AT" sz="2400">
                <a:solidFill>
                  <a:srgbClr val="FED526"/>
                </a:solidFill>
              </a:rPr>
              <a:t>    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156687" name="Line 15"/>
          <p:cNvSpPr>
            <a:spLocks noChangeShapeType="1"/>
          </p:cNvSpPr>
          <p:nvPr userDrawn="1"/>
        </p:nvSpPr>
        <p:spPr bwMode="auto">
          <a:xfrm>
            <a:off x="0" y="23971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>
              <a:cs typeface="+mn-cs"/>
            </a:endParaRPr>
          </a:p>
        </p:txBody>
      </p:sp>
      <p:sp>
        <p:nvSpPr>
          <p:cNvPr id="156688" name="Rectangle 16"/>
          <p:cNvSpPr>
            <a:spLocks noChangeArrowheads="1"/>
          </p:cNvSpPr>
          <p:nvPr userDrawn="1"/>
        </p:nvSpPr>
        <p:spPr bwMode="auto">
          <a:xfrm>
            <a:off x="0" y="239713"/>
            <a:ext cx="9144000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7"/>
          <p:cNvGrpSpPr>
            <a:grpSpLocks/>
          </p:cNvGrpSpPr>
          <p:nvPr/>
        </p:nvGrpSpPr>
        <p:grpSpPr bwMode="auto">
          <a:xfrm>
            <a:off x="439738" y="620713"/>
            <a:ext cx="8235950" cy="4999037"/>
            <a:chOff x="277" y="391"/>
            <a:chExt cx="5188" cy="3149"/>
          </a:xfrm>
        </p:grpSpPr>
        <p:pic>
          <p:nvPicPr>
            <p:cNvPr id="27650" name="Picture 6" descr="LogoFH+bfi_100dp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9" y="391"/>
              <a:ext cx="2766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7" y="1893"/>
              <a:ext cx="5080" cy="1578"/>
            </a:xfrm>
            <a:prstGeom prst="rect">
              <a:avLst/>
            </a:prstGeom>
            <a:gradFill rotWithShape="1">
              <a:gsLst>
                <a:gs pos="0">
                  <a:srgbClr val="447CD8"/>
                </a:gs>
                <a:gs pos="100000">
                  <a:srgbClr val="000066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de-AT">
                <a:cs typeface="+mn-cs"/>
              </a:endParaRPr>
            </a:p>
          </p:txBody>
        </p:sp>
        <p:sp>
          <p:nvSpPr>
            <p:cNvPr id="27652" name="Text Box 9"/>
            <p:cNvSpPr txBox="1">
              <a:spLocks noChangeArrowheads="1"/>
            </p:cNvSpPr>
            <p:nvPr/>
          </p:nvSpPr>
          <p:spPr bwMode="auto">
            <a:xfrm>
              <a:off x="464" y="1659"/>
              <a:ext cx="4683" cy="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AT" sz="1600" i="1" u="sng">
                  <a:solidFill>
                    <a:schemeClr val="accent2"/>
                  </a:solidFill>
                </a:rPr>
                <a:t>Vorlesung</a:t>
              </a:r>
              <a:r>
                <a:rPr lang="de-AT" sz="1600" i="1">
                  <a:solidFill>
                    <a:schemeClr val="accent2"/>
                  </a:solidFill>
                </a:rPr>
                <a:t>:</a:t>
              </a:r>
            </a:p>
            <a:p>
              <a:pPr algn="ctr"/>
              <a:endParaRPr lang="de-AT" sz="1200" i="1">
                <a:solidFill>
                  <a:schemeClr val="accent2"/>
                </a:solidFill>
              </a:endParaRPr>
            </a:p>
            <a:p>
              <a:pPr algn="ctr"/>
              <a:endParaRPr lang="de-AT" sz="1200" i="1">
                <a:solidFill>
                  <a:schemeClr val="accent2"/>
                </a:solidFill>
              </a:endParaRPr>
            </a:p>
            <a:p>
              <a:pPr algn="ctr"/>
              <a:r>
                <a:rPr lang="de-AT" sz="3200" b="1">
                  <a:solidFill>
                    <a:srgbClr val="FED526"/>
                  </a:solidFill>
                </a:rPr>
                <a:t>INSTITUTIONEN </a:t>
              </a:r>
            </a:p>
            <a:p>
              <a:pPr algn="ctr"/>
              <a:r>
                <a:rPr lang="de-AT">
                  <a:solidFill>
                    <a:srgbClr val="FED526"/>
                  </a:solidFill>
                </a:rPr>
                <a:t>und</a:t>
              </a:r>
              <a:r>
                <a:rPr lang="de-AT" b="1">
                  <a:solidFill>
                    <a:srgbClr val="FED526"/>
                  </a:solidFill>
                </a:rPr>
                <a:t> </a:t>
              </a:r>
              <a:r>
                <a:rPr lang="de-AT" sz="3200" b="1">
                  <a:solidFill>
                    <a:srgbClr val="FED526"/>
                  </a:solidFill>
                </a:rPr>
                <a:t>POLITIKFELDER </a:t>
              </a:r>
            </a:p>
            <a:p>
              <a:pPr algn="ctr"/>
              <a:r>
                <a:rPr lang="de-AT">
                  <a:solidFill>
                    <a:srgbClr val="FED526"/>
                  </a:solidFill>
                </a:rPr>
                <a:t>der </a:t>
              </a:r>
            </a:p>
            <a:p>
              <a:pPr algn="ctr"/>
              <a:r>
                <a:rPr lang="de-AT" sz="3200" b="1">
                  <a:solidFill>
                    <a:srgbClr val="FED526"/>
                  </a:solidFill>
                </a:rPr>
                <a:t>EU</a:t>
              </a:r>
            </a:p>
            <a:p>
              <a:pPr algn="ctr"/>
              <a:endParaRPr lang="de-AT" sz="1200" i="1" u="sng">
                <a:solidFill>
                  <a:srgbClr val="FED526"/>
                </a:solidFill>
              </a:endParaRPr>
            </a:p>
            <a:p>
              <a:pPr algn="ctr"/>
              <a:endParaRPr lang="de-AT" sz="1200" i="1" u="sng">
                <a:solidFill>
                  <a:srgbClr val="FED526"/>
                </a:solidFill>
              </a:endParaRPr>
            </a:p>
            <a:p>
              <a:pPr algn="ctr"/>
              <a:endParaRPr lang="de-AT" sz="1200" i="1" u="sng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4"/>
          <p:cNvSpPr txBox="1">
            <a:spLocks noChangeArrowheads="1"/>
          </p:cNvSpPr>
          <p:nvPr/>
        </p:nvSpPr>
        <p:spPr bwMode="auto">
          <a:xfrm>
            <a:off x="0" y="2525713"/>
            <a:ext cx="91440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Konstituierung der EPZ durch EEA</a:t>
            </a:r>
            <a:r>
              <a:rPr lang="de-AT" sz="2600"/>
              <a:t> 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Nicht gemeinschaftsrechtlich sondern intergubernemental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Außerhalb der EG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Konsensprinzip</a:t>
            </a:r>
          </a:p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Europäischer Rat Dublin (1990)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Konzipierung der Gemeinsamen Außen und Sicherheitspolitik (GASP)</a:t>
            </a:r>
          </a:p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Gipfelkonferenz Maastricht (1992)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Konstituierung der GASP als II. Säule der EU</a:t>
            </a:r>
          </a:p>
        </p:txBody>
      </p:sp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10207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7891" name="Text Box 8"/>
          <p:cNvSpPr txBox="1">
            <a:spLocks noChangeArrowheads="1"/>
          </p:cNvSpPr>
          <p:nvPr/>
        </p:nvSpPr>
        <p:spPr bwMode="auto">
          <a:xfrm>
            <a:off x="0" y="1433513"/>
            <a:ext cx="91440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    2. EPZ (Europäische Politische Zusammenarbeit) 1969-1992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0" y="1976438"/>
            <a:ext cx="887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400">
                <a:solidFill>
                  <a:schemeClr val="accent2"/>
                </a:solidFill>
              </a:rPr>
              <a:t>    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4"/>
          <p:cNvSpPr txBox="1">
            <a:spLocks noChangeArrowheads="1"/>
          </p:cNvSpPr>
          <p:nvPr/>
        </p:nvSpPr>
        <p:spPr bwMode="auto">
          <a:xfrm>
            <a:off x="0" y="3175000"/>
            <a:ext cx="91440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Erfolge:</a:t>
            </a:r>
            <a:endParaRPr lang="de-AT" sz="2600"/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Vielzahl von gemeinsamen Entscheidungen und Standpunkten</a:t>
            </a:r>
          </a:p>
          <a:p>
            <a:pPr marL="1257300" lvl="2" indent="-342900">
              <a:lnSpc>
                <a:spcPct val="85000"/>
              </a:lnSpc>
              <a:spcAft>
                <a:spcPct val="9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Umsetzung gemeinsamer Maßnahmen durch die EG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(1. Irakkrieg)</a:t>
            </a:r>
          </a:p>
          <a:p>
            <a:pPr marL="800100" lvl="1" indent="-342900">
              <a:lnSpc>
                <a:spcPct val="85000"/>
              </a:lnSpc>
              <a:spcAft>
                <a:spcPct val="20000"/>
              </a:spcAft>
            </a:pPr>
            <a:r>
              <a:rPr lang="de-AT" sz="2600">
                <a:solidFill>
                  <a:schemeClr val="accent2"/>
                </a:solidFill>
              </a:rPr>
              <a:t>Defizite: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Ineffektiv gegenüber weltpolitischen Veränderungen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(Nahost-Konflikt, UdSSR)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Scheitern bei der Auflösung Jugoslawiens</a:t>
            </a:r>
          </a:p>
        </p:txBody>
      </p:sp>
      <p:sp>
        <p:nvSpPr>
          <p:cNvPr id="3891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102711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8915" name="Text Box 8"/>
          <p:cNvSpPr txBox="1">
            <a:spLocks noChangeArrowheads="1"/>
          </p:cNvSpPr>
          <p:nvPr/>
        </p:nvSpPr>
        <p:spPr bwMode="auto">
          <a:xfrm>
            <a:off x="0" y="1433513"/>
            <a:ext cx="91440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    2. EPZ (Europäische Politische Zusammenarbeit) 1969-1992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0" y="2441575"/>
            <a:ext cx="9144000" cy="53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0" y="246538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	Fazit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/>
          <p:cNvSpPr txBox="1">
            <a:spLocks noChangeArrowheads="1"/>
          </p:cNvSpPr>
          <p:nvPr/>
        </p:nvSpPr>
        <p:spPr bwMode="auto">
          <a:xfrm>
            <a:off x="279400" y="2184400"/>
            <a:ext cx="8453438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1990  Wiedervereinigung Deutschlands</a:t>
            </a:r>
            <a:r>
              <a:rPr lang="de-AT" sz="260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endParaRPr lang="de-AT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9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Breite Zustimmung der Regierungschefs für Politische Union als „Dachorganisation“ zur  Wirtschaftsinte-gration</a:t>
            </a:r>
            <a:endParaRPr lang="de-AT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9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Unabhängigkeits-Kriege im ehemaligen Jugoslawien zeigen fehlende außenpolitische Handlungsfähigkeit der EU</a:t>
            </a:r>
          </a:p>
          <a:p>
            <a:pPr marL="342900" indent="-342900" algn="ctr">
              <a:lnSpc>
                <a:spcPct val="85000"/>
              </a:lnSpc>
              <a:spcAft>
                <a:spcPct val="90000"/>
              </a:spcAft>
            </a:pPr>
            <a:r>
              <a:rPr lang="de-DE" sz="2200" i="1">
                <a:solidFill>
                  <a:schemeClr val="accent2"/>
                </a:solidFill>
              </a:rPr>
              <a:t>„Wirtschaftlich ist die EG ein Riese, außenpolitisch ein Zwerg und sicherheitspolitisch ein Wurm.„ </a:t>
            </a:r>
            <a:br>
              <a:rPr lang="de-DE" sz="2200" i="1">
                <a:solidFill>
                  <a:schemeClr val="accent2"/>
                </a:solidFill>
              </a:rPr>
            </a:br>
            <a:r>
              <a:rPr lang="de-DE" i="1">
                <a:solidFill>
                  <a:schemeClr val="accent2"/>
                </a:solidFill>
              </a:rPr>
              <a:t>(Zitat: Belg. Außenminister M. Eyskens)</a:t>
            </a:r>
            <a:endParaRPr lang="de-AT" i="1">
              <a:solidFill>
                <a:schemeClr val="accent2"/>
              </a:solidFill>
            </a:endParaRPr>
          </a:p>
        </p:txBody>
      </p:sp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9939" name="Text Box 8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1. Neue Herausforderungen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9" descr="Schaubild 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81413"/>
            <a:ext cx="4810125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279400" y="2044700"/>
            <a:ext cx="9047163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1992 Maastrichter Vertrag - GASP (2. Säule) löst EPZ ab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EU erhält vertragliche verankerte Verantwortung </a:t>
            </a:r>
            <a:br>
              <a:rPr lang="de-DE" sz="2600">
                <a:solidFill>
                  <a:schemeClr val="accent2"/>
                </a:solidFill>
              </a:rPr>
            </a:br>
            <a:r>
              <a:rPr lang="de-DE" sz="2600">
                <a:solidFill>
                  <a:schemeClr val="accent2"/>
                </a:solidFill>
              </a:rPr>
              <a:t>in Fragen der Sicherheit und eine verteidigungs-</a:t>
            </a:r>
            <a:br>
              <a:rPr lang="de-DE" sz="2600">
                <a:solidFill>
                  <a:schemeClr val="accent2"/>
                </a:solidFill>
              </a:rPr>
            </a:br>
            <a:r>
              <a:rPr lang="de-DE" sz="2600">
                <a:solidFill>
                  <a:schemeClr val="accent2"/>
                </a:solidFill>
              </a:rPr>
              <a:t>politische Perspektive</a:t>
            </a:r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279400" y="1444625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2. Neues Politikfeld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0" y="2095500"/>
            <a:ext cx="90297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Gemeinsamer Standpunkt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verbindliche Grundlage für die MSt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ist eine Stellungnahme der EU zu internationaler Frage 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MSt müssen Politik darauf abstimmen</a:t>
            </a:r>
          </a:p>
          <a:p>
            <a:pPr marL="800100" lvl="1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Gemeinsame Aktion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hat völkerrechtlich bindende Wirkung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die EU will auf konkretem Gebiet der Außenpolitik tätig werden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kann politisch (z.B.: Wahlbeobachter oder Sonderbeauftragte entsenden) oder militärisch sein (1999 ESVP beschlossen)</a:t>
            </a:r>
          </a:p>
          <a:p>
            <a:pPr marL="800100" lvl="1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600">
                <a:solidFill>
                  <a:schemeClr val="accent2"/>
                </a:solidFill>
              </a:rPr>
              <a:t>Gemeinsame Strategie</a:t>
            </a:r>
          </a:p>
          <a:p>
            <a:pPr marL="1257300" lvl="2" indent="-342900">
              <a:lnSpc>
                <a:spcPct val="85000"/>
              </a:lnSpc>
              <a:spcAft>
                <a:spcPct val="2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Ziel die Politiken der MSt stärker auf gemeinsame Linie festzulegen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können konkrete Maßnahmen festschreiben durch einstimmigen </a:t>
            </a:r>
            <a:br>
              <a:rPr lang="de-DE" sz="2000">
                <a:solidFill>
                  <a:schemeClr val="accent2"/>
                </a:solidFill>
              </a:rPr>
            </a:br>
            <a:r>
              <a:rPr lang="de-DE" sz="2000">
                <a:solidFill>
                  <a:schemeClr val="accent2"/>
                </a:solidFill>
              </a:rPr>
              <a:t>ER-Beschluss</a:t>
            </a:r>
          </a:p>
        </p:txBody>
      </p:sp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3. Die 3 wichtigsten Instrumente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4"/>
          <p:cNvSpPr txBox="1">
            <a:spLocks noChangeArrowheads="1"/>
          </p:cNvSpPr>
          <p:nvPr/>
        </p:nvSpPr>
        <p:spPr bwMode="auto">
          <a:xfrm>
            <a:off x="279400" y="2159000"/>
            <a:ext cx="87503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DE" sz="2600" b="1">
                <a:solidFill>
                  <a:schemeClr val="accent2"/>
                </a:solidFill>
              </a:rPr>
              <a:t>Folgende Unterschiede zu übriger EG-Hierarchie-Struktur:</a:t>
            </a:r>
          </a:p>
          <a:p>
            <a:pPr marL="342900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Europäischer Rat - </a:t>
            </a:r>
            <a:r>
              <a:rPr lang="de-DE" sz="2200">
                <a:solidFill>
                  <a:schemeClr val="accent2"/>
                </a:solidFill>
              </a:rPr>
              <a:t>oberste Instanz fungiert als Leitliniengeber</a:t>
            </a:r>
          </a:p>
          <a:p>
            <a:pPr marL="1257300" lvl="2" indent="-342900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 sz="2200">
                <a:solidFill>
                  <a:schemeClr val="accent2"/>
                </a:solidFill>
              </a:rPr>
              <a:t>Initiator für Reformen bzw. gemeinsame Strategien 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 sz="2200">
                <a:solidFill>
                  <a:schemeClr val="accent2"/>
                </a:solidFill>
              </a:rPr>
              <a:t>Sprachrohr von gemeinsamen Positionen nach Außen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</a:pPr>
            <a:r>
              <a:rPr lang="de-DE" sz="2200">
                <a:solidFill>
                  <a:schemeClr val="accent2"/>
                </a:solidFill>
              </a:rPr>
              <a:t>	</a:t>
            </a:r>
            <a:r>
              <a:rPr lang="de-DE" sz="2200" i="1">
                <a:solidFill>
                  <a:srgbClr val="290D91"/>
                </a:solidFill>
              </a:rPr>
              <a:t>EU-Reformvertrag (2009): weiter Stärkung durch Schaffung eines </a:t>
            </a:r>
            <a:br>
              <a:rPr lang="de-DE" sz="2200" i="1">
                <a:solidFill>
                  <a:srgbClr val="290D91"/>
                </a:solidFill>
              </a:rPr>
            </a:br>
            <a:r>
              <a:rPr lang="de-DE" sz="2200" i="1">
                <a:solidFill>
                  <a:srgbClr val="290D91"/>
                </a:solidFill>
              </a:rPr>
              <a:t>Präsidenten des ER für 2,5 Jahre</a:t>
            </a:r>
          </a:p>
          <a:p>
            <a:pPr marL="342900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Rat der EU - </a:t>
            </a:r>
            <a:r>
              <a:rPr lang="de-DE" sz="2200">
                <a:solidFill>
                  <a:schemeClr val="accent2"/>
                </a:solidFill>
              </a:rPr>
              <a:t>in Zusammensetzung der Außenminister</a:t>
            </a:r>
          </a:p>
          <a:p>
            <a:pPr marL="1257300" lvl="2" indent="-342900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 sz="2200">
                <a:solidFill>
                  <a:schemeClr val="accent2"/>
                </a:solidFill>
              </a:rPr>
              <a:t>er trifft die Entscheidungen der laufenden Geschäfte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 sz="2200">
                <a:solidFill>
                  <a:schemeClr val="accent2"/>
                </a:solidFill>
              </a:rPr>
              <a:t>im Bedarfsfall wird er ergänzt von den Verteidigungsministern</a:t>
            </a:r>
            <a:endParaRPr lang="de-DE" sz="2400">
              <a:solidFill>
                <a:schemeClr val="accent2"/>
              </a:solidFill>
            </a:endParaRPr>
          </a:p>
        </p:txBody>
      </p:sp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5397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3011" name="Text Box 9"/>
          <p:cNvSpPr txBox="1">
            <a:spLocks noChangeArrowheads="1"/>
          </p:cNvSpPr>
          <p:nvPr/>
        </p:nvSpPr>
        <p:spPr bwMode="auto">
          <a:xfrm>
            <a:off x="279400" y="13954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Institutionelle Struktur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4"/>
          <p:cNvSpPr txBox="1">
            <a:spLocks noChangeArrowheads="1"/>
          </p:cNvSpPr>
          <p:nvPr/>
        </p:nvSpPr>
        <p:spPr bwMode="auto">
          <a:xfrm>
            <a:off x="279400" y="2070100"/>
            <a:ext cx="87503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DE" sz="2600" b="1">
                <a:solidFill>
                  <a:schemeClr val="accent2"/>
                </a:solidFill>
              </a:rPr>
              <a:t>Folgende Unterschiede zu übriger EG-Hierarchie-Struktur:</a:t>
            </a:r>
          </a:p>
          <a:p>
            <a:pPr marL="342900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Hoher Vertreter der GASP - </a:t>
            </a:r>
            <a:r>
              <a:rPr lang="de-DE" sz="2000">
                <a:solidFill>
                  <a:schemeClr val="accent2"/>
                </a:solidFill>
              </a:rPr>
              <a:t>Amsterdamer-Vertrag 1999</a:t>
            </a:r>
          </a:p>
          <a:p>
            <a:pPr marL="1257300" lvl="2" indent="-342900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In Personalunion (zugleich) Generalsekretär des Rates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Javier Solana (Amtsinhaber) hat EU auf internationaler Bühne ein Gesicht gegeben (seit Oktober 1999 im Amt)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</a:pPr>
            <a:r>
              <a:rPr lang="de-DE" sz="2400">
                <a:solidFill>
                  <a:schemeClr val="accent2"/>
                </a:solidFill>
              </a:rPr>
              <a:t>	</a:t>
            </a:r>
            <a:r>
              <a:rPr lang="de-DE" sz="2400" i="1">
                <a:solidFill>
                  <a:schemeClr val="accent2"/>
                </a:solidFill>
              </a:rPr>
              <a:t>EU-Reformvertrag: </a:t>
            </a:r>
            <a:r>
              <a:rPr lang="de-DE" i="1">
                <a:solidFill>
                  <a:schemeClr val="accent2"/>
                </a:solidFill>
              </a:rPr>
              <a:t>statt EU-Außenminister, wie es Verfassungsentwurf vorsah, wird Hoher Vertreter der GASP mit weiteren Kompetenzen ausgestattet</a:t>
            </a:r>
          </a:p>
          <a:p>
            <a:pPr marL="342900" indent="-342900">
              <a:lnSpc>
                <a:spcPct val="85000"/>
              </a:lnSpc>
              <a:spcAft>
                <a:spcPct val="8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EU-Troika 1999 – </a:t>
            </a:r>
            <a:r>
              <a:rPr lang="de-DE" sz="2000">
                <a:solidFill>
                  <a:schemeClr val="accent2"/>
                </a:solidFill>
              </a:rPr>
              <a:t>für effiziente Außen-Vertretung </a:t>
            </a:r>
            <a:br>
              <a:rPr lang="de-DE" sz="2000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EU-Ratsvorsitzender, EU-Außenkommissar und Hoher Vertreter der GASP</a:t>
            </a:r>
          </a:p>
          <a:p>
            <a:pPr marL="342900" indent="-342900">
              <a:lnSpc>
                <a:spcPct val="85000"/>
              </a:lnSpc>
              <a:spcAft>
                <a:spcPct val="60000"/>
              </a:spcAft>
            </a:pPr>
            <a:r>
              <a:rPr lang="de-DE" sz="2400">
                <a:solidFill>
                  <a:schemeClr val="accent2"/>
                </a:solidFill>
              </a:rPr>
              <a:t>„Verstärkte Zusammenarbeit" einzelner MSt -</a:t>
            </a:r>
            <a:r>
              <a:rPr lang="de-DE" sz="2200">
                <a:solidFill>
                  <a:schemeClr val="accent2"/>
                </a:solidFill>
              </a:rPr>
              <a:t> ein  wichtiges Instrument  der EU wird auf GASP (Nizza 2001) ausgeweitet</a:t>
            </a:r>
          </a:p>
        </p:txBody>
      </p:sp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5397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279400" y="13954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5. Institutionelle Struktur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5058" name="Text Box 8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5. Institutionelle Struktur</a:t>
            </a:r>
            <a:endParaRPr lang="de-DE" sz="3000">
              <a:solidFill>
                <a:schemeClr val="bg1"/>
              </a:solidFill>
            </a:endParaRPr>
          </a:p>
        </p:txBody>
      </p:sp>
      <p:pic>
        <p:nvPicPr>
          <p:cNvPr id="45059" name="Picture 9" descr="Schaubild 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2028825"/>
            <a:ext cx="7240587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4"/>
          <p:cNvSpPr txBox="1">
            <a:spLocks noChangeArrowheads="1"/>
          </p:cNvSpPr>
          <p:nvPr/>
        </p:nvSpPr>
        <p:spPr bwMode="auto">
          <a:xfrm>
            <a:off x="-114300" y="2616200"/>
            <a:ext cx="91440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75000"/>
              </a:spcAft>
              <a:buFontTx/>
              <a:buChar char="•"/>
            </a:pPr>
            <a:r>
              <a:rPr lang="de-AT" sz="2600" u="sng">
                <a:solidFill>
                  <a:schemeClr val="accent2"/>
                </a:solidFill>
              </a:rPr>
              <a:t>Konsensprinzip</a:t>
            </a:r>
            <a:r>
              <a:rPr lang="de-AT" sz="2600">
                <a:solidFill>
                  <a:schemeClr val="accent2"/>
                </a:solidFill>
              </a:rPr>
              <a:t> </a:t>
            </a:r>
            <a:br>
              <a:rPr lang="de-AT" sz="2600">
                <a:solidFill>
                  <a:schemeClr val="accent2"/>
                </a:solidFill>
              </a:rPr>
            </a:br>
            <a:r>
              <a:rPr lang="de-DE" sz="2200">
                <a:solidFill>
                  <a:schemeClr val="accent2"/>
                </a:solidFill>
              </a:rPr>
              <a:t>(gemeinsame Strategie)</a:t>
            </a:r>
          </a:p>
          <a:p>
            <a:pPr marL="800100" lvl="1" indent="-342900">
              <a:spcAft>
                <a:spcPct val="75000"/>
              </a:spcAft>
              <a:buFontTx/>
              <a:buChar char="•"/>
            </a:pPr>
            <a:r>
              <a:rPr lang="de-DE" sz="2600" u="sng">
                <a:solidFill>
                  <a:schemeClr val="accent2"/>
                </a:solidFill>
              </a:rPr>
              <a:t>konstruktive Enthaltung </a:t>
            </a:r>
            <a:r>
              <a:rPr lang="de-DE" sz="2600">
                <a:solidFill>
                  <a:schemeClr val="accent2"/>
                </a:solidFill>
              </a:rPr>
              <a:t>(Irische Klausel) </a:t>
            </a:r>
          </a:p>
          <a:p>
            <a:pPr marL="800100" lvl="1" indent="-342900">
              <a:spcAft>
                <a:spcPct val="75000"/>
              </a:spcAft>
            </a:pPr>
            <a:r>
              <a:rPr lang="de-DE" sz="2200">
                <a:solidFill>
                  <a:schemeClr val="accent2"/>
                </a:solidFill>
              </a:rPr>
              <a:t>    (v.a. für Neutrale, seit Amsterdamer Vertrag 1999) (Österreich sieht diese Möglichkeit als „Fluchtklausel“, um neutralitätsrechtlich bzw. politisch problematische GASP-Beschlüsse nicht mittragen zu  müssen.)</a:t>
            </a:r>
          </a:p>
          <a:p>
            <a:pPr marL="800100" lvl="1" indent="-342900">
              <a:spcAft>
                <a:spcPct val="75000"/>
              </a:spcAft>
              <a:buFontTx/>
              <a:buChar char="•"/>
            </a:pPr>
            <a:r>
              <a:rPr lang="de-DE" sz="2600" u="sng">
                <a:solidFill>
                  <a:schemeClr val="accent2"/>
                </a:solidFill>
              </a:rPr>
              <a:t>Einstimmigkeitsprinzip</a:t>
            </a:r>
            <a:r>
              <a:rPr lang="de-DE" sz="2600">
                <a:solidFill>
                  <a:schemeClr val="accent2"/>
                </a:solidFill>
              </a:rPr>
              <a:t>  </a:t>
            </a:r>
            <a:br>
              <a:rPr lang="de-DE" sz="2600">
                <a:solidFill>
                  <a:schemeClr val="accent2"/>
                </a:solidFill>
              </a:rPr>
            </a:br>
            <a:r>
              <a:rPr lang="de-DE" sz="2200">
                <a:solidFill>
                  <a:schemeClr val="accent2"/>
                </a:solidFill>
              </a:rPr>
              <a:t>(Ausnahme:Durchführung einer gemeinsame Aktion)</a:t>
            </a:r>
            <a:endParaRPr lang="de-AT" sz="2200">
              <a:solidFill>
                <a:schemeClr val="accent2"/>
              </a:solidFill>
            </a:endParaRPr>
          </a:p>
        </p:txBody>
      </p:sp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	GASP - Entscheidungsverfahren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5. Institutionelle Struktur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"/>
          <p:cNvSpPr txBox="1">
            <a:spLocks noChangeArrowheads="1"/>
          </p:cNvSpPr>
          <p:nvPr/>
        </p:nvSpPr>
        <p:spPr bwMode="auto">
          <a:xfrm>
            <a:off x="88900" y="209867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GASP-Zielsetzung 1993 (Maastrichter Vertrag):</a:t>
            </a:r>
          </a:p>
          <a:p>
            <a:pPr marL="342900" indent="-342900">
              <a:lnSpc>
                <a:spcPct val="85000"/>
              </a:lnSpc>
              <a:spcAft>
                <a:spcPct val="65000"/>
              </a:spcAft>
            </a:pPr>
            <a:r>
              <a:rPr lang="de-DE" sz="2000">
                <a:solidFill>
                  <a:schemeClr val="accent2"/>
                </a:solidFill>
              </a:rPr>
              <a:t>		Sicherheitspolitische Komponente (EU-Vertrag, Artikel J.4.1)</a:t>
            </a:r>
          </a:p>
          <a:p>
            <a:pPr marL="342900" indent="-342900">
              <a:lnSpc>
                <a:spcPct val="85000"/>
              </a:lnSpc>
              <a:spcAft>
                <a:spcPct val="6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Streitfrage: </a:t>
            </a:r>
            <a:r>
              <a:rPr lang="de-DE" sz="2000">
                <a:solidFill>
                  <a:schemeClr val="accent2"/>
                </a:solidFill>
              </a:rPr>
              <a:t>„Wie soll EU sicherheitspolitische Agenden wahrnehmen? „Ordnungsmacht EU in Europa?“</a:t>
            </a:r>
          </a:p>
          <a:p>
            <a:pPr marL="342900" indent="-342900">
              <a:lnSpc>
                <a:spcPct val="85000"/>
              </a:lnSpc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MST in unterschiedl. Sicherheitsorganisationen eingebunden: </a:t>
            </a:r>
          </a:p>
          <a:p>
            <a:pPr marL="1257300" lvl="2" indent="-342900">
              <a:lnSpc>
                <a:spcPct val="85000"/>
              </a:lnSpc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NATO-Mitglieder</a:t>
            </a:r>
          </a:p>
          <a:p>
            <a:pPr marL="1257300" lvl="2" indent="-342900">
              <a:lnSpc>
                <a:spcPct val="85000"/>
              </a:lnSpc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WEU-Mitglieder </a:t>
            </a:r>
          </a:p>
          <a:p>
            <a:pPr marL="1257300" lvl="2" indent="-342900">
              <a:lnSpc>
                <a:spcPct val="85000"/>
              </a:lnSpc>
              <a:spcAft>
                <a:spcPct val="65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Neutrale durch Erweiterungsrunde 1995 (A,S,FIN)</a:t>
            </a:r>
          </a:p>
          <a:p>
            <a:pPr marL="342900" indent="-342900">
              <a:lnSpc>
                <a:spcPct val="85000"/>
              </a:lnSpc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Etappenlösung:</a:t>
            </a:r>
          </a:p>
          <a:p>
            <a:pPr marL="342900" indent="-342900">
              <a:lnSpc>
                <a:spcPct val="85000"/>
              </a:lnSpc>
              <a:spcAft>
                <a:spcPct val="65000"/>
              </a:spcAft>
            </a:pPr>
            <a:r>
              <a:rPr lang="de-DE" sz="2000">
                <a:solidFill>
                  <a:schemeClr val="accent2"/>
                </a:solidFill>
              </a:rPr>
              <a:t>		Zusatzerklärung zu Maastrichter Vertrag der 10 WEU-MSt:</a:t>
            </a:r>
            <a:br>
              <a:rPr lang="de-DE" sz="2000">
                <a:solidFill>
                  <a:schemeClr val="accent2"/>
                </a:solidFill>
              </a:rPr>
            </a:br>
            <a:r>
              <a:rPr lang="de-DE" sz="2000">
                <a:solidFill>
                  <a:schemeClr val="accent2"/>
                </a:solidFill>
              </a:rPr>
              <a:t>	Entwicklung einer eigenständigen Sicherheits- u. Verteidigungspolitik </a:t>
            </a:r>
          </a:p>
          <a:p>
            <a:pPr marL="342900" indent="-342900">
              <a:lnSpc>
                <a:spcPct val="85000"/>
              </a:lnSpc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Schrittweiser Prozess</a:t>
            </a:r>
          </a:p>
          <a:p>
            <a:pPr marL="342900" indent="-342900">
              <a:lnSpc>
                <a:spcPct val="85000"/>
              </a:lnSpc>
              <a:spcAft>
                <a:spcPct val="25000"/>
              </a:spcAft>
            </a:pPr>
            <a:r>
              <a:rPr lang="de-DE" sz="2000">
                <a:solidFill>
                  <a:schemeClr val="accent2"/>
                </a:solidFill>
              </a:rPr>
              <a:t>		WEU soll "integraler Bestandteil der EU werden" </a:t>
            </a:r>
            <a:endParaRPr lang="de-AT" sz="2000">
              <a:solidFill>
                <a:schemeClr val="accent2"/>
              </a:solidFill>
            </a:endParaRPr>
          </a:p>
        </p:txBody>
      </p:sp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5397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279400" y="13954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6. Überleitung der WEU in die GASP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62"/>
          <p:cNvSpPr txBox="1">
            <a:spLocks noChangeArrowheads="1"/>
          </p:cNvSpPr>
          <p:nvPr/>
        </p:nvSpPr>
        <p:spPr bwMode="auto">
          <a:xfrm>
            <a:off x="0" y="1612900"/>
            <a:ext cx="88011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Europäischer Einigungsprozess bis 1992 ohne Außenpolitik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1992 Vertrag von Maastricht</a:t>
            </a:r>
          </a:p>
          <a:p>
            <a:pPr marL="1257300" lvl="2" indent="-342900">
              <a:lnSpc>
                <a:spcPct val="85000"/>
              </a:lnSpc>
              <a:spcAft>
                <a:spcPct val="6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Gemeinsame Außen- und Sicherheitspolitik = GASP wird neues eigenständiges Politikfeld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Besonderheit: EU-Außenpolitik umfasst auch nach EU-Reformvertrag keine mit Nationalstaaten vergleichbare Gesamtkompetenz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Grund: Außenpolitik sowie Sicherheits- und Verteidigungspolitik zählen zu den sensibelsten Bereichen nationaler Souveränität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Begriffliche Einführung 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4"/>
          <p:cNvSpPr txBox="1">
            <a:spLocks noChangeArrowheads="1"/>
          </p:cNvSpPr>
          <p:nvPr/>
        </p:nvSpPr>
        <p:spPr bwMode="auto">
          <a:xfrm>
            <a:off x="0" y="2301875"/>
            <a:ext cx="9144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humanitäre Aufgaben und Rettungseinsätze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friedenserhaltende Aufgaben ("peace-keeping")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Kampfeinsätze bei Krisenbewältigung einschließlich friedenschaffender Mittel (können auch militärische sein)</a:t>
            </a:r>
            <a:endParaRPr lang="de-AT" sz="2400">
              <a:solidFill>
                <a:schemeClr val="accent2"/>
              </a:solidFill>
            </a:endParaRP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8131" name="Text Box 7"/>
          <p:cNvSpPr txBox="1">
            <a:spLocks noChangeArrowheads="1"/>
          </p:cNvSpPr>
          <p:nvPr/>
        </p:nvSpPr>
        <p:spPr bwMode="auto">
          <a:xfrm>
            <a:off x="68263" y="1433513"/>
            <a:ext cx="9212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7. Petersberg-Aufgaben (Amsterdamer Vertrag 1997)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4"/>
          <p:cNvSpPr txBox="1">
            <a:spLocks noChangeArrowheads="1"/>
          </p:cNvSpPr>
          <p:nvPr/>
        </p:nvSpPr>
        <p:spPr bwMode="auto">
          <a:xfrm>
            <a:off x="165100" y="1803400"/>
            <a:ext cx="7988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 i="1"/>
              <a:t>Vorschläge des UN-Generalsekretärs Boutros Ghali zur Friedens- </a:t>
            </a:r>
            <a:br>
              <a:rPr lang="de-AT" sz="1600" b="1" i="1"/>
            </a:br>
            <a:r>
              <a:rPr lang="de-AT" sz="1600" b="1" i="1"/>
              <a:t>und Sicherheitspolitik d. Vereinten Nationen</a:t>
            </a:r>
            <a:endParaRPr lang="de-DE" sz="1600" b="1" i="1"/>
          </a:p>
        </p:txBody>
      </p:sp>
      <p:sp>
        <p:nvSpPr>
          <p:cNvPr id="49154" name="Text Box 5"/>
          <p:cNvSpPr txBox="1">
            <a:spLocks noChangeArrowheads="1"/>
          </p:cNvSpPr>
          <p:nvPr/>
        </p:nvSpPr>
        <p:spPr bwMode="auto">
          <a:xfrm>
            <a:off x="903288" y="2322513"/>
            <a:ext cx="6030912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>
                <a:solidFill>
                  <a:schemeClr val="bg1"/>
                </a:solidFill>
              </a:rPr>
              <a:t>1. Vorbeugende Diplomatie</a:t>
            </a:r>
            <a:r>
              <a:rPr lang="de-AT" sz="1200" b="1">
                <a:solidFill>
                  <a:schemeClr val="bg1"/>
                </a:solidFill>
              </a:rPr>
              <a:t> </a:t>
            </a:r>
            <a:r>
              <a:rPr lang="de-AT" sz="1400" b="1">
                <a:solidFill>
                  <a:schemeClr val="bg1"/>
                </a:solidFill>
              </a:rPr>
              <a:t>(PREVENTIVE DIPLOMACY)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920750" y="4098925"/>
            <a:ext cx="8062913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>
                <a:solidFill>
                  <a:schemeClr val="bg1"/>
                </a:solidFill>
              </a:rPr>
              <a:t>2. Friedensschaffung</a:t>
            </a:r>
            <a:r>
              <a:rPr lang="de-AT" sz="1200" b="1">
                <a:solidFill>
                  <a:schemeClr val="bg1"/>
                </a:solidFill>
              </a:rPr>
              <a:t> </a:t>
            </a:r>
            <a:r>
              <a:rPr lang="de-AT" sz="1400" b="1">
                <a:solidFill>
                  <a:schemeClr val="bg1"/>
                </a:solidFill>
              </a:rPr>
              <a:t>(PEACE-MAKING)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903288" y="2652713"/>
            <a:ext cx="808037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Verhütung der Entstehung von Streitigkeiten; Verhinderung des </a:t>
            </a:r>
            <a:br>
              <a:rPr lang="de-AT" sz="1600"/>
            </a:br>
            <a:r>
              <a:rPr lang="de-AT" sz="1600"/>
              <a:t>Ausbruchs offener Konflikte; rasche Eingrenzung ausgebrochener </a:t>
            </a:r>
            <a:br>
              <a:rPr lang="de-AT" sz="1600"/>
            </a:br>
            <a:r>
              <a:rPr lang="de-AT" sz="1600"/>
              <a:t>Konflikte</a:t>
            </a:r>
            <a:endParaRPr lang="de-DE" sz="1600"/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903288" y="3359150"/>
            <a:ext cx="808037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Diplomatische Gespräche; vertrauensbildende Maßnahmen; Frühwarnsysteme bei Spannungen; formelle Tatsachenermittlung; vorbeugender UN-Truppen-Einsatz; vorsorgliche Einrichtung entmilitarisierter Zonen</a:t>
            </a:r>
            <a:endParaRPr lang="de-DE" sz="1600"/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901700" y="4424363"/>
            <a:ext cx="809148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Einigung verfeindeter Parteien nach Konfliktausbruch</a:t>
            </a:r>
            <a:endParaRPr lang="de-DE" sz="1600"/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896938" y="4767263"/>
            <a:ext cx="809148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de-AT" sz="1600"/>
              <a:t>Friedliche Mittel: Vermittlungen &amp; Verhandlungen; Schiedsspruch; Entscheidungen durch den Internationalen Gerichtshof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de-AT" sz="1600"/>
              <a:t>Gewaltlose Sanktionen: Wirtschafts- &amp; Verkehrsblockaden; Beziehungsabbruch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de-AT" sz="1600"/>
              <a:t>Einsatz speziell ausgebildeter, ständig abrufbereiter, bewaffneter UN-Truppen zur Friedensdurchsetzung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de-AT" sz="1600"/>
              <a:t>Militärische Gewalt bei Versagen friedlicher Mittel: Wiederherstellung &amp; Aufrechterhaltung des Weltfriedens &amp; Internationalen Sicherheit</a:t>
            </a:r>
            <a:endParaRPr lang="de-DE" sz="16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161925" y="2700338"/>
            <a:ext cx="755650" cy="6111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257175" y="2686050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ZIEL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9162" name="Text Box 13"/>
          <p:cNvSpPr txBox="1">
            <a:spLocks noChangeArrowheads="1"/>
          </p:cNvSpPr>
          <p:nvPr/>
        </p:nvSpPr>
        <p:spPr bwMode="auto">
          <a:xfrm>
            <a:off x="165100" y="1454150"/>
            <a:ext cx="6769100" cy="3667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b="1">
                <a:solidFill>
                  <a:schemeClr val="bg1"/>
                </a:solidFill>
              </a:rPr>
              <a:t>Agenda für den Frieden    </a:t>
            </a:r>
            <a:r>
              <a:rPr lang="de-AT" sz="1600">
                <a:solidFill>
                  <a:schemeClr val="bg1"/>
                </a:solidFill>
              </a:rPr>
              <a:t>(1/2)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9163" name="AutoShape 14"/>
          <p:cNvSpPr>
            <a:spLocks noChangeArrowheads="1"/>
          </p:cNvSpPr>
          <p:nvPr/>
        </p:nvSpPr>
        <p:spPr bwMode="auto">
          <a:xfrm>
            <a:off x="161925" y="3408363"/>
            <a:ext cx="755650" cy="628650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9164" name="Text Box 15"/>
          <p:cNvSpPr txBox="1">
            <a:spLocks noChangeArrowheads="1"/>
          </p:cNvSpPr>
          <p:nvPr/>
        </p:nvSpPr>
        <p:spPr bwMode="auto">
          <a:xfrm>
            <a:off x="95250" y="3394075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MITTEL</a:t>
            </a:r>
            <a:endParaRPr lang="de-DE" sz="1400" b="1">
              <a:solidFill>
                <a:schemeClr val="bg1"/>
              </a:solidFill>
            </a:endParaRPr>
          </a:p>
        </p:txBody>
      </p:sp>
      <p:pic>
        <p:nvPicPr>
          <p:cNvPr id="49165" name="Picture 16" descr="FLAGGE VEREINTE NATIONEN - inv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3900" y="1614488"/>
            <a:ext cx="1897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6" name="AutoShape 17"/>
          <p:cNvSpPr>
            <a:spLocks noChangeArrowheads="1"/>
          </p:cNvSpPr>
          <p:nvPr/>
        </p:nvSpPr>
        <p:spPr bwMode="auto">
          <a:xfrm>
            <a:off x="165100" y="4483100"/>
            <a:ext cx="755650" cy="2698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9167" name="Text Box 18"/>
          <p:cNvSpPr txBox="1">
            <a:spLocks noChangeArrowheads="1"/>
          </p:cNvSpPr>
          <p:nvPr/>
        </p:nvSpPr>
        <p:spPr bwMode="auto">
          <a:xfrm>
            <a:off x="260350" y="4468813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ZIEL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9168" name="AutoShape 19"/>
          <p:cNvSpPr>
            <a:spLocks noChangeArrowheads="1"/>
          </p:cNvSpPr>
          <p:nvPr/>
        </p:nvSpPr>
        <p:spPr bwMode="auto">
          <a:xfrm>
            <a:off x="165100" y="4824413"/>
            <a:ext cx="755650" cy="1619250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9169" name="Text Box 20"/>
          <p:cNvSpPr txBox="1">
            <a:spLocks noChangeArrowheads="1"/>
          </p:cNvSpPr>
          <p:nvPr/>
        </p:nvSpPr>
        <p:spPr bwMode="auto">
          <a:xfrm>
            <a:off x="98425" y="4810125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MITTEL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917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4917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6"/>
          <p:cNvSpPr txBox="1">
            <a:spLocks noChangeArrowheads="1"/>
          </p:cNvSpPr>
          <p:nvPr/>
        </p:nvSpPr>
        <p:spPr bwMode="auto">
          <a:xfrm>
            <a:off x="896938" y="2347913"/>
            <a:ext cx="6037262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>
                <a:solidFill>
                  <a:schemeClr val="bg1"/>
                </a:solidFill>
              </a:rPr>
              <a:t>3. Friedenssicherung </a:t>
            </a:r>
            <a:r>
              <a:rPr lang="de-AT" sz="1400" b="1">
                <a:solidFill>
                  <a:schemeClr val="bg1"/>
                </a:solidFill>
              </a:rPr>
              <a:t>(PEACE-KEEPING)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0178" name="Text Box 7"/>
          <p:cNvSpPr txBox="1">
            <a:spLocks noChangeArrowheads="1"/>
          </p:cNvSpPr>
          <p:nvPr/>
        </p:nvSpPr>
        <p:spPr bwMode="auto">
          <a:xfrm>
            <a:off x="920750" y="4530725"/>
            <a:ext cx="8062913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>
                <a:solidFill>
                  <a:schemeClr val="bg1"/>
                </a:solidFill>
              </a:rPr>
              <a:t>4. Friedenskonsolidierung </a:t>
            </a:r>
            <a:r>
              <a:rPr lang="de-AT" sz="1400" b="1">
                <a:solidFill>
                  <a:schemeClr val="bg1"/>
                </a:solidFill>
              </a:rPr>
              <a:t>(POST-CONFLICT PEACE-BUILDING)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0179" name="Text Box 8"/>
          <p:cNvSpPr txBox="1">
            <a:spLocks noChangeArrowheads="1"/>
          </p:cNvSpPr>
          <p:nvPr/>
        </p:nvSpPr>
        <p:spPr bwMode="auto">
          <a:xfrm>
            <a:off x="903288" y="2678113"/>
            <a:ext cx="8080375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Entschärfung und Stabilisierung bei Konflikten; Überwachung und </a:t>
            </a:r>
            <a:br>
              <a:rPr lang="de-AT" sz="1600"/>
            </a:br>
            <a:r>
              <a:rPr lang="de-AT" sz="1600"/>
              <a:t>Durchsetzung der Einhaltung von Vereinbarungen der </a:t>
            </a:r>
            <a:br>
              <a:rPr lang="de-AT" sz="1600"/>
            </a:br>
            <a:r>
              <a:rPr lang="de-AT" sz="1600"/>
              <a:t>Konfliktparteien</a:t>
            </a:r>
            <a:endParaRPr lang="de-DE" sz="1600"/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de-DE" sz="1600"/>
          </a:p>
        </p:txBody>
      </p:sp>
      <p:sp>
        <p:nvSpPr>
          <p:cNvPr id="50180" name="Text Box 9"/>
          <p:cNvSpPr txBox="1">
            <a:spLocks noChangeArrowheads="1"/>
          </p:cNvSpPr>
          <p:nvPr/>
        </p:nvSpPr>
        <p:spPr bwMode="auto">
          <a:xfrm>
            <a:off x="903288" y="3384550"/>
            <a:ext cx="8080375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Entsendung von Beobachtungsmissionen; Einsatz von UN-Friedenstruppen: für Untersuchung von Grenzverletzungen, Grenzkontrolle, Beobachtung von Wahlen, Überwachung von Waffenstillstands- und Friedensvereinbarungen; Schaffung von Pufferzone zwischen Konfliktparteien; Wahrnehmung von Polizeiaufgaben; Sicherung humanitärer Aufgaben; umfassendes Konfliktmanagement</a:t>
            </a:r>
            <a:endParaRPr lang="de-DE" sz="1600"/>
          </a:p>
        </p:txBody>
      </p:sp>
      <p:sp>
        <p:nvSpPr>
          <p:cNvPr id="50181" name="Text Box 10"/>
          <p:cNvSpPr txBox="1">
            <a:spLocks noChangeArrowheads="1"/>
          </p:cNvSpPr>
          <p:nvPr/>
        </p:nvSpPr>
        <p:spPr bwMode="auto">
          <a:xfrm>
            <a:off x="901700" y="4868863"/>
            <a:ext cx="80914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de-AT" sz="1600"/>
              <a:t>Friedenskonsolidierung nach Konfliktbeendigung; Anhaltung der Konfliktparteien zum friedlichen Wiederaufbau</a:t>
            </a:r>
            <a:endParaRPr lang="de-DE" sz="1600"/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896938" y="5364163"/>
            <a:ext cx="80914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de-AT" sz="1600"/>
              <a:t>Nach Internationalem Konflikt: Gemeinsame Projekte für wirtschaftliche und soziale Entwicklung und Stärkung gegenseitigen Vertrauens: Landwirtschaft, Energie- &amp; Wasserwirtschaft, Verkehr; Abbau der Schranken zwischen den Nationen durch Kulturaustausch, Reiseerleichterungen, gemeinsame Jugend- und Bildungsprogramme</a:t>
            </a:r>
            <a:endParaRPr lang="de-DE" sz="1600"/>
          </a:p>
        </p:txBody>
      </p:sp>
      <p:sp>
        <p:nvSpPr>
          <p:cNvPr id="50183" name="AutoShape 12"/>
          <p:cNvSpPr>
            <a:spLocks noChangeArrowheads="1"/>
          </p:cNvSpPr>
          <p:nvPr/>
        </p:nvSpPr>
        <p:spPr bwMode="auto">
          <a:xfrm>
            <a:off x="161925" y="2725738"/>
            <a:ext cx="755650" cy="6111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257175" y="2711450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ZIEL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165100" y="1454150"/>
            <a:ext cx="6769100" cy="3667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b="1">
                <a:solidFill>
                  <a:schemeClr val="bg1"/>
                </a:solidFill>
              </a:rPr>
              <a:t>Agenda für den Frieden    </a:t>
            </a:r>
            <a:r>
              <a:rPr lang="de-AT" sz="1600">
                <a:solidFill>
                  <a:schemeClr val="bg1"/>
                </a:solidFill>
              </a:rPr>
              <a:t>(2/2)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50186" name="AutoShape 15"/>
          <p:cNvSpPr>
            <a:spLocks noChangeArrowheads="1"/>
          </p:cNvSpPr>
          <p:nvPr/>
        </p:nvSpPr>
        <p:spPr bwMode="auto">
          <a:xfrm>
            <a:off x="161925" y="3433763"/>
            <a:ext cx="755650" cy="10080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95250" y="3419475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MITTEL</a:t>
            </a:r>
            <a:endParaRPr lang="de-DE" sz="1400" b="1">
              <a:solidFill>
                <a:schemeClr val="bg1"/>
              </a:solidFill>
            </a:endParaRPr>
          </a:p>
        </p:txBody>
      </p:sp>
      <p:pic>
        <p:nvPicPr>
          <p:cNvPr id="50188" name="Picture 17" descr="FLAGGE VEREINTE NATIONEN - inv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3900" y="1614488"/>
            <a:ext cx="1897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9" name="AutoShape 18"/>
          <p:cNvSpPr>
            <a:spLocks noChangeArrowheads="1"/>
          </p:cNvSpPr>
          <p:nvPr/>
        </p:nvSpPr>
        <p:spPr bwMode="auto">
          <a:xfrm>
            <a:off x="165100" y="4927600"/>
            <a:ext cx="755650" cy="3952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0190" name="Text Box 19"/>
          <p:cNvSpPr txBox="1">
            <a:spLocks noChangeArrowheads="1"/>
          </p:cNvSpPr>
          <p:nvPr/>
        </p:nvSpPr>
        <p:spPr bwMode="auto">
          <a:xfrm>
            <a:off x="260350" y="4913313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ZIEL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0191" name="AutoShape 20"/>
          <p:cNvSpPr>
            <a:spLocks noChangeArrowheads="1"/>
          </p:cNvSpPr>
          <p:nvPr/>
        </p:nvSpPr>
        <p:spPr bwMode="auto">
          <a:xfrm>
            <a:off x="165100" y="5395913"/>
            <a:ext cx="755650" cy="814387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0192" name="Text Box 21"/>
          <p:cNvSpPr txBox="1">
            <a:spLocks noChangeArrowheads="1"/>
          </p:cNvSpPr>
          <p:nvPr/>
        </p:nvSpPr>
        <p:spPr bwMode="auto">
          <a:xfrm>
            <a:off x="98425" y="5381625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>
                <a:solidFill>
                  <a:schemeClr val="bg1"/>
                </a:solidFill>
              </a:rPr>
              <a:t>MITTEL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0193" name="Text Box 22"/>
          <p:cNvSpPr txBox="1">
            <a:spLocks noChangeArrowheads="1"/>
          </p:cNvSpPr>
          <p:nvPr/>
        </p:nvSpPr>
        <p:spPr bwMode="auto">
          <a:xfrm>
            <a:off x="165100" y="1803400"/>
            <a:ext cx="7988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600" b="1" i="1"/>
              <a:t>Vorschläge des UN-Generalsekretärs Boutros Ghali zur Friedens- </a:t>
            </a:r>
            <a:br>
              <a:rPr lang="de-AT" sz="1600" b="1" i="1"/>
            </a:br>
            <a:r>
              <a:rPr lang="de-AT" sz="1600" b="1" i="1"/>
              <a:t>und Sicherheitspolitik d. Vereinten Nationen</a:t>
            </a:r>
            <a:endParaRPr lang="de-DE" sz="1600" b="1" i="1"/>
          </a:p>
        </p:txBody>
      </p:sp>
      <p:sp>
        <p:nvSpPr>
          <p:cNvPr id="5019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019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Struktur und Aufgaben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4"/>
          <p:cNvSpPr txBox="1">
            <a:spLocks noChangeArrowheads="1"/>
          </p:cNvSpPr>
          <p:nvPr/>
        </p:nvSpPr>
        <p:spPr bwMode="auto">
          <a:xfrm>
            <a:off x="0" y="2079625"/>
            <a:ext cx="86772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3738" lvl="1" indent="-236538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Angelsächsische Wende - </a:t>
            </a:r>
            <a:br>
              <a:rPr lang="de-DE" sz="2400">
                <a:solidFill>
                  <a:schemeClr val="accent2"/>
                </a:solidFill>
              </a:rPr>
            </a:br>
            <a:r>
              <a:rPr lang="de-DE" sz="2400">
                <a:solidFill>
                  <a:schemeClr val="accent2"/>
                </a:solidFill>
              </a:rPr>
              <a:t>Ende der britischen Blockadepolitik</a:t>
            </a:r>
          </a:p>
          <a:p>
            <a:pPr marL="693738" lvl="1" indent="-236538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Kosovo-Krise als Katalysator</a:t>
            </a:r>
          </a:p>
          <a:p>
            <a:pPr marL="342900" indent="-342900">
              <a:lnSpc>
                <a:spcPct val="85000"/>
              </a:lnSpc>
            </a:pPr>
            <a:r>
              <a:rPr lang="de-DE" sz="2400">
                <a:solidFill>
                  <a:schemeClr val="accent2"/>
                </a:solidFill>
              </a:rPr>
              <a:t>	Für ESVP als eigenständiges Politikfeld der EU waren </a:t>
            </a:r>
            <a:br>
              <a:rPr lang="de-DE" sz="2400">
                <a:solidFill>
                  <a:schemeClr val="accent2"/>
                </a:solidFill>
              </a:rPr>
            </a:br>
            <a:r>
              <a:rPr lang="de-DE" sz="2400">
                <a:solidFill>
                  <a:schemeClr val="accent2"/>
                </a:solidFill>
              </a:rPr>
              <a:t>wegbereitend:</a:t>
            </a:r>
          </a:p>
          <a:p>
            <a:pPr marL="1101725" lvl="2" indent="-2286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ER von Köln (Juni 1999): EU soll Petersberg-Aufgaben autonom durchführen können</a:t>
            </a:r>
          </a:p>
          <a:p>
            <a:pPr marL="1101725" lvl="2" indent="-2286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ER von Helsinki (Dezember 1999): EU soll Krisen-Einsätze leiten können, wo NATO nicht beteiligt ist.</a:t>
            </a:r>
          </a:p>
          <a:p>
            <a:pPr marL="1101725" lvl="2" indent="-2286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ER von Göteborg 2001: Krisenprävention als Hauptziel der EU-Außenbeziehungen: ESVP, Entwicklungspolitik, Handelspolitik</a:t>
            </a:r>
            <a:br>
              <a:rPr lang="de-DE" sz="2000">
                <a:solidFill>
                  <a:schemeClr val="accent2"/>
                </a:solidFill>
              </a:rPr>
            </a:br>
            <a:r>
              <a:rPr lang="de-DE" sz="2000">
                <a:solidFill>
                  <a:schemeClr val="accent2"/>
                </a:solidFill>
              </a:rPr>
              <a:t>z.B. Abkommen Cotonou zw. EU und AKP-Staaten</a:t>
            </a:r>
          </a:p>
          <a:p>
            <a:pPr marL="1101725" lvl="2" indent="-2286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Nizza-Vertrag 2001: Krisenbewältigungsfunktionen der WEU werden ESVP übertragen.</a:t>
            </a:r>
            <a:endParaRPr lang="de-AT" sz="2000">
              <a:solidFill>
                <a:schemeClr val="accent2"/>
              </a:solidFill>
            </a:endParaRPr>
          </a:p>
        </p:txBody>
      </p:sp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1. Wegmarken für Weiterentwicklung der ESVP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2226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2. EU-Leitidee für Krisenmanagement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2227" name="Text Box 9"/>
          <p:cNvSpPr txBox="1">
            <a:spLocks noChangeArrowheads="1"/>
          </p:cNvSpPr>
          <p:nvPr/>
        </p:nvSpPr>
        <p:spPr bwMode="auto">
          <a:xfrm>
            <a:off x="130175" y="2014538"/>
            <a:ext cx="88058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de-AT" sz="2400" b="1">
                <a:solidFill>
                  <a:srgbClr val="290D91"/>
                </a:solidFill>
              </a:rPr>
              <a:t>2001 Nizza Vertrag</a:t>
            </a:r>
          </a:p>
          <a:p>
            <a:pPr marL="274638" indent="-274638"/>
            <a:r>
              <a:rPr lang="de-AT" sz="2000">
                <a:solidFill>
                  <a:srgbClr val="290D91"/>
                </a:solidFill>
              </a:rPr>
              <a:t>ESVP als eigenständiges Politikfeld in Vertrag aufgenommen</a:t>
            </a:r>
          </a:p>
          <a:p>
            <a:pPr marL="274638" indent="-274638"/>
            <a:r>
              <a:rPr lang="de-AT" sz="2000" u="sng">
                <a:solidFill>
                  <a:srgbClr val="290D91"/>
                </a:solidFill>
              </a:rPr>
              <a:t>Gründe:</a:t>
            </a:r>
            <a:r>
              <a:rPr lang="de-AT" sz="2000">
                <a:solidFill>
                  <a:srgbClr val="290D91"/>
                </a:solidFill>
              </a:rPr>
              <a:t> </a:t>
            </a:r>
          </a:p>
          <a:p>
            <a:pPr marL="725488" lvl="1" indent="-271463">
              <a:buFontTx/>
              <a:buChar char="•"/>
            </a:pPr>
            <a:r>
              <a:rPr lang="de-AT" sz="2000">
                <a:solidFill>
                  <a:srgbClr val="290D91"/>
                </a:solidFill>
              </a:rPr>
              <a:t>1999 Kosovo NATO-Einsatz ohne UNO-Mandat („humanitäre Intervention“), Abhängigkeit von US-Entscheidungen und Fähigkeiten</a:t>
            </a:r>
          </a:p>
          <a:p>
            <a:pPr marL="725488" lvl="1" indent="-271463">
              <a:buFontTx/>
              <a:buChar char="•"/>
            </a:pPr>
            <a:r>
              <a:rPr lang="de-AT" sz="2000">
                <a:solidFill>
                  <a:srgbClr val="290D91"/>
                </a:solidFill>
              </a:rPr>
              <a:t>Vorbeugung und Bewältigung von Krisen nicht nur in der I. sondern auch in der II. Säule (zivilmilitärisches Krisenmanagement)</a:t>
            </a:r>
            <a:endParaRPr lang="de-AT" sz="2400">
              <a:solidFill>
                <a:srgbClr val="290D91"/>
              </a:solidFill>
            </a:endParaRPr>
          </a:p>
        </p:txBody>
      </p:sp>
      <p:sp>
        <p:nvSpPr>
          <p:cNvPr id="52228" name="Text Box 10"/>
          <p:cNvSpPr txBox="1">
            <a:spLocks noChangeArrowheads="1"/>
          </p:cNvSpPr>
          <p:nvPr/>
        </p:nvSpPr>
        <p:spPr bwMode="auto">
          <a:xfrm>
            <a:off x="130175" y="4287838"/>
            <a:ext cx="8834438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r>
              <a:rPr lang="de-AT" sz="2400" b="1">
                <a:solidFill>
                  <a:srgbClr val="290D91"/>
                </a:solidFill>
              </a:rPr>
              <a:t>ER Brüssel, Dezember 2003: </a:t>
            </a:r>
          </a:p>
          <a:p>
            <a:pPr marL="274638" indent="-274638"/>
            <a:r>
              <a:rPr lang="de-AT" sz="2000">
                <a:solidFill>
                  <a:srgbClr val="290D91"/>
                </a:solidFill>
              </a:rPr>
              <a:t>Annahme der Europäischen Sicherheitsstrategie (ESS)</a:t>
            </a:r>
          </a:p>
          <a:p>
            <a:pPr marL="274638" indent="-274638"/>
            <a:r>
              <a:rPr lang="de-DE" sz="2000">
                <a:solidFill>
                  <a:schemeClr val="accent2"/>
                </a:solidFill>
              </a:rPr>
              <a:t>sachliche und regionale Prioritäten &amp; Handlungsmöglichkeiten für die GASP und ESVP erstmals umfassend definiert:</a:t>
            </a:r>
            <a:endParaRPr lang="de-AT" sz="2000">
              <a:solidFill>
                <a:srgbClr val="290D91"/>
              </a:solidFill>
            </a:endParaRPr>
          </a:p>
          <a:p>
            <a:pPr marL="635000" lvl="1" indent="-180975">
              <a:buFontTx/>
              <a:buChar char="•"/>
            </a:pPr>
            <a:r>
              <a:rPr lang="de-AT">
                <a:solidFill>
                  <a:srgbClr val="290D91"/>
                </a:solidFill>
              </a:rPr>
              <a:t>Bekämpfung des internationalen Terrorismus (u. a.) </a:t>
            </a:r>
          </a:p>
          <a:p>
            <a:pPr marL="635000" lvl="1" indent="-180975">
              <a:buFontTx/>
              <a:buChar char="•"/>
            </a:pPr>
            <a:r>
              <a:rPr lang="de-AT">
                <a:solidFill>
                  <a:srgbClr val="290D91"/>
                </a:solidFill>
              </a:rPr>
              <a:t>Nichtverbreitung von Massenvernichtungswaffen </a:t>
            </a:r>
          </a:p>
          <a:p>
            <a:pPr marL="635000" lvl="1" indent="-180975">
              <a:buFontTx/>
              <a:buChar char="•"/>
            </a:pPr>
            <a:r>
              <a:rPr lang="de-AT">
                <a:solidFill>
                  <a:srgbClr val="290D91"/>
                </a:solidFill>
              </a:rPr>
              <a:t>Lösung von regionalen Konflikten (Naher Osten)</a:t>
            </a:r>
          </a:p>
          <a:p>
            <a:pPr marL="635000" lvl="1" indent="-180975">
              <a:buFontTx/>
              <a:buChar char="•"/>
            </a:pPr>
            <a:r>
              <a:rPr lang="de-AT">
                <a:solidFill>
                  <a:srgbClr val="290D91"/>
                </a:solidFill>
              </a:rPr>
              <a:t>Stabilisierung staatlicher Strukturen (westlicher Balkan)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4"/>
          <p:cNvSpPr txBox="1">
            <a:spLocks noChangeArrowheads="1"/>
          </p:cNvSpPr>
          <p:nvPr/>
        </p:nvSpPr>
        <p:spPr bwMode="auto">
          <a:xfrm>
            <a:off x="279400" y="2159000"/>
            <a:ext cx="8470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DE" sz="2400">
                <a:solidFill>
                  <a:schemeClr val="accent2"/>
                </a:solidFill>
              </a:rPr>
              <a:t>Angriffe der USA auf Irak, EU war als Akteur nicht handlungsfähig:</a:t>
            </a:r>
          </a:p>
          <a:p>
            <a:pPr marL="342900" indent="-342900">
              <a:lnSpc>
                <a:spcPct val="85000"/>
              </a:lnSpc>
              <a:spcAft>
                <a:spcPct val="25000"/>
              </a:spcAft>
            </a:pPr>
            <a:r>
              <a:rPr lang="de-DE" sz="2400">
                <a:solidFill>
                  <a:schemeClr val="accent2"/>
                </a:solidFill>
              </a:rPr>
              <a:t>Grund: Europäer in zwei Lager gespalten</a:t>
            </a:r>
          </a:p>
          <a:p>
            <a:pPr marL="1257300" lvl="2" indent="-342900">
              <a:lnSpc>
                <a:spcPct val="85000"/>
              </a:lnSpc>
              <a:spcAft>
                <a:spcPct val="25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Kriegsgegner: v. a. D, F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Kriegsbefürworter: Gruppe von EU-Beitrittskandidaten, GB, I</a:t>
            </a:r>
          </a:p>
          <a:p>
            <a:pPr marL="342900" indent="-342900">
              <a:lnSpc>
                <a:spcPct val="85000"/>
              </a:lnSpc>
              <a:spcAft>
                <a:spcPct val="10000"/>
              </a:spcAft>
            </a:pPr>
            <a:r>
              <a:rPr lang="de-DE" sz="2400">
                <a:solidFill>
                  <a:schemeClr val="accent2"/>
                </a:solidFill>
              </a:rPr>
              <a:t>Ausweg aus der Krise: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</a:pPr>
            <a:r>
              <a:rPr lang="de-DE" sz="2400">
                <a:solidFill>
                  <a:schemeClr val="accent2"/>
                </a:solidFill>
              </a:rPr>
              <a:t>	MST beschlossen erstmals eine gemeinsame Europäische Sicherheitsstrategie (ESS)</a:t>
            </a:r>
            <a:endParaRPr lang="de-AT" sz="2400">
              <a:solidFill>
                <a:schemeClr val="accent2"/>
              </a:solidFill>
            </a:endParaRPr>
          </a:p>
        </p:txBody>
      </p:sp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3. Irak-Krieg 2003 – Zerreißprobe für die EU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427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  <p:pic>
        <p:nvPicPr>
          <p:cNvPr id="54277" name="Picture 5" descr="&lt;span class=&quot;description&quot;&gt;Europäische Sicherheits- und Verteidigungspolitik&lt;/span&g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5" y="1604963"/>
            <a:ext cx="6767513" cy="4940300"/>
          </a:xfrm>
          <a:prstGeom prst="rect">
            <a:avLst/>
          </a:prstGeom>
          <a:noFill/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511800" y="6583363"/>
            <a:ext cx="363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200"/>
              <a:t>Quelle: Bundeszentrale für politische Bildung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4"/>
          <p:cNvSpPr txBox="1">
            <a:spLocks noChangeArrowheads="1"/>
          </p:cNvSpPr>
          <p:nvPr/>
        </p:nvSpPr>
        <p:spPr bwMode="auto">
          <a:xfrm>
            <a:off x="0" y="26162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40000"/>
              </a:spcAft>
            </a:pPr>
            <a:r>
              <a:rPr lang="de-DE" sz="2800">
                <a:solidFill>
                  <a:schemeClr val="accent2"/>
                </a:solidFill>
              </a:rPr>
              <a:t>	</a:t>
            </a:r>
            <a:r>
              <a:rPr lang="de-DE" sz="2600">
                <a:solidFill>
                  <a:schemeClr val="accent2"/>
                </a:solidFill>
              </a:rPr>
              <a:t>a) Europäischer Rat (ER)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Leitliniengeber (Grundsätze, Rahmen der GASP)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Einstimmiger Beschluss für gemeinsame Strategie (von Vertrag von Amsterdam eingeführt) : Dauer und Mittel für Gemeinsame Aktion,       </a:t>
            </a:r>
            <a:r>
              <a:rPr lang="de-DE" sz="2000">
                <a:solidFill>
                  <a:schemeClr val="accent2"/>
                </a:solidFill>
                <a:sym typeface="Wingdings" pitchFamily="2" charset="2"/>
              </a:rPr>
              <a:t> weitere Steuerung durch Rat der Außenminister bzw. Verteidigungsminister; Ausgestaltung, Durchführung, u.U. qualifizierte Mehrheit im Ministerrat</a:t>
            </a:r>
            <a:endParaRPr lang="de-DE" sz="200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Initiator von Strategien, Reformplänen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Außenpolitisches gemeinsames Sprachrohr - Troika                        Troika = ständ. EU-Präsidentschaft, EU-KO-Vertreter, Hoher Vertreter der Union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Einstimmigkeitsprinzip</a:t>
            </a:r>
          </a:p>
        </p:txBody>
      </p:sp>
      <p:sp>
        <p:nvSpPr>
          <p:cNvPr id="55298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5299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Entscheidungsstrukturen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5300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5301" name="Text Box 10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Entscheidungsprozesse der Akteure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4"/>
          <p:cNvSpPr txBox="1">
            <a:spLocks noChangeArrowheads="1"/>
          </p:cNvSpPr>
          <p:nvPr/>
        </p:nvSpPr>
        <p:spPr bwMode="auto">
          <a:xfrm>
            <a:off x="0" y="2616200"/>
            <a:ext cx="9144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DE" sz="3000">
                <a:solidFill>
                  <a:schemeClr val="accent2"/>
                </a:solidFill>
              </a:rPr>
              <a:t>	</a:t>
            </a:r>
            <a:r>
              <a:rPr lang="de-DE" sz="2600">
                <a:solidFill>
                  <a:schemeClr val="accent2"/>
                </a:solidFill>
              </a:rPr>
              <a:t>b) MR (Außenminister bzw. Verteidigungsminister)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Beschlussfassung über Gemeinsamen Standpunkt zur Vertretung der gemeinsamen Position der MSt, Berichterstattung an EP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Beschlussfassung über Umfang, Ziel, Verfahren und Mittel einer Gemeinsamen Aktion</a:t>
            </a:r>
          </a:p>
          <a:p>
            <a:pPr marL="800100" lvl="1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Einstimmigkeitsprinzip</a:t>
            </a:r>
          </a:p>
          <a:p>
            <a:pPr marL="800100" lvl="1" indent="-342900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Durchführung von Maßnahmen im Rahmen der Gemeinsamen Strategie bzw. einer Gemeinsamen Aktion</a:t>
            </a:r>
          </a:p>
          <a:p>
            <a:pPr marL="1257300" lvl="2" indent="-342900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qualifizierte Mehrheitsbeschlüsse möglich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"konstruktive Enthaltung" einzelner MSt möglich</a:t>
            </a:r>
            <a:endParaRPr lang="de-AT" sz="2000">
              <a:solidFill>
                <a:schemeClr val="accent2"/>
              </a:solidFill>
            </a:endParaRP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Entscheidungsstrukturen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6324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6325" name="Text Box 10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Entscheidungsprozesse der Akteure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4"/>
          <p:cNvSpPr txBox="1">
            <a:spLocks noChangeArrowheads="1"/>
          </p:cNvSpPr>
          <p:nvPr/>
        </p:nvSpPr>
        <p:spPr bwMode="auto">
          <a:xfrm>
            <a:off x="-9525" y="2616200"/>
            <a:ext cx="9334500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lnSpc>
                <a:spcPct val="85000"/>
              </a:lnSpc>
              <a:spcAft>
                <a:spcPct val="20000"/>
              </a:spcAft>
            </a:pPr>
            <a:r>
              <a:rPr lang="de-DE" sz="3000">
                <a:solidFill>
                  <a:schemeClr val="accent2"/>
                </a:solidFill>
              </a:rPr>
              <a:t>	</a:t>
            </a:r>
            <a:r>
              <a:rPr lang="de-DE" sz="2600">
                <a:solidFill>
                  <a:schemeClr val="accent2"/>
                </a:solidFill>
              </a:rPr>
              <a:t>c) HV (Hoher Vertreter der </a:t>
            </a:r>
            <a:r>
              <a:rPr lang="de-AT" sz="2600">
                <a:solidFill>
                  <a:schemeClr val="accent2"/>
                </a:solidFill>
              </a:rPr>
              <a:t>Union für Außen- und Sicherheitspolitik</a:t>
            </a:r>
            <a:r>
              <a:rPr lang="de-DE" sz="2600">
                <a:solidFill>
                  <a:schemeClr val="accent2"/>
                </a:solidFill>
              </a:rPr>
              <a:t>)</a:t>
            </a:r>
          </a:p>
          <a:p>
            <a:pPr marL="884238" lvl="1" indent="-341313">
              <a:lnSpc>
                <a:spcPct val="85000"/>
              </a:lnSpc>
              <a:spcAft>
                <a:spcPct val="40000"/>
              </a:spcAft>
            </a:pPr>
            <a:r>
              <a:rPr lang="de-DE" sz="2200">
                <a:solidFill>
                  <a:schemeClr val="accent2"/>
                </a:solidFill>
              </a:rPr>
              <a:t>2010 erfolgte eine Aufwertung der Position des HV durch Verbindung folgender Ämter und Funktionen: 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Ständiger Vorsitzender des RAA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Außenvertretung der EU mit Ratspräsident und KO-Präsident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Vizepräsident der KO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Vorsitz im PSK sowie in der Europäischen Verteidigungsagentur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Chef des in der Endphase ca. 7.000 Personen umfassenden EAD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Koordinierung und Umsetzung der CIMIC-Operationen</a:t>
            </a:r>
          </a:p>
          <a:p>
            <a:pPr marL="884238" lvl="1" indent="-341313">
              <a:lnSpc>
                <a:spcPct val="85000"/>
              </a:lnSpc>
              <a:spcAft>
                <a:spcPct val="1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Verfügung über einen „Anschubfonds“ als Finanzinstrument für nicht budgetär gedeckte Missionen</a:t>
            </a:r>
          </a:p>
        </p:txBody>
      </p:sp>
      <p:sp>
        <p:nvSpPr>
          <p:cNvPr id="57346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Entscheidungsstrukturen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7348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7349" name="Text Box 10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Entscheidungsprozesse der Akteure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" descr="Schaubild 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882775"/>
            <a:ext cx="82169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0" y="14605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5000"/>
              </a:lnSpc>
              <a:spcAft>
                <a:spcPct val="60000"/>
              </a:spcAft>
            </a:pPr>
            <a:r>
              <a:rPr lang="de-AT" sz="2600">
                <a:solidFill>
                  <a:schemeClr val="accent2"/>
                </a:solidFill>
              </a:rPr>
              <a:t>„Zweite Säule“ der EU umfasst </a:t>
            </a:r>
            <a:r>
              <a:rPr lang="de-AT" sz="2600" b="1">
                <a:solidFill>
                  <a:schemeClr val="accent2"/>
                </a:solidFill>
              </a:rPr>
              <a:t>GASP</a:t>
            </a:r>
            <a:r>
              <a:rPr lang="de-AT" sz="2600">
                <a:solidFill>
                  <a:schemeClr val="accent2"/>
                </a:solidFill>
              </a:rPr>
              <a:t> und </a:t>
            </a:r>
            <a:r>
              <a:rPr lang="de-AT" sz="2600" b="1">
                <a:solidFill>
                  <a:schemeClr val="accent2"/>
                </a:solidFill>
              </a:rPr>
              <a:t>ESVP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Begriffliche Einführung 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4"/>
          <p:cNvSpPr txBox="1">
            <a:spLocks noChangeArrowheads="1"/>
          </p:cNvSpPr>
          <p:nvPr/>
        </p:nvSpPr>
        <p:spPr bwMode="auto">
          <a:xfrm>
            <a:off x="0" y="2641600"/>
            <a:ext cx="9144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lnSpc>
                <a:spcPct val="85000"/>
              </a:lnSpc>
              <a:spcAft>
                <a:spcPct val="40000"/>
              </a:spcAft>
            </a:pPr>
            <a:r>
              <a:rPr lang="de-DE" sz="3000">
                <a:solidFill>
                  <a:schemeClr val="accent2"/>
                </a:solidFill>
              </a:rPr>
              <a:t>	</a:t>
            </a:r>
            <a:r>
              <a:rPr lang="de-DE" sz="2600">
                <a:solidFill>
                  <a:schemeClr val="accent2"/>
                </a:solidFill>
              </a:rPr>
              <a:t>d) EP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Berichterstattung des MR über Gemeinsame Standpunkte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Fragerecht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Zustimmung zu Abkommen mit Drittstaaten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Haushaltsrecht (Mittel für GASP)</a:t>
            </a:r>
          </a:p>
          <a:p>
            <a:pPr marL="266700" indent="-266700"/>
            <a:r>
              <a:rPr lang="de-DE" sz="2600">
                <a:solidFill>
                  <a:schemeClr val="accent2"/>
                </a:solidFill>
              </a:rPr>
              <a:t>   e) Kommission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Initiativrecht zusammen mit MSt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DE" sz="2200">
                <a:solidFill>
                  <a:schemeClr val="accent2"/>
                </a:solidFill>
              </a:rPr>
              <a:t>Umsetzung von Durchführungsbeschlüssen über Gemeinsame Aktionen</a:t>
            </a:r>
          </a:p>
          <a:p>
            <a:pPr marL="809625" lvl="1" indent="-268288">
              <a:lnSpc>
                <a:spcPct val="85000"/>
              </a:lnSpc>
              <a:spcAft>
                <a:spcPct val="40000"/>
              </a:spcAft>
            </a:pPr>
            <a:endParaRPr lang="de-AT" sz="2200">
              <a:solidFill>
                <a:schemeClr val="accent2"/>
              </a:solidFill>
            </a:endParaRP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8371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Entscheidungsstrukturen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8372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Entscheidungsprozesse der Akteure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4"/>
          <p:cNvSpPr txBox="1">
            <a:spLocks noChangeArrowheads="1"/>
          </p:cNvSpPr>
          <p:nvPr/>
        </p:nvSpPr>
        <p:spPr bwMode="auto">
          <a:xfrm>
            <a:off x="-123825" y="2549525"/>
            <a:ext cx="92678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spcAft>
                <a:spcPct val="20000"/>
              </a:spcAft>
            </a:pPr>
            <a:r>
              <a:rPr lang="de-DE" sz="2600">
                <a:solidFill>
                  <a:schemeClr val="accent2"/>
                </a:solidFill>
              </a:rPr>
              <a:t>	f) operative Organe</a:t>
            </a:r>
          </a:p>
          <a:p>
            <a:pPr marL="628650" lvl="1" indent="-182563">
              <a:buFont typeface="Arial" charset="0"/>
              <a:buChar char="•"/>
            </a:pPr>
            <a:r>
              <a:rPr lang="de-DE">
                <a:solidFill>
                  <a:schemeClr val="accent2"/>
                </a:solidFill>
              </a:rPr>
              <a:t>PSK </a:t>
            </a:r>
          </a:p>
          <a:p>
            <a:pPr marL="628650" lvl="1" indent="-182563"/>
            <a:r>
              <a:rPr lang="de-DE">
                <a:solidFill>
                  <a:schemeClr val="accent2"/>
                </a:solidFill>
              </a:rPr>
              <a:t>          Nizza-Vertrag 2001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angesiedelt unter Ratsebene / Hohe Beamte &amp; Botschafter der MSt</a:t>
            </a:r>
            <a:r>
              <a:rPr lang="de-DE"/>
              <a:t> 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Krisenfälle: Kontroll- und Leitungsfunktionen gegenüber unteren Stelle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derzeit 2 Formationen: </a:t>
            </a:r>
          </a:p>
          <a:p>
            <a:pPr marL="1343025" lvl="3" indent="-173038">
              <a:lnSpc>
                <a:spcPct val="85000"/>
              </a:lnSpc>
              <a:spcAft>
                <a:spcPct val="10000"/>
              </a:spcAft>
            </a:pPr>
            <a:r>
              <a:rPr lang="de-DE" u="sng">
                <a:solidFill>
                  <a:schemeClr val="accent2"/>
                </a:solidFill>
              </a:rPr>
              <a:t>“Brüsseler Formation“</a:t>
            </a:r>
            <a:r>
              <a:rPr lang="de-DE">
                <a:solidFill>
                  <a:schemeClr val="accent2"/>
                </a:solidFill>
              </a:rPr>
              <a:t> – hohe Beamte/Botschafter</a:t>
            </a:r>
          </a:p>
          <a:p>
            <a:pPr marL="1343025" lvl="3" indent="-173038">
              <a:lnSpc>
                <a:spcPct val="85000"/>
              </a:lnSpc>
              <a:spcAft>
                <a:spcPct val="10000"/>
              </a:spcAft>
            </a:pPr>
            <a:r>
              <a:rPr lang="de-DE" u="sng">
                <a:solidFill>
                  <a:schemeClr val="accent2"/>
                </a:solidFill>
              </a:rPr>
              <a:t>„Hauptstadtzusammensetzung“</a:t>
            </a:r>
            <a:r>
              <a:rPr lang="de-DE">
                <a:solidFill>
                  <a:schemeClr val="accent2"/>
                </a:solidFill>
              </a:rPr>
              <a:t> – Politische Direktoren der Außenministerien</a:t>
            </a:r>
          </a:p>
          <a:p>
            <a:pPr marL="628650" lvl="1" indent="-182563">
              <a:buFont typeface="Arial" charset="0"/>
              <a:buChar char="•"/>
            </a:pPr>
            <a:r>
              <a:rPr lang="de-DE">
                <a:solidFill>
                  <a:schemeClr val="accent2"/>
                </a:solidFill>
              </a:rPr>
              <a:t>Ausschuss der Ständigen Vertreter (AStV II)</a:t>
            </a:r>
          </a:p>
          <a:p>
            <a:pPr marL="628650" lvl="1" indent="-182563">
              <a:buFont typeface="Arial" charset="0"/>
              <a:buChar char="•"/>
            </a:pPr>
            <a:r>
              <a:rPr lang="de-DE">
                <a:solidFill>
                  <a:schemeClr val="accent2"/>
                </a:solidFill>
              </a:rPr>
              <a:t>Militärausschuss EUMC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militärische Vertreter der MSt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berät PSK</a:t>
            </a:r>
            <a:endParaRPr lang="de-AT">
              <a:solidFill>
                <a:schemeClr val="accent2"/>
              </a:solidFill>
            </a:endParaRPr>
          </a:p>
          <a:p>
            <a:pPr marL="628650" lvl="1" indent="-182563">
              <a:buFont typeface="Arial" charset="0"/>
              <a:buChar char="•"/>
            </a:pPr>
            <a:r>
              <a:rPr lang="de-DE">
                <a:solidFill>
                  <a:schemeClr val="accent2"/>
                </a:solidFill>
              </a:rPr>
              <a:t>Militärstab (EUMS)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untersteht dem EUMC und dienstrechtlich dem HV der GASP</a:t>
            </a:r>
          </a:p>
          <a:p>
            <a:pPr marL="990600" lvl="2" indent="-182563">
              <a:lnSpc>
                <a:spcPct val="85000"/>
              </a:lnSpc>
              <a:spcAft>
                <a:spcPct val="10000"/>
              </a:spcAft>
              <a:buFontTx/>
              <a:buChar char="-"/>
            </a:pPr>
            <a:r>
              <a:rPr lang="de-DE">
                <a:solidFill>
                  <a:schemeClr val="accent2"/>
                </a:solidFill>
              </a:rPr>
              <a:t>zuständig für Planung von Übungen und Kriseneinsätzen</a:t>
            </a:r>
          </a:p>
        </p:txBody>
      </p:sp>
      <p:sp>
        <p:nvSpPr>
          <p:cNvPr id="59394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4. Entscheidungsstrukturen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59396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9397" name="Text Box 10"/>
          <p:cNvSpPr txBox="1">
            <a:spLocks noChangeArrowheads="1"/>
          </p:cNvSpPr>
          <p:nvPr/>
        </p:nvSpPr>
        <p:spPr bwMode="auto">
          <a:xfrm>
            <a:off x="0" y="2065338"/>
            <a:ext cx="8877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	Entscheidungsprozesse der Akteure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4"/>
          <p:cNvSpPr txBox="1">
            <a:spLocks noChangeArrowheads="1"/>
          </p:cNvSpPr>
          <p:nvPr/>
        </p:nvSpPr>
        <p:spPr bwMode="auto">
          <a:xfrm>
            <a:off x="279400" y="2014538"/>
            <a:ext cx="87503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</a:pPr>
            <a:r>
              <a:rPr lang="de-DE" sz="2400" u="sng">
                <a:solidFill>
                  <a:schemeClr val="accent2"/>
                </a:solidFill>
              </a:rPr>
              <a:t>ER Helsinki 1999:</a:t>
            </a:r>
            <a:r>
              <a:rPr lang="de-DE" sz="2000" u="sng">
                <a:solidFill>
                  <a:schemeClr val="accent2"/>
                </a:solidFill>
              </a:rPr>
              <a:t> </a:t>
            </a:r>
            <a:endParaRPr lang="de-DE" sz="20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75000"/>
              </a:spcAft>
            </a:pPr>
            <a:r>
              <a:rPr lang="de-DE" sz="2000">
                <a:solidFill>
                  <a:schemeClr val="accent2"/>
                </a:solidFill>
              </a:rPr>
              <a:t>Aufstellung einer multi-nationalen Europäischen Eingreiftruppe bis 2007</a:t>
            </a:r>
          </a:p>
          <a:p>
            <a:pPr marL="342900" indent="-342900">
              <a:lnSpc>
                <a:spcPct val="85000"/>
              </a:lnSpc>
            </a:pPr>
            <a:r>
              <a:rPr lang="de-DE" sz="2400" u="sng">
                <a:solidFill>
                  <a:schemeClr val="accent2"/>
                </a:solidFill>
              </a:rPr>
              <a:t>ER Berlin 2003:</a:t>
            </a:r>
          </a:p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DE" sz="2000">
                <a:solidFill>
                  <a:schemeClr val="accent2"/>
                </a:solidFill>
              </a:rPr>
              <a:t>Verstärkte Zusammenarbeit zwischen NATO und EU im „Berlin-Plus-Paket“</a:t>
            </a:r>
          </a:p>
          <a:p>
            <a:pPr marL="809625" lvl="2" indent="-173038">
              <a:lnSpc>
                <a:spcPct val="85000"/>
              </a:lnSpc>
              <a:spcAft>
                <a:spcPct val="50000"/>
              </a:spcAft>
              <a:buFont typeface="Arial" charset="0"/>
              <a:buChar char="•"/>
            </a:pPr>
            <a:r>
              <a:rPr lang="de-DE" sz="2000">
                <a:solidFill>
                  <a:schemeClr val="accent2"/>
                </a:solidFill>
              </a:rPr>
              <a:t>EU greift für eigenständige Krisenoperationen auf Kapazitäten der NATO zurück (EU-geführte militärische Operationen)</a:t>
            </a:r>
          </a:p>
          <a:p>
            <a:pPr marL="809625" lvl="2" indent="-173038">
              <a:lnSpc>
                <a:spcPct val="85000"/>
              </a:lnSpc>
              <a:spcAft>
                <a:spcPct val="50000"/>
              </a:spcAft>
              <a:buFont typeface="Arial" charset="0"/>
              <a:buChar char="•"/>
            </a:pPr>
            <a:r>
              <a:rPr lang="de-DE" sz="2000">
                <a:solidFill>
                  <a:schemeClr val="accent2"/>
                </a:solidFill>
              </a:rPr>
              <a:t>Einschränkung: Solange die </a:t>
            </a:r>
            <a:r>
              <a:rPr lang="de-DE" sz="2000" u="sng">
                <a:solidFill>
                  <a:schemeClr val="accent2"/>
                </a:solidFill>
              </a:rPr>
              <a:t>NATO nicht selbst </a:t>
            </a:r>
            <a:r>
              <a:rPr lang="de-DE" sz="2000">
                <a:solidFill>
                  <a:schemeClr val="accent2"/>
                </a:solidFill>
              </a:rPr>
              <a:t>in Krisenfall aktiv wird</a:t>
            </a:r>
            <a:endParaRPr lang="de-DE" sz="2000" u="sng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</a:pPr>
            <a:r>
              <a:rPr lang="de-DE" sz="2400" u="sng">
                <a:solidFill>
                  <a:schemeClr val="accent2"/>
                </a:solidFill>
              </a:rPr>
              <a:t>ER Brüssel 2004:</a:t>
            </a:r>
            <a:r>
              <a:rPr lang="de-DE" sz="2000" u="sng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DE" sz="2000">
                <a:solidFill>
                  <a:schemeClr val="accent2"/>
                </a:solidFill>
              </a:rPr>
              <a:t>Bis 2010 Erstellung einer Einsatztruppe von 100.000 Mann, 400 Flugzeugen und 100 Schiffen</a:t>
            </a:r>
          </a:p>
          <a:p>
            <a:pPr marL="342900" indent="-342900">
              <a:lnSpc>
                <a:spcPct val="85000"/>
              </a:lnSpc>
            </a:pPr>
            <a:r>
              <a:rPr lang="de-DE" sz="2000">
                <a:solidFill>
                  <a:schemeClr val="accent2"/>
                </a:solidFill>
              </a:rPr>
              <a:t>EU-Battle-Group: kurzfristige Einsatzbereitschaft von aus mehreren MSt gebildeten Einheit (1.500 Mann) in 5-10 Tagen</a:t>
            </a:r>
          </a:p>
        </p:txBody>
      </p:sp>
      <p:sp>
        <p:nvSpPr>
          <p:cNvPr id="60418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Verstärkung der militärischen Handlungsfähigkeit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4"/>
          <p:cNvSpPr txBox="1">
            <a:spLocks noChangeArrowheads="1"/>
          </p:cNvSpPr>
          <p:nvPr/>
        </p:nvSpPr>
        <p:spPr bwMode="auto">
          <a:xfrm>
            <a:off x="279400" y="2225675"/>
            <a:ext cx="87503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</a:pPr>
            <a:r>
              <a:rPr lang="de-DE" sz="2400">
                <a:solidFill>
                  <a:schemeClr val="accent2"/>
                </a:solidFill>
              </a:rPr>
              <a:t>Seit Terroranschlägen ...		- </a:t>
            </a:r>
            <a:r>
              <a:rPr lang="en-GB" sz="2400">
                <a:solidFill>
                  <a:schemeClr val="accent2"/>
                </a:solidFill>
              </a:rPr>
              <a:t>2001 in USA</a:t>
            </a:r>
            <a:br>
              <a:rPr lang="en-GB" sz="2400">
                <a:solidFill>
                  <a:schemeClr val="accent2"/>
                </a:solidFill>
              </a:rPr>
            </a:br>
            <a:r>
              <a:rPr lang="en-GB" sz="2400">
                <a:solidFill>
                  <a:schemeClr val="accent2"/>
                </a:solidFill>
              </a:rPr>
              <a:t>					- 2004 in Madrid</a:t>
            </a:r>
            <a:br>
              <a:rPr lang="en-GB" sz="2400">
                <a:solidFill>
                  <a:schemeClr val="accent2"/>
                </a:solidFill>
              </a:rPr>
            </a:br>
            <a:r>
              <a:rPr lang="en-GB" sz="2400">
                <a:solidFill>
                  <a:schemeClr val="accent2"/>
                </a:solidFill>
              </a:rPr>
              <a:t>					- </a:t>
            </a:r>
            <a:r>
              <a:rPr lang="de-DE" sz="2400">
                <a:solidFill>
                  <a:schemeClr val="accent2"/>
                </a:solidFill>
              </a:rPr>
              <a:t>2005 in London</a:t>
            </a:r>
          </a:p>
          <a:p>
            <a:pPr marL="342900" indent="-342900">
              <a:lnSpc>
                <a:spcPct val="85000"/>
              </a:lnSpc>
              <a:spcAft>
                <a:spcPct val="20000"/>
              </a:spcAft>
            </a:pPr>
            <a:r>
              <a:rPr lang="de-DE" sz="2400">
                <a:solidFill>
                  <a:schemeClr val="accent2"/>
                </a:solidFill>
              </a:rPr>
              <a:t>						- 2014/2015 in Paris</a:t>
            </a:r>
          </a:p>
          <a:p>
            <a:pPr marL="342900" indent="-342900">
              <a:lnSpc>
                <a:spcPct val="85000"/>
              </a:lnSpc>
              <a:spcAft>
                <a:spcPct val="120000"/>
              </a:spcAft>
            </a:pPr>
            <a:r>
              <a:rPr lang="de-DE" sz="2400">
                <a:solidFill>
                  <a:schemeClr val="accent2"/>
                </a:solidFill>
              </a:rPr>
              <a:t>	... zählt Bekämpfung des internationalen Terrorismus zu wichtigen Aufgaben der ESVP (2002 ER Sevilla: ESVP umfasst Bekämpfung von Terrorismus als neue Maßnahme)</a:t>
            </a:r>
          </a:p>
          <a:p>
            <a:pPr marL="342900" indent="-342900">
              <a:lnSpc>
                <a:spcPct val="85000"/>
              </a:lnSpc>
              <a:spcAft>
                <a:spcPct val="120000"/>
              </a:spcAft>
            </a:pPr>
            <a:r>
              <a:rPr lang="de-DE" sz="2400" b="1">
                <a:solidFill>
                  <a:schemeClr val="accent2"/>
                </a:solidFill>
              </a:rPr>
              <a:t>2004: „Erklärung zur Solidarität gegen Terrorismus“ </a:t>
            </a:r>
            <a:br>
              <a:rPr lang="de-DE" sz="2400" b="1">
                <a:solidFill>
                  <a:schemeClr val="accent2"/>
                </a:solidFill>
              </a:rPr>
            </a:br>
            <a:r>
              <a:rPr lang="de-DE" sz="1600">
                <a:solidFill>
                  <a:schemeClr val="accent2"/>
                </a:solidFill>
              </a:rPr>
              <a:t>(basiert auf gescheitertem Verfassungsvertrag)</a:t>
            </a:r>
            <a:r>
              <a:rPr lang="de-DE" sz="1600" b="1">
                <a:solidFill>
                  <a:schemeClr val="accent2"/>
                </a:solidFill>
              </a:rPr>
              <a:t> </a:t>
            </a:r>
            <a:br>
              <a:rPr lang="de-DE" sz="1600" b="1">
                <a:solidFill>
                  <a:schemeClr val="accent2"/>
                </a:solidFill>
              </a:rPr>
            </a:br>
            <a:r>
              <a:rPr lang="de-DE" sz="2400">
                <a:solidFill>
                  <a:schemeClr val="accent2"/>
                </a:solidFill>
              </a:rPr>
              <a:t>Auf Basis der Solidaritätsklausel: Wird ein MSt angegriffen, leisten die übrigen nach freier Wahl der am besten geeigneten Mittel Beistand (wegen neutralen MSt).</a:t>
            </a:r>
            <a:endParaRPr lang="de-AT" sz="2400">
              <a:solidFill>
                <a:schemeClr val="accent2"/>
              </a:solidFill>
            </a:endParaRPr>
          </a:p>
        </p:txBody>
      </p:sp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Bekämpfung des internationalen Terrorismus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4"/>
          <p:cNvSpPr txBox="1">
            <a:spLocks noChangeArrowheads="1"/>
          </p:cNvSpPr>
          <p:nvPr/>
        </p:nvSpPr>
        <p:spPr bwMode="auto">
          <a:xfrm>
            <a:off x="279400" y="2378075"/>
            <a:ext cx="85852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Umfasst wirtschaftliche </a:t>
            </a:r>
            <a:r>
              <a:rPr lang="de-DE" sz="2400" b="1">
                <a:solidFill>
                  <a:schemeClr val="accent2"/>
                </a:solidFill>
              </a:rPr>
              <a:t>UND</a:t>
            </a:r>
            <a:r>
              <a:rPr lang="de-DE" sz="2400">
                <a:solidFill>
                  <a:schemeClr val="accent2"/>
                </a:solidFill>
              </a:rPr>
              <a:t> politische </a:t>
            </a:r>
            <a:br>
              <a:rPr lang="de-DE" sz="2400">
                <a:solidFill>
                  <a:schemeClr val="accent2"/>
                </a:solidFill>
              </a:rPr>
            </a:br>
            <a:r>
              <a:rPr lang="de-DE" sz="2400">
                <a:solidFill>
                  <a:schemeClr val="accent2"/>
                </a:solidFill>
              </a:rPr>
              <a:t>und sicherheitspolitische Aspekte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Gemeinsame Standpunkte, Gemeinsame </a:t>
            </a:r>
            <a:br>
              <a:rPr lang="de-DE" sz="2400">
                <a:solidFill>
                  <a:schemeClr val="accent2"/>
                </a:solidFill>
              </a:rPr>
            </a:br>
            <a:r>
              <a:rPr lang="de-DE" sz="2400">
                <a:solidFill>
                  <a:schemeClr val="accent2"/>
                </a:solidFill>
              </a:rPr>
              <a:t>Aktionen und Gemeinsame Strategien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Eigenständige gemeinsame Verteidigungspolitik ab 2001 (ESVP)</a:t>
            </a:r>
            <a:endParaRPr lang="de-AT" sz="2400">
              <a:solidFill>
                <a:schemeClr val="accent2"/>
              </a:solidFill>
            </a:endParaRPr>
          </a:p>
        </p:txBody>
      </p:sp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2467" name="Text Box 7"/>
          <p:cNvSpPr txBox="1">
            <a:spLocks noChangeArrowheads="1"/>
          </p:cNvSpPr>
          <p:nvPr/>
        </p:nvSpPr>
        <p:spPr bwMode="auto">
          <a:xfrm>
            <a:off x="0" y="1433513"/>
            <a:ext cx="902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	GASP - Fortschritte gegenüber EPZ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4"/>
          <p:cNvSpPr txBox="1">
            <a:spLocks noChangeArrowheads="1"/>
          </p:cNvSpPr>
          <p:nvPr/>
        </p:nvSpPr>
        <p:spPr bwMode="auto">
          <a:xfrm>
            <a:off x="279400" y="2187575"/>
            <a:ext cx="8585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Intergubernementale Außen- und Sicherheitspolitik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Einstimmigkeitsprinzip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2010: WEU formell aufgelöst (de facto schon durch Nizza-Vertrag)</a:t>
            </a:r>
          </a:p>
          <a:p>
            <a:pPr marL="342900" indent="-342900">
              <a:lnSpc>
                <a:spcPct val="85000"/>
              </a:lnSpc>
              <a:spcAft>
                <a:spcPct val="75000"/>
              </a:spcAft>
              <a:buFontTx/>
              <a:buChar char="•"/>
            </a:pPr>
            <a:r>
              <a:rPr lang="de-DE" sz="2400">
                <a:solidFill>
                  <a:schemeClr val="accent2"/>
                </a:solidFill>
              </a:rPr>
              <a:t>NATO weiterhin führende Sicherheitsorganisation </a:t>
            </a:r>
            <a:endParaRPr lang="de-AT" sz="2400">
              <a:solidFill>
                <a:schemeClr val="accent2"/>
              </a:solidFill>
            </a:endParaRPr>
          </a:p>
        </p:txBody>
      </p:sp>
      <p:sp>
        <p:nvSpPr>
          <p:cNvPr id="6349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3491" name="Text Box 7"/>
          <p:cNvSpPr txBox="1">
            <a:spLocks noChangeArrowheads="1"/>
          </p:cNvSpPr>
          <p:nvPr/>
        </p:nvSpPr>
        <p:spPr bwMode="auto">
          <a:xfrm>
            <a:off x="0" y="1433513"/>
            <a:ext cx="902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	Nachteile von GASP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Inhaltsplatzhalter 2"/>
          <p:cNvSpPr>
            <a:spLocks noGrp="1"/>
          </p:cNvSpPr>
          <p:nvPr>
            <p:ph idx="1"/>
          </p:nvPr>
        </p:nvSpPr>
        <p:spPr bwMode="auto">
          <a:xfrm>
            <a:off x="457200" y="2255838"/>
            <a:ext cx="8229600" cy="4038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400" b="1" smtClean="0">
                <a:solidFill>
                  <a:schemeClr val="accent2"/>
                </a:solidFill>
              </a:rPr>
              <a:t>Gemeinsame Sicherheits- und Verteidigungspolitik = GSVP</a:t>
            </a:r>
          </a:p>
          <a:p>
            <a:r>
              <a:rPr lang="de-AT" sz="2400" b="1" smtClean="0">
                <a:solidFill>
                  <a:schemeClr val="accent2"/>
                </a:solidFill>
              </a:rPr>
              <a:t>GSVP ist einzig definierter Politikbereich im EUV </a:t>
            </a:r>
            <a:r>
              <a:rPr lang="de-AT" sz="2400" b="1" smtClean="0">
                <a:solidFill>
                  <a:schemeClr val="accent2"/>
                </a:solidFill>
                <a:sym typeface="Wingdings" pitchFamily="2" charset="2"/>
              </a:rPr>
              <a:t> intergubernementaler Charakter betont</a:t>
            </a:r>
            <a:endParaRPr lang="de-AT" sz="2000" smtClean="0">
              <a:solidFill>
                <a:schemeClr val="accent2"/>
              </a:solidFill>
              <a:sym typeface="Wingdings" pitchFamily="2" charset="2"/>
            </a:endParaRPr>
          </a:p>
          <a:p>
            <a:r>
              <a:rPr lang="de-AT" sz="2400" b="1" smtClean="0">
                <a:solidFill>
                  <a:schemeClr val="accent2"/>
                </a:solidFill>
              </a:rPr>
              <a:t>besondere Bestimmungen und Verfahren: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</a:t>
            </a:r>
            <a:r>
              <a:rPr lang="de-AT" sz="1800" smtClean="0">
                <a:solidFill>
                  <a:schemeClr val="accent2"/>
                </a:solidFill>
              </a:rPr>
              <a:t>- </a:t>
            </a:r>
            <a:r>
              <a:rPr lang="de-AT" sz="2000" smtClean="0">
                <a:solidFill>
                  <a:schemeClr val="accent2"/>
                </a:solidFill>
              </a:rPr>
              <a:t>vom ER u. MR </a:t>
            </a:r>
            <a:r>
              <a:rPr lang="de-AT" sz="2000" u="sng" smtClean="0">
                <a:solidFill>
                  <a:schemeClr val="accent2"/>
                </a:solidFill>
              </a:rPr>
              <a:t>einstimmig</a:t>
            </a:r>
            <a:r>
              <a:rPr lang="de-AT" sz="2000" smtClean="0">
                <a:solidFill>
                  <a:schemeClr val="accent2"/>
                </a:solidFill>
              </a:rPr>
              <a:t> festgelegt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Erlass von Gesetzgebungsakten ausgeschlossen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von Hohem Vertreter der Union und von MST durchgeführt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ausschließliches Initiativrecht der KO gilt nicht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EP hat Anhörungsrecht, kein Zugang zu EuGH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Lückenschließungsklausel im Bereich GSVP nicht anwendbar</a:t>
            </a:r>
            <a:endParaRPr lang="de-AT" sz="2000" smtClean="0">
              <a:solidFill>
                <a:srgbClr val="FFC000"/>
              </a:solidFill>
            </a:endParaRPr>
          </a:p>
        </p:txBody>
      </p:sp>
      <p:sp>
        <p:nvSpPr>
          <p:cNvPr id="64514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0" y="1433513"/>
            <a:ext cx="902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	GASP - Lissabonverträge</a:t>
            </a:r>
            <a:endParaRPr lang="de-DE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Inhaltsplatzhalter 2"/>
          <p:cNvSpPr>
            <a:spLocks noGrp="1"/>
          </p:cNvSpPr>
          <p:nvPr>
            <p:ph idx="1"/>
          </p:nvPr>
        </p:nvSpPr>
        <p:spPr bwMode="auto">
          <a:xfrm>
            <a:off x="457200" y="2033588"/>
            <a:ext cx="8507413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400" b="1" smtClean="0">
                <a:solidFill>
                  <a:schemeClr val="accent2"/>
                </a:solidFill>
              </a:rPr>
              <a:t>Neue Solidaritätsklausel</a:t>
            </a:r>
            <a:r>
              <a:rPr lang="de-AT" sz="2400" smtClean="0">
                <a:solidFill>
                  <a:schemeClr val="accent2"/>
                </a:solidFill>
              </a:rPr>
              <a:t>:</a:t>
            </a:r>
            <a:r>
              <a:rPr lang="de-AT" sz="2000" smtClean="0">
                <a:solidFill>
                  <a:schemeClr val="accent2"/>
                </a:solidFill>
              </a:rPr>
              <a:t> Verpflichtung der MST, einander bei</a:t>
            </a:r>
            <a:br>
              <a:rPr lang="de-AT" sz="2000" smtClean="0">
                <a:solidFill>
                  <a:schemeClr val="accent2"/>
                </a:solidFill>
              </a:rPr>
            </a:br>
            <a:r>
              <a:rPr lang="de-AT" sz="2000" smtClean="0">
                <a:solidFill>
                  <a:schemeClr val="accent2"/>
                </a:solidFill>
              </a:rPr>
              <a:t>  Terrorangriffen, (Natur-)Katastrophen zu unterstützen (inklusive</a:t>
            </a:r>
            <a:br>
              <a:rPr lang="de-AT" sz="2000" smtClean="0">
                <a:solidFill>
                  <a:schemeClr val="accent2"/>
                </a:solidFill>
              </a:rPr>
            </a:br>
            <a:r>
              <a:rPr lang="de-AT" sz="2000" smtClean="0">
                <a:solidFill>
                  <a:schemeClr val="accent2"/>
                </a:solidFill>
              </a:rPr>
              <a:t>  militärischer Mittel)</a:t>
            </a:r>
            <a:endParaRPr lang="de-AT" sz="2400" smtClean="0">
              <a:solidFill>
                <a:schemeClr val="accent2"/>
              </a:solidFill>
            </a:endParaRPr>
          </a:p>
          <a:p>
            <a:r>
              <a:rPr lang="de-AT" sz="2400" b="1" smtClean="0">
                <a:solidFill>
                  <a:schemeClr val="accent2"/>
                </a:solidFill>
              </a:rPr>
              <a:t>Beistandsklausel</a:t>
            </a:r>
            <a:r>
              <a:rPr lang="de-AT" sz="2000" smtClean="0">
                <a:solidFill>
                  <a:schemeClr val="accent2"/>
                </a:solidFill>
              </a:rPr>
              <a:t>: im Falle eines bewaffneten Angriffs auf Hoheitsgebiet eines MST </a:t>
            </a:r>
            <a:r>
              <a:rPr lang="de-AT" sz="2000" smtClean="0">
                <a:solidFill>
                  <a:schemeClr val="accent2"/>
                </a:solidFill>
                <a:sym typeface="Wingdings" pitchFamily="2" charset="2"/>
              </a:rPr>
              <a:t> andere MST helfen und unterstützen (aber vereinbar mit österr. Neutralität)</a:t>
            </a:r>
          </a:p>
          <a:p>
            <a:r>
              <a:rPr lang="de-AT" sz="2400" b="1" smtClean="0">
                <a:solidFill>
                  <a:schemeClr val="accent2"/>
                </a:solidFill>
              </a:rPr>
              <a:t>Entscheidungsfindung</a:t>
            </a:r>
            <a:r>
              <a:rPr lang="de-AT" sz="2000" b="1" smtClean="0">
                <a:solidFill>
                  <a:schemeClr val="accent2"/>
                </a:solidFill>
              </a:rPr>
              <a:t>:</a:t>
            </a:r>
            <a:r>
              <a:rPr lang="de-AT" sz="2000" smtClean="0">
                <a:solidFill>
                  <a:schemeClr val="accent2"/>
                </a:solidFill>
              </a:rPr>
              <a:t> weiterhin Einstimmigkeit im Rat (insbesondere in militärischen Fragen)</a:t>
            </a:r>
          </a:p>
          <a:p>
            <a:pPr>
              <a:buFontTx/>
              <a:buNone/>
            </a:pPr>
            <a:r>
              <a:rPr lang="de-AT" sz="2000" smtClean="0">
                <a:solidFill>
                  <a:schemeClr val="accent2"/>
                </a:solidFill>
              </a:rPr>
              <a:t>	- Initiativrecht der KO geht auf den Hohen Vertreter über, jenes der</a:t>
            </a:r>
            <a:br>
              <a:rPr lang="de-AT" sz="2000" smtClean="0">
                <a:solidFill>
                  <a:schemeClr val="accent2"/>
                </a:solidFill>
              </a:rPr>
            </a:br>
            <a:r>
              <a:rPr lang="de-AT" sz="2000" smtClean="0">
                <a:solidFill>
                  <a:schemeClr val="accent2"/>
                </a:solidFill>
              </a:rPr>
              <a:t>  MST bleibt erhalten</a:t>
            </a:r>
          </a:p>
        </p:txBody>
      </p:sp>
      <p:sp>
        <p:nvSpPr>
          <p:cNvPr id="65538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0" y="1433513"/>
            <a:ext cx="902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	GASP - Lissabonverträge</a:t>
            </a:r>
            <a:endParaRPr lang="de-DE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Inhaltsplatzhalter 2"/>
          <p:cNvSpPr>
            <a:spLocks noGrp="1"/>
          </p:cNvSpPr>
          <p:nvPr>
            <p:ph idx="1"/>
          </p:nvPr>
        </p:nvSpPr>
        <p:spPr bwMode="auto">
          <a:xfrm>
            <a:off x="179388" y="2000250"/>
            <a:ext cx="8964612" cy="4856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buFontTx/>
              <a:buNone/>
            </a:pPr>
            <a:r>
              <a:rPr lang="de-AT" sz="2400" b="1" smtClean="0">
                <a:solidFill>
                  <a:schemeClr val="accent2"/>
                </a:solidFill>
              </a:rPr>
              <a:t>EU wird auf internationaler Ebene einheitlicher und stärker auftreten und mehr Sicherheit bieten:</a:t>
            </a:r>
          </a:p>
          <a:p>
            <a:pPr marL="266700" indent="-266700">
              <a:buFontTx/>
              <a:buNone/>
            </a:pPr>
            <a:r>
              <a:rPr lang="de-AT" sz="2000" b="1" u="sng" smtClean="0">
                <a:solidFill>
                  <a:schemeClr val="accent2"/>
                </a:solidFill>
              </a:rPr>
              <a:t>Beispiele:</a:t>
            </a:r>
            <a:r>
              <a:rPr lang="de-AT" sz="2000" b="1" smtClean="0">
                <a:solidFill>
                  <a:schemeClr val="accent2"/>
                </a:solidFill>
              </a:rPr>
              <a:t>  </a:t>
            </a:r>
          </a:p>
          <a:p>
            <a:pPr marL="266700" indent="-266700"/>
            <a:r>
              <a:rPr lang="de-AT" sz="2000" smtClean="0">
                <a:solidFill>
                  <a:schemeClr val="accent2"/>
                </a:solidFill>
              </a:rPr>
              <a:t>Union: </a:t>
            </a:r>
            <a:r>
              <a:rPr lang="de-AT" sz="2000" b="1" smtClean="0">
                <a:solidFill>
                  <a:schemeClr val="accent2"/>
                </a:solidFill>
              </a:rPr>
              <a:t>einheitliche Rechtspersönlichkeit</a:t>
            </a:r>
            <a:r>
              <a:rPr lang="de-AT" sz="2000" smtClean="0">
                <a:solidFill>
                  <a:schemeClr val="accent2"/>
                </a:solidFill>
              </a:rPr>
              <a:t>, </a:t>
            </a:r>
            <a:r>
              <a:rPr lang="de-AT" sz="2000" b="1" smtClean="0">
                <a:solidFill>
                  <a:schemeClr val="accent2"/>
                </a:solidFill>
              </a:rPr>
              <a:t>eigenes Völkerrechtssubjekt </a:t>
            </a:r>
          </a:p>
          <a:p>
            <a:pPr marL="266700" indent="-266700"/>
            <a:r>
              <a:rPr lang="de-AT" sz="2000" smtClean="0">
                <a:solidFill>
                  <a:schemeClr val="accent2"/>
                </a:solidFill>
              </a:rPr>
              <a:t>neuer </a:t>
            </a:r>
            <a:r>
              <a:rPr lang="de-AT" sz="2000" b="1" smtClean="0">
                <a:solidFill>
                  <a:schemeClr val="accent2"/>
                </a:solidFill>
              </a:rPr>
              <a:t>Hoher Vertreter der Union für Außen- und Sicherheitspolitik </a:t>
            </a:r>
            <a:r>
              <a:rPr lang="de-AT" sz="2000" smtClean="0">
                <a:solidFill>
                  <a:schemeClr val="accent2"/>
                </a:solidFill>
              </a:rPr>
              <a:t>= Vorsitzender des RaA= Vizepräsident der KO</a:t>
            </a:r>
          </a:p>
          <a:p>
            <a:pPr marL="266700" indent="-266700"/>
            <a:r>
              <a:rPr lang="de-AT" sz="2000" smtClean="0">
                <a:solidFill>
                  <a:schemeClr val="accent2"/>
                </a:solidFill>
              </a:rPr>
              <a:t>bereits </a:t>
            </a:r>
            <a:r>
              <a:rPr lang="de-AT" sz="2000" b="1" smtClean="0">
                <a:solidFill>
                  <a:schemeClr val="accent2"/>
                </a:solidFill>
              </a:rPr>
              <a:t>bestehende Missionen außerhalb der EU </a:t>
            </a:r>
            <a:r>
              <a:rPr lang="de-AT" sz="2000" smtClean="0">
                <a:solidFill>
                  <a:schemeClr val="accent2"/>
                </a:solidFill>
              </a:rPr>
              <a:t>im zivilen, militärischen und humanitären Bereich zur Friedenssicherung, Konfliktverhütung u. Stärkung der internationalen Sicherheit inklusive Terrorismusbekämpfung werden </a:t>
            </a:r>
            <a:r>
              <a:rPr lang="de-AT" sz="2000" b="1" smtClean="0">
                <a:solidFill>
                  <a:schemeClr val="accent2"/>
                </a:solidFill>
              </a:rPr>
              <a:t>bestätigt</a:t>
            </a:r>
          </a:p>
          <a:p>
            <a:pPr marL="266700" indent="-266700"/>
            <a:r>
              <a:rPr lang="de-AT" sz="2000" b="1" smtClean="0">
                <a:solidFill>
                  <a:schemeClr val="accent2"/>
                </a:solidFill>
              </a:rPr>
              <a:t>strukturierte Zusammenarbeit </a:t>
            </a:r>
            <a:r>
              <a:rPr lang="de-AT" sz="2000" smtClean="0">
                <a:solidFill>
                  <a:schemeClr val="accent2"/>
                </a:solidFill>
              </a:rPr>
              <a:t>in der GSVP vorgesehen (Gruppe von Staaten kann in Zusammenarbeit mit Hohem Vertreter bestimmte Mission durchführen; regelmäßige Infopflicht)</a:t>
            </a:r>
            <a:r>
              <a:rPr lang="de-AT" sz="1600" b="1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6565" name="Text Box 7"/>
          <p:cNvSpPr txBox="1">
            <a:spLocks noChangeArrowheads="1"/>
          </p:cNvSpPr>
          <p:nvPr/>
        </p:nvSpPr>
        <p:spPr bwMode="auto">
          <a:xfrm>
            <a:off x="0" y="1433513"/>
            <a:ext cx="902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	GASP - Lissabonverträge</a:t>
            </a:r>
            <a:endParaRPr lang="de-DE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Grafik 34" descr="Schaubild VI.6 Pfeiler der europäischen Sicherheitsarchitektur (Jänner 2010) färbi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1476375"/>
            <a:ext cx="6905625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ESVP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" descr="Buchumschlag konvertie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5350" cy="1409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0722" name="Picture 21" descr="BAUM5-färbig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8738" y="247650"/>
            <a:ext cx="7373937" cy="63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9" descr="LogoFH+bfi_100dp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2200" y="33338"/>
            <a:ext cx="1670050" cy="6159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0724" name="Picture 17" descr="Baum5-färbig 1 Legende Kopi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75525" y="5276850"/>
            <a:ext cx="35401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9" descr="Baum5-färbig 1 Legende Kopi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89838" y="5086350"/>
            <a:ext cx="13192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7" descr="Baum5-färbig 1 Legende Kopi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4775" y="5276850"/>
            <a:ext cx="13589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8377238" y="4697413"/>
            <a:ext cx="625475" cy="6254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lIns="36000" tIns="36000" rIns="36000" bIns="36000">
            <a:spAutoFit/>
          </a:bodyPr>
          <a:lstStyle/>
          <a:p>
            <a:pPr algn="ctr">
              <a:defRPr/>
            </a:pPr>
            <a:r>
              <a:rPr lang="de-AT" sz="900" dirty="0">
                <a:latin typeface="Arial" pitchFamily="34" charset="0"/>
                <a:cs typeface="+mn-cs"/>
              </a:rPr>
              <a:t>1.12.2009 </a:t>
            </a:r>
            <a:br>
              <a:rPr lang="de-AT" sz="900" dirty="0">
                <a:latin typeface="Arial" pitchFamily="34" charset="0"/>
                <a:cs typeface="+mn-cs"/>
              </a:rPr>
            </a:br>
            <a:r>
              <a:rPr lang="de-AT" sz="900" dirty="0">
                <a:latin typeface="Arial" pitchFamily="34" charset="0"/>
                <a:cs typeface="+mn-cs"/>
              </a:rPr>
              <a:t>Reform-</a:t>
            </a:r>
            <a:br>
              <a:rPr lang="de-AT" sz="900" dirty="0">
                <a:latin typeface="Arial" pitchFamily="34" charset="0"/>
                <a:cs typeface="+mn-cs"/>
              </a:rPr>
            </a:br>
            <a:r>
              <a:rPr lang="de-AT" sz="900" dirty="0">
                <a:latin typeface="Arial" pitchFamily="34" charset="0"/>
                <a:cs typeface="+mn-cs"/>
              </a:rPr>
              <a:t>vertrag </a:t>
            </a:r>
            <a:br>
              <a:rPr lang="de-AT" sz="900" dirty="0">
                <a:latin typeface="Arial" pitchFamily="34" charset="0"/>
                <a:cs typeface="+mn-cs"/>
              </a:rPr>
            </a:br>
            <a:r>
              <a:rPr lang="de-AT" sz="900" dirty="0">
                <a:latin typeface="Arial" pitchFamily="34" charset="0"/>
                <a:cs typeface="+mn-cs"/>
              </a:rPr>
              <a:t>in Kraft</a:t>
            </a:r>
          </a:p>
        </p:txBody>
      </p:sp>
      <p:pic>
        <p:nvPicPr>
          <p:cNvPr id="30728" name="Grafik 11" descr="Legende zu Baum5-färbig 2010 1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625" y="4545013"/>
            <a:ext cx="2762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Bogen 13"/>
          <p:cNvSpPr/>
          <p:nvPr/>
        </p:nvSpPr>
        <p:spPr>
          <a:xfrm rot="5400000">
            <a:off x="8027988" y="5364163"/>
            <a:ext cx="374650" cy="381000"/>
          </a:xfrm>
          <a:prstGeom prst="arc">
            <a:avLst>
              <a:gd name="adj1" fmla="val 9821181"/>
              <a:gd name="adj2" fmla="val 20896742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cxnSp>
        <p:nvCxnSpPr>
          <p:cNvPr id="15" name="Gerade Verbindung 14"/>
          <p:cNvCxnSpPr/>
          <p:nvPr/>
        </p:nvCxnSpPr>
        <p:spPr>
          <a:xfrm rot="10800000" flipV="1">
            <a:off x="8405813" y="5322888"/>
            <a:ext cx="296862" cy="149225"/>
          </a:xfrm>
          <a:prstGeom prst="line">
            <a:avLst/>
          </a:prstGeom>
          <a:ln w="1905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5"/>
          <p:cNvSpPr txBox="1">
            <a:spLocks noChangeArrowheads="1"/>
          </p:cNvSpPr>
          <p:nvPr/>
        </p:nvSpPr>
        <p:spPr bwMode="auto">
          <a:xfrm>
            <a:off x="0" y="2062163"/>
            <a:ext cx="91440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Balkan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Osteuropa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Mittelmeerstaaten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Afrika</a:t>
            </a:r>
          </a:p>
          <a:p>
            <a:pPr marL="1714500" lvl="3" indent="-342900">
              <a:lnSpc>
                <a:spcPct val="85000"/>
              </a:lnSpc>
              <a:spcAft>
                <a:spcPct val="35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AKP-Staaten</a:t>
            </a:r>
          </a:p>
          <a:p>
            <a:pPr marL="1714500" lvl="3" indent="-342900">
              <a:lnSpc>
                <a:spcPct val="85000"/>
              </a:lnSpc>
              <a:spcAft>
                <a:spcPct val="75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Gesamtafrika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Naher Osten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Asien</a:t>
            </a:r>
          </a:p>
          <a:p>
            <a:pPr marL="1257300" lvl="2" indent="-342900">
              <a:lnSpc>
                <a:spcPct val="85000"/>
              </a:lnSpc>
              <a:spcAft>
                <a:spcPct val="4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Lateinamerika</a:t>
            </a:r>
          </a:p>
        </p:txBody>
      </p:sp>
      <p:sp>
        <p:nvSpPr>
          <p:cNvPr id="6963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9635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(Stand 2015)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2715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EU und andere Handelsmächte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271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7271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0" y="2339975"/>
          <a:ext cx="9144000" cy="3113088"/>
        </p:xfrm>
        <a:graphic>
          <a:graphicData uri="http://schemas.openxmlformats.org/presentationml/2006/ole">
            <p:oleObj spid="_x0000_s72713" name="Diagramm" r:id="rId3" imgW="6400838" imgH="2179336" progId="Excel.Chart.8">
              <p:embed/>
            </p:oleObj>
          </a:graphicData>
        </a:graphic>
      </p:graphicFrame>
      <p:sp>
        <p:nvSpPr>
          <p:cNvPr id="72718" name="Text Box 8"/>
          <p:cNvSpPr txBox="1">
            <a:spLocks noChangeArrowheads="1"/>
          </p:cNvSpPr>
          <p:nvPr/>
        </p:nvSpPr>
        <p:spPr bwMode="auto">
          <a:xfrm>
            <a:off x="5445125" y="6489700"/>
            <a:ext cx="369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/>
              <a:t>Quelle: Eurostat 2012 (tet00018)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4"/>
          <p:cNvSpPr txBox="1">
            <a:spLocks noChangeArrowheads="1"/>
          </p:cNvSpPr>
          <p:nvPr/>
        </p:nvSpPr>
        <p:spPr bwMode="auto">
          <a:xfrm>
            <a:off x="76200" y="2070100"/>
            <a:ext cx="87503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DE" sz="3000">
                <a:solidFill>
                  <a:schemeClr val="accent2"/>
                </a:solidFill>
              </a:rPr>
              <a:t>	</a:t>
            </a:r>
            <a:r>
              <a:rPr lang="de-DE" sz="2400">
                <a:solidFill>
                  <a:schemeClr val="accent2"/>
                </a:solidFill>
              </a:rPr>
              <a:t>EU - Wiederaufbauprogramm auf Balkan „Stabilitätspakt für Südosteuropa“ – Anreiz: Beitrittsperspektive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gemeinsam mit 40 Staaten und allen relevanten internationalen Organisationen</a:t>
            </a:r>
          </a:p>
          <a:p>
            <a:pPr marL="800100" lvl="1" indent="-342900">
              <a:lnSpc>
                <a:spcPct val="85000"/>
              </a:lnSpc>
              <a:spcAft>
                <a:spcPct val="15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3 Arbeitsbereiche: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Demokratie und Menschenrechte</a:t>
            </a:r>
          </a:p>
          <a:p>
            <a:pPr marL="1257300" lvl="2" indent="-342900">
              <a:lnSpc>
                <a:spcPct val="85000"/>
              </a:lnSpc>
              <a:spcAft>
                <a:spcPct val="15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Wirtschaftlicher Aufbau und Zusammenarbeit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DE" sz="2000">
                <a:solidFill>
                  <a:schemeClr val="accent2"/>
                </a:solidFill>
              </a:rPr>
              <a:t>Sicherheit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 typeface="Arial" charset="0"/>
              <a:buChar char="•"/>
            </a:pPr>
            <a:r>
              <a:rPr lang="de-DE" sz="2000">
                <a:solidFill>
                  <a:schemeClr val="accent2"/>
                </a:solidFill>
              </a:rPr>
              <a:t>Stabilisierungs-/Assoziationsabkommen, milit. und ziviles Krisenmanagement, direkte Einflussnahme auf Staatsbildung (Bosnien-Herzegowina)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DE" sz="2000">
                <a:solidFill>
                  <a:schemeClr val="accent2"/>
                </a:solidFill>
              </a:rPr>
              <a:t>Hauptgeldgeber</a:t>
            </a:r>
          </a:p>
        </p:txBody>
      </p:sp>
      <p:sp>
        <p:nvSpPr>
          <p:cNvPr id="7373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509588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3731" name="Text Box 7"/>
          <p:cNvSpPr txBox="1">
            <a:spLocks noChangeArrowheads="1"/>
          </p:cNvSpPr>
          <p:nvPr/>
        </p:nvSpPr>
        <p:spPr bwMode="auto">
          <a:xfrm>
            <a:off x="0" y="1433513"/>
            <a:ext cx="932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11113">
              <a:spcAft>
                <a:spcPct val="25000"/>
              </a:spcAft>
            </a:pPr>
            <a:r>
              <a:rPr lang="de-AT" sz="2600">
                <a:solidFill>
                  <a:schemeClr val="bg1"/>
                </a:solidFill>
              </a:rPr>
              <a:t>Geografische Schwerpunkte – Balkan</a:t>
            </a:r>
            <a:endParaRPr lang="de-DE" sz="2600">
              <a:solidFill>
                <a:schemeClr val="bg1"/>
              </a:solidFill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6"/>
          <p:cNvSpPr txBox="1">
            <a:spLocks noChangeArrowheads="1"/>
          </p:cNvSpPr>
          <p:nvPr/>
        </p:nvSpPr>
        <p:spPr bwMode="auto">
          <a:xfrm>
            <a:off x="0" y="2014538"/>
            <a:ext cx="86106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400" b="1">
                <a:solidFill>
                  <a:schemeClr val="accent2"/>
                </a:solidFill>
              </a:rPr>
              <a:t>PHARE / TACIS – Programme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000">
                <a:solidFill>
                  <a:schemeClr val="accent2"/>
                </a:solidFill>
              </a:rPr>
              <a:t>Ab 1992:  </a:t>
            </a:r>
            <a:br>
              <a:rPr lang="de-AT" sz="2000">
                <a:solidFill>
                  <a:schemeClr val="accent2"/>
                </a:solidFill>
              </a:rPr>
            </a:br>
            <a:r>
              <a:rPr lang="de-AT" sz="2000">
                <a:solidFill>
                  <a:schemeClr val="accent2"/>
                </a:solidFill>
              </a:rPr>
              <a:t>Förderung aller osteuropäischen Staaten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000">
                <a:solidFill>
                  <a:schemeClr val="accent2"/>
                </a:solidFill>
              </a:rPr>
              <a:t>Ab 2004: </a:t>
            </a:r>
            <a:br>
              <a:rPr lang="de-AT" sz="2000">
                <a:solidFill>
                  <a:schemeClr val="accent2"/>
                </a:solidFill>
              </a:rPr>
            </a:br>
            <a:r>
              <a:rPr lang="de-AT" sz="2000">
                <a:solidFill>
                  <a:schemeClr val="accent2"/>
                </a:solidFill>
              </a:rPr>
              <a:t>Förderung osteuropäischer Nachbarstaaten: „Neue Nachbarn“ (Ukraine, Moldawien, Weißrussland)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000">
                <a:solidFill>
                  <a:schemeClr val="accent2"/>
                </a:solidFill>
              </a:rPr>
              <a:t>2007: PHARE durch IPA (Instrument für Heranführungshilfe) ersetzt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000">
                <a:solidFill>
                  <a:schemeClr val="accent2"/>
                </a:solidFill>
              </a:rPr>
              <a:t>		TACIS durch ENPI (Europ. Nachbarschafts- und 	Partnerschaftsinstrument) ersetzt</a:t>
            </a:r>
          </a:p>
          <a:p>
            <a:pPr marL="800100" lvl="1" indent="-342900">
              <a:lnSpc>
                <a:spcPct val="85000"/>
              </a:lnSpc>
              <a:spcAft>
                <a:spcPct val="75000"/>
              </a:spcAft>
            </a:pPr>
            <a:r>
              <a:rPr lang="de-AT" sz="2000">
                <a:solidFill>
                  <a:schemeClr val="accent2"/>
                </a:solidFill>
              </a:rPr>
              <a:t>2008/2009: Östliche Partnerschaft (6 Staaten: Armenien, Aserbaidschan, Georgien, Moldawien, Weißrussland, Ukraine)</a:t>
            </a:r>
          </a:p>
        </p:txBody>
      </p:sp>
      <p:sp>
        <p:nvSpPr>
          <p:cNvPr id="7475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4755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Osteuropa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279400" y="2212975"/>
            <a:ext cx="1974850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6" name="Rechteck 35"/>
          <p:cNvSpPr/>
          <p:nvPr/>
        </p:nvSpPr>
        <p:spPr>
          <a:xfrm>
            <a:off x="4632325" y="2212975"/>
            <a:ext cx="10175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508250" y="2608263"/>
            <a:ext cx="3141663" cy="3227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7828" name="AutoShape 13"/>
          <p:cNvSpPr>
            <a:spLocks noChangeArrowheads="1"/>
          </p:cNvSpPr>
          <p:nvPr/>
        </p:nvSpPr>
        <p:spPr bwMode="auto">
          <a:xfrm>
            <a:off x="2084388" y="2117725"/>
            <a:ext cx="3816350" cy="3878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00CC">
                  <a:alpha val="50000"/>
                </a:srgbClr>
              </a:gs>
            </a:gsLst>
            <a:lin ang="18900000" scaled="1"/>
          </a:gradFill>
          <a:ln w="28575" algn="ctr">
            <a:solidFill>
              <a:srgbClr val="0000CC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29" name="AutoShape 36"/>
          <p:cNvSpPr>
            <a:spLocks noChangeArrowheads="1"/>
          </p:cNvSpPr>
          <p:nvPr/>
        </p:nvSpPr>
        <p:spPr bwMode="auto">
          <a:xfrm>
            <a:off x="2254250" y="3657600"/>
            <a:ext cx="5905500" cy="15875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50000"/>
                </a:srgbClr>
              </a:gs>
            </a:gsLst>
            <a:lin ang="18900000" scaled="1"/>
          </a:gra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30" name="AutoShape 38"/>
          <p:cNvSpPr>
            <a:spLocks noChangeArrowheads="1"/>
          </p:cNvSpPr>
          <p:nvPr/>
        </p:nvSpPr>
        <p:spPr bwMode="auto">
          <a:xfrm>
            <a:off x="1919288" y="4046538"/>
            <a:ext cx="4249737" cy="21097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18900000" scaled="1"/>
          </a:gradFill>
          <a:ln w="28575" algn="ctr">
            <a:solidFill>
              <a:srgbClr val="FF99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31" name="AutoShape 10"/>
          <p:cNvSpPr>
            <a:spLocks noChangeArrowheads="1"/>
          </p:cNvSpPr>
          <p:nvPr/>
        </p:nvSpPr>
        <p:spPr bwMode="auto">
          <a:xfrm>
            <a:off x="2419350" y="3854450"/>
            <a:ext cx="5905500" cy="1981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9999">
                  <a:alpha val="50000"/>
                </a:srgbClr>
              </a:gs>
            </a:gsLst>
            <a:lin ang="2700000" scaled="1"/>
          </a:gra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32" name="Text Box 15"/>
          <p:cNvSpPr txBox="1">
            <a:spLocks noChangeArrowheads="1"/>
          </p:cNvSpPr>
          <p:nvPr/>
        </p:nvSpPr>
        <p:spPr bwMode="auto">
          <a:xfrm>
            <a:off x="2351088" y="2212975"/>
            <a:ext cx="989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Cyprus</a:t>
            </a:r>
          </a:p>
        </p:txBody>
      </p:sp>
      <p:sp>
        <p:nvSpPr>
          <p:cNvPr id="77833" name="Text Box 16"/>
          <p:cNvSpPr txBox="1">
            <a:spLocks noChangeArrowheads="1"/>
          </p:cNvSpPr>
          <p:nvPr/>
        </p:nvSpPr>
        <p:spPr bwMode="auto">
          <a:xfrm>
            <a:off x="3575050" y="2212975"/>
            <a:ext cx="804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Malta</a:t>
            </a:r>
          </a:p>
        </p:txBody>
      </p:sp>
      <p:sp>
        <p:nvSpPr>
          <p:cNvPr id="77834" name="Text Box 17"/>
          <p:cNvSpPr txBox="1">
            <a:spLocks noChangeArrowheads="1"/>
          </p:cNvSpPr>
          <p:nvPr/>
        </p:nvSpPr>
        <p:spPr bwMode="auto">
          <a:xfrm>
            <a:off x="4654550" y="2212975"/>
            <a:ext cx="960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Turkey</a:t>
            </a:r>
          </a:p>
        </p:txBody>
      </p:sp>
      <p:sp>
        <p:nvSpPr>
          <p:cNvPr id="77835" name="Text Box 18"/>
          <p:cNvSpPr txBox="1">
            <a:spLocks noChangeArrowheads="1"/>
          </p:cNvSpPr>
          <p:nvPr/>
        </p:nvSpPr>
        <p:spPr bwMode="auto">
          <a:xfrm>
            <a:off x="2617788" y="2644775"/>
            <a:ext cx="1173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Lebanon</a:t>
            </a:r>
          </a:p>
        </p:txBody>
      </p:sp>
      <p:sp>
        <p:nvSpPr>
          <p:cNvPr id="77836" name="Text Box 19"/>
          <p:cNvSpPr txBox="1">
            <a:spLocks noChangeArrowheads="1"/>
          </p:cNvSpPr>
          <p:nvPr/>
        </p:nvSpPr>
        <p:spPr bwMode="auto">
          <a:xfrm>
            <a:off x="4222750" y="2608263"/>
            <a:ext cx="763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Syria</a:t>
            </a:r>
          </a:p>
        </p:txBody>
      </p:sp>
      <p:sp>
        <p:nvSpPr>
          <p:cNvPr id="77837" name="Text Box 20"/>
          <p:cNvSpPr txBox="1">
            <a:spLocks noChangeArrowheads="1"/>
          </p:cNvSpPr>
          <p:nvPr/>
        </p:nvSpPr>
        <p:spPr bwMode="auto">
          <a:xfrm>
            <a:off x="2508250" y="3149600"/>
            <a:ext cx="25003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Palestinian Authority</a:t>
            </a:r>
          </a:p>
        </p:txBody>
      </p:sp>
      <p:sp>
        <p:nvSpPr>
          <p:cNvPr id="77838" name="Text Box 21"/>
          <p:cNvSpPr txBox="1">
            <a:spLocks noChangeArrowheads="1"/>
          </p:cNvSpPr>
          <p:nvPr/>
        </p:nvSpPr>
        <p:spPr bwMode="auto">
          <a:xfrm>
            <a:off x="2730500" y="4094163"/>
            <a:ext cx="804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Israel</a:t>
            </a:r>
          </a:p>
        </p:txBody>
      </p:sp>
      <p:sp>
        <p:nvSpPr>
          <p:cNvPr id="77839" name="Text Box 22"/>
          <p:cNvSpPr txBox="1">
            <a:spLocks noChangeArrowheads="1"/>
          </p:cNvSpPr>
          <p:nvPr/>
        </p:nvSpPr>
        <p:spPr bwMode="auto">
          <a:xfrm>
            <a:off x="3648075" y="4381500"/>
            <a:ext cx="833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Egypt</a:t>
            </a:r>
          </a:p>
        </p:txBody>
      </p:sp>
      <p:sp>
        <p:nvSpPr>
          <p:cNvPr id="77840" name="Text Box 23"/>
          <p:cNvSpPr txBox="1">
            <a:spLocks noChangeArrowheads="1"/>
          </p:cNvSpPr>
          <p:nvPr/>
        </p:nvSpPr>
        <p:spPr bwMode="auto">
          <a:xfrm>
            <a:off x="4632325" y="4094163"/>
            <a:ext cx="960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Jordan</a:t>
            </a:r>
          </a:p>
        </p:txBody>
      </p:sp>
      <p:sp>
        <p:nvSpPr>
          <p:cNvPr id="77841" name="Text Box 24"/>
          <p:cNvSpPr txBox="1">
            <a:spLocks noChangeArrowheads="1"/>
          </p:cNvSpPr>
          <p:nvPr/>
        </p:nvSpPr>
        <p:spPr bwMode="auto">
          <a:xfrm>
            <a:off x="2568575" y="4741863"/>
            <a:ext cx="1004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Tunisia</a:t>
            </a:r>
          </a:p>
        </p:txBody>
      </p:sp>
      <p:sp>
        <p:nvSpPr>
          <p:cNvPr id="77842" name="Text Box 25"/>
          <p:cNvSpPr txBox="1">
            <a:spLocks noChangeArrowheads="1"/>
          </p:cNvSpPr>
          <p:nvPr/>
        </p:nvSpPr>
        <p:spPr bwMode="auto">
          <a:xfrm>
            <a:off x="4492625" y="4741863"/>
            <a:ext cx="1157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Morocco</a:t>
            </a:r>
          </a:p>
        </p:txBody>
      </p:sp>
      <p:sp>
        <p:nvSpPr>
          <p:cNvPr id="77843" name="Text Box 26"/>
          <p:cNvSpPr txBox="1">
            <a:spLocks noChangeArrowheads="1"/>
          </p:cNvSpPr>
          <p:nvPr/>
        </p:nvSpPr>
        <p:spPr bwMode="auto">
          <a:xfrm>
            <a:off x="3648075" y="5330825"/>
            <a:ext cx="9763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Algeria</a:t>
            </a:r>
          </a:p>
        </p:txBody>
      </p:sp>
      <p:sp>
        <p:nvSpPr>
          <p:cNvPr id="77844" name="Text Box 27"/>
          <p:cNvSpPr txBox="1">
            <a:spLocks noChangeArrowheads="1"/>
          </p:cNvSpPr>
          <p:nvPr/>
        </p:nvSpPr>
        <p:spPr bwMode="auto">
          <a:xfrm>
            <a:off x="6443663" y="4165600"/>
            <a:ext cx="1370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/>
              <a:t>Mauritania</a:t>
            </a:r>
          </a:p>
        </p:txBody>
      </p:sp>
      <p:sp>
        <p:nvSpPr>
          <p:cNvPr id="77845" name="Text Box 28"/>
          <p:cNvSpPr txBox="1">
            <a:spLocks noChangeArrowheads="1"/>
          </p:cNvSpPr>
          <p:nvPr/>
        </p:nvSpPr>
        <p:spPr bwMode="auto">
          <a:xfrm>
            <a:off x="5900738" y="2117725"/>
            <a:ext cx="3243262" cy="425450"/>
          </a:xfrm>
          <a:prstGeom prst="rect">
            <a:avLst/>
          </a:prstGeom>
          <a:solidFill>
            <a:srgbClr val="0000CC"/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>
                <a:solidFill>
                  <a:schemeClr val="bg1"/>
                </a:solidFill>
              </a:rPr>
              <a:t>EU (Barcelona Process)           </a:t>
            </a:r>
          </a:p>
        </p:txBody>
      </p:sp>
      <p:sp>
        <p:nvSpPr>
          <p:cNvPr id="77846" name="Text Box 32"/>
          <p:cNvSpPr txBox="1">
            <a:spLocks noChangeArrowheads="1"/>
          </p:cNvSpPr>
          <p:nvPr/>
        </p:nvSpPr>
        <p:spPr bwMode="auto">
          <a:xfrm>
            <a:off x="6259513" y="2927350"/>
            <a:ext cx="2884487" cy="730250"/>
          </a:xfrm>
          <a:prstGeom prst="rect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>
                <a:solidFill>
                  <a:schemeClr val="bg1"/>
                </a:solidFill>
              </a:rPr>
              <a:t>NATO (Mediterranean</a:t>
            </a:r>
            <a:br>
              <a:rPr lang="de-AT" sz="2000">
                <a:solidFill>
                  <a:schemeClr val="bg1"/>
                </a:solidFill>
              </a:rPr>
            </a:br>
            <a:r>
              <a:rPr lang="de-AT" sz="2000">
                <a:solidFill>
                  <a:schemeClr val="bg1"/>
                </a:solidFill>
              </a:rPr>
              <a:t>Co-operation Group)             </a:t>
            </a:r>
          </a:p>
        </p:txBody>
      </p:sp>
      <p:sp>
        <p:nvSpPr>
          <p:cNvPr id="77847" name="Text Box 34"/>
          <p:cNvSpPr txBox="1">
            <a:spLocks noChangeArrowheads="1"/>
          </p:cNvSpPr>
          <p:nvPr/>
        </p:nvSpPr>
        <p:spPr bwMode="auto">
          <a:xfrm>
            <a:off x="-152400" y="4816475"/>
            <a:ext cx="2071688" cy="1644650"/>
          </a:xfrm>
          <a:prstGeom prst="rect">
            <a:avLst/>
          </a:prstGeom>
          <a:solidFill>
            <a:srgbClr val="FF9900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40000"/>
              </a:spcBef>
            </a:pPr>
            <a:r>
              <a:rPr lang="de-AT" sz="2000">
                <a:solidFill>
                  <a:schemeClr val="bg1"/>
                </a:solidFill>
              </a:rPr>
              <a:t>                             OSCE </a:t>
            </a:r>
            <a:br>
              <a:rPr lang="de-AT" sz="2000">
                <a:solidFill>
                  <a:schemeClr val="bg1"/>
                </a:solidFill>
              </a:rPr>
            </a:br>
            <a:r>
              <a:rPr lang="de-AT" sz="2000">
                <a:solidFill>
                  <a:schemeClr val="bg1"/>
                </a:solidFill>
              </a:rPr>
              <a:t>(Mediterranean</a:t>
            </a:r>
            <a:br>
              <a:rPr lang="de-AT" sz="2000">
                <a:solidFill>
                  <a:schemeClr val="bg1"/>
                </a:solidFill>
              </a:rPr>
            </a:br>
            <a:r>
              <a:rPr lang="de-AT" sz="2000">
                <a:solidFill>
                  <a:schemeClr val="bg1"/>
                </a:solidFill>
              </a:rPr>
              <a:t>Partners for </a:t>
            </a:r>
            <a:br>
              <a:rPr lang="de-AT" sz="2000">
                <a:solidFill>
                  <a:schemeClr val="bg1"/>
                </a:solidFill>
              </a:rPr>
            </a:br>
            <a:r>
              <a:rPr lang="de-AT" sz="2000">
                <a:solidFill>
                  <a:schemeClr val="bg1"/>
                </a:solidFill>
              </a:rPr>
              <a:t>Co-operation)</a:t>
            </a:r>
          </a:p>
        </p:txBody>
      </p:sp>
      <p:sp>
        <p:nvSpPr>
          <p:cNvPr id="77848" name="Rectangle 41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7849" name="Text Box 42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Mittelmeerstaaten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77850" name="AutoShape 43"/>
          <p:cNvSpPr>
            <a:spLocks noChangeArrowheads="1"/>
          </p:cNvSpPr>
          <p:nvPr/>
        </p:nvSpPr>
        <p:spPr bwMode="auto">
          <a:xfrm>
            <a:off x="2084388" y="2117725"/>
            <a:ext cx="3816350" cy="3878263"/>
          </a:xfrm>
          <a:prstGeom prst="roundRect">
            <a:avLst>
              <a:gd name="adj" fmla="val 0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51" name="AutoShape 44"/>
          <p:cNvSpPr>
            <a:spLocks noChangeArrowheads="1"/>
          </p:cNvSpPr>
          <p:nvPr/>
        </p:nvSpPr>
        <p:spPr bwMode="auto">
          <a:xfrm>
            <a:off x="2254250" y="3657600"/>
            <a:ext cx="5905500" cy="1587500"/>
          </a:xfrm>
          <a:prstGeom prst="roundRect">
            <a:avLst>
              <a:gd name="adj" fmla="val 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52" name="AutoShape 45"/>
          <p:cNvSpPr>
            <a:spLocks noChangeArrowheads="1"/>
          </p:cNvSpPr>
          <p:nvPr/>
        </p:nvSpPr>
        <p:spPr bwMode="auto">
          <a:xfrm>
            <a:off x="2419350" y="3854450"/>
            <a:ext cx="5905500" cy="1981200"/>
          </a:xfrm>
          <a:prstGeom prst="roundRect">
            <a:avLst>
              <a:gd name="adj" fmla="val 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53" name="AutoShape 46"/>
          <p:cNvSpPr>
            <a:spLocks noChangeArrowheads="1"/>
          </p:cNvSpPr>
          <p:nvPr/>
        </p:nvSpPr>
        <p:spPr bwMode="auto">
          <a:xfrm>
            <a:off x="1919288" y="4046538"/>
            <a:ext cx="4249737" cy="2109787"/>
          </a:xfrm>
          <a:prstGeom prst="roundRect">
            <a:avLst>
              <a:gd name="adj" fmla="val 0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6330950" y="5426075"/>
            <a:ext cx="2813050" cy="730250"/>
          </a:xfrm>
          <a:prstGeom prst="rect">
            <a:avLst/>
          </a:prstGeom>
          <a:solidFill>
            <a:schemeClr val="hlink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de-AT" sz="2000">
                <a:solidFill>
                  <a:schemeClr val="bg1"/>
                </a:solidFill>
              </a:rPr>
              <a:t>WEU (Mediterranean </a:t>
            </a:r>
            <a:br>
              <a:rPr lang="de-AT" sz="2000">
                <a:solidFill>
                  <a:schemeClr val="bg1"/>
                </a:solidFill>
              </a:rPr>
            </a:br>
            <a:r>
              <a:rPr lang="de-AT" sz="2000">
                <a:solidFill>
                  <a:schemeClr val="bg1"/>
                </a:solidFill>
              </a:rPr>
              <a:t>Subgroup)                              </a:t>
            </a:r>
          </a:p>
        </p:txBody>
      </p:sp>
      <p:sp>
        <p:nvSpPr>
          <p:cNvPr id="77855" name="Textfeld 37"/>
          <p:cNvSpPr txBox="1">
            <a:spLocks noChangeArrowheads="1"/>
          </p:cNvSpPr>
          <p:nvPr/>
        </p:nvSpPr>
        <p:spPr bwMode="auto">
          <a:xfrm>
            <a:off x="279400" y="2212975"/>
            <a:ext cx="1974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AT"/>
              <a:t>Mittelmeer-Anrainerstaaten</a:t>
            </a:r>
          </a:p>
        </p:txBody>
      </p:sp>
      <p:sp>
        <p:nvSpPr>
          <p:cNvPr id="7785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7785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9" descr="Abb32jetzt33-Seite107"/>
          <p:cNvPicPr>
            <a:picLocks noChangeAspect="1" noChangeArrowheads="1"/>
          </p:cNvPicPr>
          <p:nvPr/>
        </p:nvPicPr>
        <p:blipFill>
          <a:blip r:embed="rId2"/>
          <a:srcRect l="5571" t="6018" b="6018"/>
          <a:stretch>
            <a:fillRect/>
          </a:stretch>
        </p:blipFill>
        <p:spPr bwMode="auto">
          <a:xfrm>
            <a:off x="-22225" y="2279650"/>
            <a:ext cx="9291638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0899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Afrika: AKP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5"/>
          <p:cNvSpPr txBox="1">
            <a:spLocks noChangeArrowheads="1"/>
          </p:cNvSpPr>
          <p:nvPr/>
        </p:nvSpPr>
        <p:spPr bwMode="auto">
          <a:xfrm>
            <a:off x="0" y="2273300"/>
            <a:ext cx="86106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3000">
                <a:solidFill>
                  <a:schemeClr val="accent2"/>
                </a:solidFill>
              </a:rPr>
              <a:t>Priorität der Armutsbekämpfung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3000">
                <a:solidFill>
                  <a:schemeClr val="accent2"/>
                </a:solidFill>
              </a:rPr>
              <a:t>Sonderregelung des APS: zollfreie Einfuhr aller Produkte („Alles außer Waffen“)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3000">
                <a:solidFill>
                  <a:schemeClr val="accent2"/>
                </a:solidFill>
              </a:rPr>
              <a:t>Schaffung des EU-Amtes für Zusammenarbeit („EuropeAid“)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3000">
                <a:solidFill>
                  <a:schemeClr val="accent2"/>
                </a:solidFill>
              </a:rPr>
              <a:t>Einbeziehung von Klimaschutz, Migration und Sicherheit</a:t>
            </a:r>
          </a:p>
        </p:txBody>
      </p:sp>
      <p:sp>
        <p:nvSpPr>
          <p:cNvPr id="83970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3971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Afrika 2005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5"/>
          <p:cNvSpPr txBox="1">
            <a:spLocks noChangeArrowheads="1"/>
          </p:cNvSpPr>
          <p:nvPr/>
        </p:nvSpPr>
        <p:spPr bwMode="auto">
          <a:xfrm>
            <a:off x="0" y="2273300"/>
            <a:ext cx="85217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5000"/>
              </a:lnSpc>
              <a:spcAft>
                <a:spcPct val="80000"/>
              </a:spcAft>
            </a:pPr>
            <a:r>
              <a:rPr lang="de-AT" sz="3000" b="1">
                <a:solidFill>
                  <a:schemeClr val="accent2"/>
                </a:solidFill>
              </a:rPr>
              <a:t>Association of Southeast Asian Nations</a:t>
            </a:r>
            <a:br>
              <a:rPr lang="de-AT" sz="3000" b="1">
                <a:solidFill>
                  <a:schemeClr val="accent2"/>
                </a:solidFill>
              </a:rPr>
            </a:br>
            <a:r>
              <a:rPr lang="de-AT" sz="3000" b="1">
                <a:solidFill>
                  <a:schemeClr val="accent2"/>
                </a:solidFill>
              </a:rPr>
              <a:t>(ASEAN- 10 Mitgliedsstaaten)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Philippinen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Singapur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Indonesien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Brunei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Malaysia</a:t>
            </a:r>
          </a:p>
        </p:txBody>
      </p:sp>
      <p:sp>
        <p:nvSpPr>
          <p:cNvPr id="8499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4995" name="Text Box 8"/>
          <p:cNvSpPr txBox="1">
            <a:spLocks noChangeArrowheads="1"/>
          </p:cNvSpPr>
          <p:nvPr/>
        </p:nvSpPr>
        <p:spPr bwMode="auto">
          <a:xfrm>
            <a:off x="127000" y="143351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Asien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4996" name="Text Box 9"/>
          <p:cNvSpPr txBox="1">
            <a:spLocks noChangeArrowheads="1"/>
          </p:cNvSpPr>
          <p:nvPr/>
        </p:nvSpPr>
        <p:spPr bwMode="auto">
          <a:xfrm>
            <a:off x="3886200" y="2273300"/>
            <a:ext cx="50784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80000"/>
              </a:spcAft>
            </a:pPr>
            <a:r>
              <a:rPr lang="de-AT" sz="3000" b="1">
                <a:solidFill>
                  <a:schemeClr val="accent2"/>
                </a:solidFill>
              </a:rPr>
              <a:t/>
            </a:r>
            <a:br>
              <a:rPr lang="de-AT" sz="3000" b="1">
                <a:solidFill>
                  <a:schemeClr val="accent2"/>
                </a:solidFill>
              </a:rPr>
            </a:br>
            <a:endParaRPr lang="de-AT" sz="3000" b="1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Thailand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Vietnam (seit 1995)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Laos und Myanmar (seit 1997)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Kambodscha (seit 1999)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5"/>
          <p:cNvSpPr txBox="1">
            <a:spLocks noChangeArrowheads="1"/>
          </p:cNvSpPr>
          <p:nvPr/>
        </p:nvSpPr>
        <p:spPr bwMode="auto">
          <a:xfrm>
            <a:off x="127000" y="2058988"/>
            <a:ext cx="7061200" cy="60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ts val="600"/>
              </a:spcAft>
            </a:pPr>
            <a:r>
              <a:rPr lang="de-AT" sz="3000" b="1">
                <a:solidFill>
                  <a:schemeClr val="accent2"/>
                </a:solidFill>
              </a:rPr>
              <a:t>Europa/Asien Gipfeltreffen (ASEM) </a:t>
            </a:r>
            <a:r>
              <a:rPr lang="de-AT">
                <a:solidFill>
                  <a:schemeClr val="accent2"/>
                </a:solidFill>
              </a:rPr>
              <a:t>- seit 2006: 45 Partner + 2 Organisationen</a:t>
            </a:r>
            <a:endParaRPr lang="de-AT" sz="3000" b="1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400" b="1">
                <a:solidFill>
                  <a:schemeClr val="accent2"/>
                </a:solidFill>
              </a:rPr>
              <a:t>EUROPA (27-EU MSt) + KO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400" b="1">
                <a:solidFill>
                  <a:schemeClr val="accent2"/>
                </a:solidFill>
              </a:rPr>
              <a:t>ASIEN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</a:pPr>
            <a:r>
              <a:rPr lang="de-AT" b="1">
                <a:solidFill>
                  <a:schemeClr val="accent2"/>
                </a:solidFill>
              </a:rPr>
              <a:t>(16 Staaten+ ASEAN- Sekretariat):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Brunei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China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Indien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Indonesien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Japan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Kambodscha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Korea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Laos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de-AT" sz="1400">
              <a:solidFill>
                <a:schemeClr val="accent2"/>
              </a:solidFill>
            </a:endParaRPr>
          </a:p>
        </p:txBody>
      </p:sp>
      <p:sp>
        <p:nvSpPr>
          <p:cNvPr id="86018" name="Rectangle 7"/>
          <p:cNvSpPr>
            <a:spLocks noChangeArrowheads="1"/>
          </p:cNvSpPr>
          <p:nvPr/>
        </p:nvSpPr>
        <p:spPr bwMode="auto">
          <a:xfrm>
            <a:off x="0" y="12985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6019" name="Text Box 9"/>
          <p:cNvSpPr txBox="1">
            <a:spLocks noChangeArrowheads="1"/>
          </p:cNvSpPr>
          <p:nvPr/>
        </p:nvSpPr>
        <p:spPr bwMode="auto">
          <a:xfrm>
            <a:off x="4775200" y="2633663"/>
            <a:ext cx="43688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ct val="85000"/>
              </a:lnSpc>
              <a:spcAft>
                <a:spcPct val="80000"/>
              </a:spcAft>
            </a:pPr>
            <a:endParaRPr lang="de-AT" sz="3000" b="1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Vietnam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Malaysia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Mongolei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Myanmar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Pakistan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Philippinen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Singapur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Thailand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Sekretariat ASEAN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2010 erstmalig auch Teilnahme von Australien,Neuseeland ,und Ruisslsand</a:t>
            </a:r>
          </a:p>
          <a:p>
            <a:pPr marL="800100" lvl="1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1400">
                <a:solidFill>
                  <a:schemeClr val="accent2"/>
                </a:solidFill>
              </a:rPr>
              <a:t>2012 Norwegen,Schweitz</a:t>
            </a:r>
          </a:p>
        </p:txBody>
      </p:sp>
      <p:sp>
        <p:nvSpPr>
          <p:cNvPr id="86020" name="Text Box 8"/>
          <p:cNvSpPr txBox="1">
            <a:spLocks noChangeArrowheads="1"/>
          </p:cNvSpPr>
          <p:nvPr/>
        </p:nvSpPr>
        <p:spPr bwMode="auto">
          <a:xfrm>
            <a:off x="127000" y="130016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Asien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24"/>
          <p:cNvGrpSpPr>
            <a:grpSpLocks/>
          </p:cNvGrpSpPr>
          <p:nvPr/>
        </p:nvGrpSpPr>
        <p:grpSpPr bwMode="auto">
          <a:xfrm>
            <a:off x="520700" y="1931988"/>
            <a:ext cx="7429500" cy="4870450"/>
            <a:chOff x="328" y="1217"/>
            <a:chExt cx="4680" cy="3068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1107" y="1217"/>
              <a:ext cx="96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AT" sz="2000" b="1">
                  <a:solidFill>
                    <a:schemeClr val="hlink"/>
                  </a:solidFill>
                </a:rPr>
                <a:t>             ASEAN </a:t>
              </a:r>
              <a:endParaRPr lang="de-DE" sz="2000" b="1">
                <a:solidFill>
                  <a:schemeClr val="hlink"/>
                </a:solidFill>
              </a:endParaRPr>
            </a:p>
          </p:txBody>
        </p:sp>
        <p:grpSp>
          <p:nvGrpSpPr>
            <p:cNvPr id="87047" name="Group 23"/>
            <p:cNvGrpSpPr>
              <a:grpSpLocks/>
            </p:cNvGrpSpPr>
            <p:nvPr/>
          </p:nvGrpSpPr>
          <p:grpSpPr bwMode="auto">
            <a:xfrm>
              <a:off x="328" y="1366"/>
              <a:ext cx="4680" cy="2919"/>
              <a:chOff x="328" y="1093"/>
              <a:chExt cx="4680" cy="2919"/>
            </a:xfrm>
          </p:grpSpPr>
          <p:sp>
            <p:nvSpPr>
              <p:cNvPr id="87048" name="Rectangle 20"/>
              <p:cNvSpPr>
                <a:spLocks noChangeArrowheads="1"/>
              </p:cNvSpPr>
              <p:nvPr/>
            </p:nvSpPr>
            <p:spPr bwMode="auto">
              <a:xfrm>
                <a:off x="1244" y="1129"/>
                <a:ext cx="1492" cy="2200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alpha val="24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87049" name="Rectangle 21"/>
              <p:cNvSpPr>
                <a:spLocks noChangeArrowheads="1"/>
              </p:cNvSpPr>
              <p:nvPr/>
            </p:nvSpPr>
            <p:spPr bwMode="auto">
              <a:xfrm>
                <a:off x="376" y="1525"/>
                <a:ext cx="3152" cy="1720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alpha val="25998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</a:gra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87050" name="Text Box 6"/>
              <p:cNvSpPr txBox="1">
                <a:spLocks noChangeArrowheads="1"/>
              </p:cNvSpPr>
              <p:nvPr/>
            </p:nvSpPr>
            <p:spPr bwMode="auto">
              <a:xfrm>
                <a:off x="1838" y="1586"/>
                <a:ext cx="834" cy="1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de-AT" sz="1600" b="1"/>
              </a:p>
              <a:p>
                <a:pPr algn="ctr"/>
                <a:endParaRPr lang="de-AT" sz="1600" b="1"/>
              </a:p>
              <a:p>
                <a:pPr algn="ctr"/>
                <a:r>
                  <a:rPr lang="de-AT" sz="1600" b="1"/>
                  <a:t>Thailand</a:t>
                </a:r>
              </a:p>
              <a:p>
                <a:pPr algn="ctr"/>
                <a:r>
                  <a:rPr lang="de-AT" sz="1600" b="1"/>
                  <a:t>Singapore</a:t>
                </a:r>
              </a:p>
              <a:p>
                <a:pPr algn="ctr"/>
                <a:r>
                  <a:rPr lang="de-AT" sz="1600" b="1"/>
                  <a:t>Malaysia</a:t>
                </a:r>
              </a:p>
              <a:p>
                <a:pPr algn="ctr"/>
                <a:r>
                  <a:rPr lang="de-AT" sz="1600" b="1"/>
                  <a:t>Brunei</a:t>
                </a:r>
              </a:p>
              <a:p>
                <a:pPr algn="ctr"/>
                <a:r>
                  <a:rPr lang="de-AT" sz="1600" b="1"/>
                  <a:t>Indonesia</a:t>
                </a:r>
              </a:p>
              <a:p>
                <a:pPr algn="ctr"/>
                <a:r>
                  <a:rPr lang="de-AT" sz="1600" b="1"/>
                  <a:t>Philippines</a:t>
                </a:r>
              </a:p>
              <a:p>
                <a:pPr algn="ctr"/>
                <a:r>
                  <a:rPr lang="de-AT" sz="1600" b="1"/>
                  <a:t>Vietnam</a:t>
                </a:r>
                <a:endParaRPr lang="de-DE" sz="1600" b="1"/>
              </a:p>
            </p:txBody>
          </p:sp>
          <p:sp>
            <p:nvSpPr>
              <p:cNvPr id="8705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965"/>
                <a:ext cx="792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de-AT" sz="1600" b="1"/>
                  <a:t>China</a:t>
                </a:r>
              </a:p>
              <a:p>
                <a:pPr algn="ctr"/>
                <a:r>
                  <a:rPr lang="de-AT" sz="1600" b="1"/>
                  <a:t>S. Korea</a:t>
                </a:r>
              </a:p>
              <a:p>
                <a:pPr algn="ctr"/>
                <a:r>
                  <a:rPr lang="de-AT" sz="1600" b="1"/>
                  <a:t>Japan</a:t>
                </a:r>
                <a:endParaRPr lang="de-DE" sz="1600" b="1"/>
              </a:p>
            </p:txBody>
          </p:sp>
          <p:sp>
            <p:nvSpPr>
              <p:cNvPr id="87052" name="Text Box 11"/>
              <p:cNvSpPr txBox="1">
                <a:spLocks noChangeArrowheads="1"/>
              </p:cNvSpPr>
              <p:nvPr/>
            </p:nvSpPr>
            <p:spPr bwMode="auto">
              <a:xfrm>
                <a:off x="3536" y="1093"/>
                <a:ext cx="1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de-AT" sz="2000" b="1">
                    <a:solidFill>
                      <a:srgbClr val="FF0000"/>
                    </a:solidFill>
                  </a:rPr>
                  <a:t>APEC</a:t>
                </a:r>
                <a:endParaRPr lang="de-DE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7053" name="Text Box 12"/>
              <p:cNvSpPr txBox="1">
                <a:spLocks noChangeArrowheads="1"/>
              </p:cNvSpPr>
              <p:nvPr/>
            </p:nvSpPr>
            <p:spPr bwMode="auto">
              <a:xfrm>
                <a:off x="3528" y="1526"/>
                <a:ext cx="1480" cy="1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de-AT" sz="1400" b="1"/>
                  <a:t>Hong Kong</a:t>
                </a:r>
              </a:p>
              <a:p>
                <a:pPr algn="ctr"/>
                <a:r>
                  <a:rPr lang="de-AT" sz="1400" b="1"/>
                  <a:t>Chinese Taipei</a:t>
                </a:r>
              </a:p>
              <a:p>
                <a:pPr algn="ctr"/>
                <a:r>
                  <a:rPr lang="de-AT" sz="1400" b="1"/>
                  <a:t>Papua New Guinea</a:t>
                </a:r>
                <a:endParaRPr lang="de-DE" sz="1400" b="1"/>
              </a:p>
              <a:p>
                <a:pPr algn="ctr"/>
                <a:r>
                  <a:rPr lang="de-AT" sz="1400" b="1"/>
                  <a:t>USA</a:t>
                </a:r>
              </a:p>
              <a:p>
                <a:pPr algn="ctr"/>
                <a:r>
                  <a:rPr lang="de-AT" sz="1400" b="1"/>
                  <a:t>Canada</a:t>
                </a:r>
              </a:p>
              <a:p>
                <a:pPr algn="ctr"/>
                <a:r>
                  <a:rPr lang="de-AT" sz="1400" b="1"/>
                  <a:t>Panama !</a:t>
                </a:r>
              </a:p>
              <a:p>
                <a:pPr algn="ctr"/>
                <a:r>
                  <a:rPr lang="de-AT" sz="1400" b="1"/>
                  <a:t>Russia</a:t>
                </a:r>
                <a:endParaRPr lang="de-DE" sz="1400" b="1"/>
              </a:p>
              <a:p>
                <a:pPr algn="ctr"/>
                <a:r>
                  <a:rPr lang="de-AT" sz="1400" b="1"/>
                  <a:t>Chile</a:t>
                </a:r>
              </a:p>
              <a:p>
                <a:pPr algn="ctr"/>
                <a:r>
                  <a:rPr lang="de-AT" sz="1400" b="1"/>
                  <a:t>Mexico</a:t>
                </a:r>
              </a:p>
              <a:p>
                <a:pPr algn="ctr"/>
                <a:r>
                  <a:rPr lang="de-AT" sz="1400" b="1"/>
                  <a:t>Peru</a:t>
                </a:r>
                <a:endParaRPr lang="de-DE" sz="1400" b="1"/>
              </a:p>
              <a:p>
                <a:pPr algn="ctr"/>
                <a:r>
                  <a:rPr lang="de-AT" sz="1400" b="1"/>
                  <a:t>Australia</a:t>
                </a:r>
              </a:p>
              <a:p>
                <a:pPr algn="ctr"/>
                <a:r>
                  <a:rPr lang="de-AT" sz="1400" b="1"/>
                  <a:t>New Zealand</a:t>
                </a:r>
                <a:endParaRPr lang="de-DE" sz="1400" b="1"/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416" y="1892"/>
                <a:ext cx="1174" cy="1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AT" sz="1400" b="1"/>
                  <a:t>28 EU member</a:t>
                </a:r>
              </a:p>
              <a:p>
                <a:r>
                  <a:rPr lang="de-AT" sz="1400" b="1"/>
                  <a:t>States and the</a:t>
                </a:r>
              </a:p>
              <a:p>
                <a:r>
                  <a:rPr lang="de-AT" sz="1400" b="1"/>
                  <a:t>European </a:t>
                </a:r>
                <a:br>
                  <a:rPr lang="de-AT" sz="1400" b="1"/>
                </a:br>
                <a:r>
                  <a:rPr lang="de-AT" sz="1400" b="1"/>
                  <a:t>Commission</a:t>
                </a:r>
              </a:p>
              <a:p>
                <a:endParaRPr lang="de-AT" sz="1400" b="1"/>
              </a:p>
              <a:p>
                <a:r>
                  <a:rPr lang="de-AT" sz="1400" b="1"/>
                  <a:t>India</a:t>
                </a:r>
              </a:p>
              <a:p>
                <a:r>
                  <a:rPr lang="de-AT" sz="1400" b="1"/>
                  <a:t>Mongolei</a:t>
                </a:r>
              </a:p>
              <a:p>
                <a:r>
                  <a:rPr lang="de-AT" sz="1400" b="1"/>
                  <a:t>Pakistan</a:t>
                </a:r>
                <a:endParaRPr lang="de-DE" sz="1400" b="1"/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328" y="1275"/>
                <a:ext cx="1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AT" sz="2000" b="1">
                    <a:solidFill>
                      <a:schemeClr val="accent2"/>
                    </a:solidFill>
                  </a:rPr>
                  <a:t>ASEM</a:t>
                </a:r>
                <a:endParaRPr lang="de-DE" sz="20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056" name="Text Box 17"/>
              <p:cNvSpPr txBox="1">
                <a:spLocks noChangeArrowheads="1"/>
              </p:cNvSpPr>
              <p:nvPr/>
            </p:nvSpPr>
            <p:spPr bwMode="auto">
              <a:xfrm>
                <a:off x="648" y="3465"/>
                <a:ext cx="3111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AT" sz="1700" b="1"/>
                  <a:t>ASEM:	</a:t>
                </a:r>
                <a:r>
                  <a:rPr lang="de-AT" sz="1700"/>
                  <a:t>Asia-Europe Meeting</a:t>
                </a:r>
              </a:p>
              <a:p>
                <a:r>
                  <a:rPr lang="de-AT" sz="1700" b="1"/>
                  <a:t>ASEAN: 	</a:t>
                </a:r>
                <a:r>
                  <a:rPr lang="de-AT" sz="1700"/>
                  <a:t>Association of Shouteast Asian Nations </a:t>
                </a:r>
              </a:p>
              <a:p>
                <a:r>
                  <a:rPr lang="de-AT" sz="1700" b="1"/>
                  <a:t>APEC:</a:t>
                </a:r>
                <a:r>
                  <a:rPr lang="de-AT" sz="1700"/>
                  <a:t>	Asia-Pacific Economic Cooperation</a:t>
                </a:r>
                <a:endParaRPr lang="de-DE" sz="1700"/>
              </a:p>
            </p:txBody>
          </p:sp>
          <p:sp>
            <p:nvSpPr>
              <p:cNvPr id="87057" name="Rectangle 24"/>
              <p:cNvSpPr>
                <a:spLocks noChangeArrowheads="1"/>
              </p:cNvSpPr>
              <p:nvPr/>
            </p:nvSpPr>
            <p:spPr bwMode="auto">
              <a:xfrm>
                <a:off x="1924" y="1334"/>
                <a:ext cx="2996" cy="19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87058" name="Rectangle 25"/>
              <p:cNvSpPr>
                <a:spLocks noChangeArrowheads="1"/>
              </p:cNvSpPr>
              <p:nvPr/>
            </p:nvSpPr>
            <p:spPr bwMode="auto">
              <a:xfrm>
                <a:off x="376" y="1525"/>
                <a:ext cx="3152" cy="172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87059" name="Textfeld 18"/>
              <p:cNvSpPr txBox="1">
                <a:spLocks noChangeArrowheads="1"/>
              </p:cNvSpPr>
              <p:nvPr/>
            </p:nvSpPr>
            <p:spPr bwMode="auto">
              <a:xfrm>
                <a:off x="1244" y="1892"/>
                <a:ext cx="1037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AT" sz="1600"/>
                  <a:t>Laos</a:t>
                </a:r>
              </a:p>
              <a:p>
                <a:r>
                  <a:rPr lang="de-AT" sz="1600"/>
                  <a:t>Myanmar</a:t>
                </a:r>
              </a:p>
              <a:p>
                <a:r>
                  <a:rPr lang="de-AT" sz="1600"/>
                  <a:t>Cambodia</a:t>
                </a:r>
              </a:p>
              <a:p>
                <a:endParaRPr lang="de-AT" sz="1600"/>
              </a:p>
            </p:txBody>
          </p:sp>
        </p:grpSp>
      </p:grpSp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7044" name="Rectangle 7"/>
          <p:cNvSpPr>
            <a:spLocks noChangeArrowheads="1"/>
          </p:cNvSpPr>
          <p:nvPr/>
        </p:nvSpPr>
        <p:spPr bwMode="auto">
          <a:xfrm>
            <a:off x="0" y="1423988"/>
            <a:ext cx="9144000" cy="601662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127000" y="1400175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Asien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5"/>
          <p:cNvSpPr txBox="1">
            <a:spLocks noChangeArrowheads="1"/>
          </p:cNvSpPr>
          <p:nvPr/>
        </p:nvSpPr>
        <p:spPr bwMode="auto">
          <a:xfrm>
            <a:off x="0" y="1778000"/>
            <a:ext cx="880110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60000"/>
              </a:spcAft>
            </a:pPr>
            <a:r>
              <a:rPr lang="de-AT" sz="2600">
                <a:solidFill>
                  <a:schemeClr val="accent2"/>
                </a:solidFill>
              </a:rPr>
              <a:t>	Nach Ende des Kalten Krieges 1989/1990 neue Kriterien für Sicherheitsverständnis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Umfassendes Sicherheitsverständnis (comprehensive security): umfasst militärische, politische, soziale, gesellschaftliche, wirtschaftliche, ökologische und kulturelle Dimension von Sicherheit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Neue Konzepte für internationale Konflikt-Prävention; Vielfalt von internationalen Akteuren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Neues System internationaler Friedenssicherung </a:t>
            </a:r>
            <a:br>
              <a:rPr lang="de-AT" sz="2200">
                <a:solidFill>
                  <a:schemeClr val="accent2"/>
                </a:solidFill>
              </a:rPr>
            </a:br>
            <a:r>
              <a:rPr lang="de-AT" sz="2200">
                <a:solidFill>
                  <a:schemeClr val="accent2"/>
                </a:solidFill>
              </a:rPr>
              <a:t>„Wer eigenen Frieden wahren will, sorge für Sicherheit und Frieden auch schon in seinem Umfeld“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Prinzip der staatenübergreifenden Solidarität</a:t>
            </a: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8066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88067" name="Rectangle 7"/>
          <p:cNvSpPr>
            <a:spLocks noChangeArrowheads="1"/>
          </p:cNvSpPr>
          <p:nvPr/>
        </p:nvSpPr>
        <p:spPr bwMode="auto">
          <a:xfrm>
            <a:off x="0" y="1423988"/>
            <a:ext cx="9144000" cy="601662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8068" name="Text Box 8"/>
          <p:cNvSpPr txBox="1">
            <a:spLocks noChangeArrowheads="1"/>
          </p:cNvSpPr>
          <p:nvPr/>
        </p:nvSpPr>
        <p:spPr bwMode="auto">
          <a:xfrm>
            <a:off x="127000" y="1400175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Asien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8069" name="AutoShape 22"/>
          <p:cNvSpPr>
            <a:spLocks noChangeAspect="1" noChangeArrowheads="1"/>
          </p:cNvSpPr>
          <p:nvPr/>
        </p:nvSpPr>
        <p:spPr bwMode="auto">
          <a:xfrm>
            <a:off x="904875" y="2085975"/>
            <a:ext cx="7802563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88070" name="Freeform 103"/>
          <p:cNvSpPr>
            <a:spLocks/>
          </p:cNvSpPr>
          <p:nvPr/>
        </p:nvSpPr>
        <p:spPr bwMode="auto">
          <a:xfrm>
            <a:off x="3479800" y="3317875"/>
            <a:ext cx="2097088" cy="3171825"/>
          </a:xfrm>
          <a:custGeom>
            <a:avLst/>
            <a:gdLst>
              <a:gd name="T0" fmla="*/ 0 w 2420"/>
              <a:gd name="T1" fmla="*/ 0 h 3780"/>
              <a:gd name="T2" fmla="*/ 0 w 2420"/>
              <a:gd name="T3" fmla="*/ 2147483647 h 3780"/>
              <a:gd name="T4" fmla="*/ 2147483647 w 2420"/>
              <a:gd name="T5" fmla="*/ 2147483647 h 3780"/>
              <a:gd name="T6" fmla="*/ 2147483647 w 2420"/>
              <a:gd name="T7" fmla="*/ 2147483647 h 3780"/>
              <a:gd name="T8" fmla="*/ 2147483647 w 2420"/>
              <a:gd name="T9" fmla="*/ 2147483647 h 3780"/>
              <a:gd name="T10" fmla="*/ 2147483647 w 2420"/>
              <a:gd name="T11" fmla="*/ 2147483647 h 3780"/>
              <a:gd name="T12" fmla="*/ 2147483647 w 2420"/>
              <a:gd name="T13" fmla="*/ 2147483647 h 3780"/>
              <a:gd name="T14" fmla="*/ 2147483647 w 2420"/>
              <a:gd name="T15" fmla="*/ 0 h 3780"/>
              <a:gd name="T16" fmla="*/ 0 w 2420"/>
              <a:gd name="T17" fmla="*/ 0 h 37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20"/>
              <a:gd name="T28" fmla="*/ 0 h 3780"/>
              <a:gd name="T29" fmla="*/ 2420 w 2420"/>
              <a:gd name="T30" fmla="*/ 3780 h 37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20" h="3780">
                <a:moveTo>
                  <a:pt x="0" y="0"/>
                </a:moveTo>
                <a:lnTo>
                  <a:pt x="0" y="3780"/>
                </a:lnTo>
                <a:lnTo>
                  <a:pt x="1650" y="3780"/>
                </a:lnTo>
                <a:lnTo>
                  <a:pt x="1650" y="1260"/>
                </a:lnTo>
                <a:lnTo>
                  <a:pt x="2420" y="1260"/>
                </a:lnTo>
                <a:lnTo>
                  <a:pt x="2420" y="540"/>
                </a:lnTo>
                <a:lnTo>
                  <a:pt x="1650" y="540"/>
                </a:lnTo>
                <a:lnTo>
                  <a:pt x="1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8071" name="AutoShape 104"/>
          <p:cNvSpPr>
            <a:spLocks noChangeArrowheads="1"/>
          </p:cNvSpPr>
          <p:nvPr/>
        </p:nvSpPr>
        <p:spPr bwMode="auto">
          <a:xfrm>
            <a:off x="5943600" y="4594225"/>
            <a:ext cx="2451100" cy="1895475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lvl="1"/>
            <a:r>
              <a:rPr lang="sv-SE" sz="1600" b="1">
                <a:latin typeface="Times New Roman" pitchFamily="18" charset="0"/>
              </a:rPr>
              <a:t>	SAARC*)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Afghanistan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Bangladesch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Bhutan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Malediven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Nepal</a:t>
            </a:r>
          </a:p>
          <a:p>
            <a:pPr lvl="1"/>
            <a:r>
              <a:rPr lang="sv-SE" sz="1600">
                <a:solidFill>
                  <a:srgbClr val="000000"/>
                </a:solidFill>
                <a:latin typeface="Times New Roman" pitchFamily="18" charset="0"/>
              </a:rPr>
              <a:t>	Sri Lanka</a:t>
            </a:r>
          </a:p>
          <a:p>
            <a:endParaRPr lang="de-AT" sz="1600">
              <a:latin typeface="Times New Roman" pitchFamily="18" charset="0"/>
            </a:endParaRPr>
          </a:p>
        </p:txBody>
      </p:sp>
      <p:sp>
        <p:nvSpPr>
          <p:cNvPr id="88072" name="AutoShape 105"/>
          <p:cNvSpPr>
            <a:spLocks noChangeArrowheads="1"/>
          </p:cNvSpPr>
          <p:nvPr/>
        </p:nvSpPr>
        <p:spPr bwMode="auto">
          <a:xfrm>
            <a:off x="904875" y="2144713"/>
            <a:ext cx="4948238" cy="3327400"/>
          </a:xfrm>
          <a:prstGeom prst="roundRect">
            <a:avLst>
              <a:gd name="adj" fmla="val 1123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tIns="61200"/>
          <a:lstStyle/>
          <a:p>
            <a:r>
              <a:rPr lang="de-AT" sz="1600" b="1"/>
              <a:t>APEC</a:t>
            </a:r>
            <a:endParaRPr lang="de-AT" sz="1600"/>
          </a:p>
        </p:txBody>
      </p:sp>
      <p:sp>
        <p:nvSpPr>
          <p:cNvPr id="88073" name="AutoShape 106"/>
          <p:cNvSpPr>
            <a:spLocks noChangeArrowheads="1"/>
          </p:cNvSpPr>
          <p:nvPr/>
        </p:nvSpPr>
        <p:spPr bwMode="auto">
          <a:xfrm>
            <a:off x="3355975" y="3073400"/>
            <a:ext cx="3478213" cy="3559175"/>
          </a:xfrm>
          <a:prstGeom prst="roundRect">
            <a:avLst>
              <a:gd name="adj" fmla="val 8560"/>
            </a:avLst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tIns="61200"/>
          <a:lstStyle/>
          <a:p>
            <a:pPr algn="r"/>
            <a:r>
              <a:rPr lang="de-AT" sz="1600" b="1"/>
              <a:t>ASEM</a:t>
            </a:r>
            <a:endParaRPr lang="de-AT" sz="1600"/>
          </a:p>
        </p:txBody>
      </p:sp>
      <p:sp>
        <p:nvSpPr>
          <p:cNvPr id="88074" name="AutoShape 107"/>
          <p:cNvSpPr>
            <a:spLocks noChangeArrowheads="1"/>
          </p:cNvSpPr>
          <p:nvPr/>
        </p:nvSpPr>
        <p:spPr bwMode="auto">
          <a:xfrm>
            <a:off x="3557588" y="3375025"/>
            <a:ext cx="1249362" cy="30353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tIns="61200"/>
          <a:lstStyle/>
          <a:p>
            <a:pPr algn="ctr"/>
            <a:r>
              <a:rPr lang="de-AT" sz="1600" b="1"/>
              <a:t>ASEAN</a:t>
            </a:r>
            <a:endParaRPr lang="de-AT" sz="1600"/>
          </a:p>
        </p:txBody>
      </p:sp>
      <p:sp>
        <p:nvSpPr>
          <p:cNvPr id="88075" name="Text Box 108"/>
          <p:cNvSpPr txBox="1">
            <a:spLocks noChangeArrowheads="1"/>
          </p:cNvSpPr>
          <p:nvPr/>
        </p:nvSpPr>
        <p:spPr bwMode="auto">
          <a:xfrm>
            <a:off x="6013450" y="3760788"/>
            <a:ext cx="9350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endParaRPr lang="de-AT" sz="1000">
              <a:latin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EU 28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Mongolei</a:t>
            </a:r>
          </a:p>
          <a:p>
            <a:pPr>
              <a:spcBef>
                <a:spcPts val="200"/>
              </a:spcBef>
            </a:pPr>
            <a:endParaRPr lang="de-AT" sz="1600">
              <a:latin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Indien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Pakistan</a:t>
            </a:r>
          </a:p>
          <a:p>
            <a:endParaRPr lang="de-AT">
              <a:latin typeface="Times New Roman" pitchFamily="18" charset="0"/>
            </a:endParaRPr>
          </a:p>
        </p:txBody>
      </p:sp>
      <p:sp>
        <p:nvSpPr>
          <p:cNvPr id="88076" name="Text Box 109"/>
          <p:cNvSpPr txBox="1">
            <a:spLocks noChangeArrowheads="1"/>
          </p:cNvSpPr>
          <p:nvPr/>
        </p:nvSpPr>
        <p:spPr bwMode="auto">
          <a:xfrm>
            <a:off x="1060450" y="2605088"/>
            <a:ext cx="15605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Australien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Costa Rica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Chile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Ecuador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Kanada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Kolumbien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Mexico</a:t>
            </a:r>
          </a:p>
          <a:p>
            <a:pPr>
              <a:spcBef>
                <a:spcPts val="200"/>
              </a:spcBef>
            </a:pPr>
            <a:r>
              <a:rPr lang="es-ES" sz="1600">
                <a:latin typeface="Times New Roman" pitchFamily="18" charset="0"/>
              </a:rPr>
              <a:t>Neuseeland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Papua-Neuguinea</a:t>
            </a:r>
            <a:endParaRPr lang="de-AT" sz="1600"/>
          </a:p>
        </p:txBody>
      </p:sp>
      <p:sp>
        <p:nvSpPr>
          <p:cNvPr id="88077" name="Text Box 110"/>
          <p:cNvSpPr txBox="1">
            <a:spLocks noChangeArrowheads="1"/>
          </p:cNvSpPr>
          <p:nvPr/>
        </p:nvSpPr>
        <p:spPr bwMode="auto">
          <a:xfrm>
            <a:off x="3713163" y="3802063"/>
            <a:ext cx="109378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Brunei</a:t>
            </a:r>
          </a:p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Indonesien</a:t>
            </a:r>
          </a:p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Malaysia</a:t>
            </a:r>
          </a:p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Philippinen</a:t>
            </a:r>
          </a:p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Singapur</a:t>
            </a:r>
          </a:p>
          <a:p>
            <a:pPr>
              <a:spcBef>
                <a:spcPts val="200"/>
              </a:spcBef>
            </a:pPr>
            <a:r>
              <a:rPr lang="en-GB" sz="1600">
                <a:latin typeface="Times New Roman" pitchFamily="18" charset="0"/>
              </a:rPr>
              <a:t>Thailand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Vietnam</a:t>
            </a:r>
            <a:endParaRPr lang="de-AT" sz="1600"/>
          </a:p>
        </p:txBody>
      </p:sp>
      <p:sp>
        <p:nvSpPr>
          <p:cNvPr id="88078" name="Text Box 111"/>
          <p:cNvSpPr txBox="1">
            <a:spLocks noChangeArrowheads="1"/>
          </p:cNvSpPr>
          <p:nvPr/>
        </p:nvSpPr>
        <p:spPr bwMode="auto">
          <a:xfrm>
            <a:off x="4962525" y="4094163"/>
            <a:ext cx="1092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China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Japan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Südkorea</a:t>
            </a:r>
          </a:p>
        </p:txBody>
      </p:sp>
      <p:sp>
        <p:nvSpPr>
          <p:cNvPr id="88079" name="Text Box 112"/>
          <p:cNvSpPr txBox="1">
            <a:spLocks noChangeArrowheads="1"/>
          </p:cNvSpPr>
          <p:nvPr/>
        </p:nvSpPr>
        <p:spPr bwMode="auto">
          <a:xfrm>
            <a:off x="4848225" y="3851275"/>
            <a:ext cx="1004888" cy="307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lang="de-AT" sz="1500" b="1"/>
              <a:t>CAFTA</a:t>
            </a:r>
            <a:endParaRPr lang="de-AT" sz="1500"/>
          </a:p>
        </p:txBody>
      </p:sp>
      <p:sp>
        <p:nvSpPr>
          <p:cNvPr id="88080" name="Text Box 113"/>
          <p:cNvSpPr txBox="1">
            <a:spLocks noChangeArrowheads="1"/>
          </p:cNvSpPr>
          <p:nvPr/>
        </p:nvSpPr>
        <p:spPr bwMode="auto">
          <a:xfrm>
            <a:off x="3670300" y="5637213"/>
            <a:ext cx="1092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Kambodscha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Laos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Myanmar</a:t>
            </a:r>
            <a:endParaRPr lang="de-AT" sz="1600"/>
          </a:p>
        </p:txBody>
      </p:sp>
      <p:sp>
        <p:nvSpPr>
          <p:cNvPr id="88081" name="Text Box 114"/>
          <p:cNvSpPr txBox="1">
            <a:spLocks noChangeArrowheads="1"/>
          </p:cNvSpPr>
          <p:nvPr/>
        </p:nvSpPr>
        <p:spPr bwMode="auto">
          <a:xfrm>
            <a:off x="2465388" y="2605088"/>
            <a:ext cx="1560512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Peru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Russland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Taipei</a:t>
            </a:r>
          </a:p>
          <a:p>
            <a:pPr>
              <a:spcBef>
                <a:spcPts val="200"/>
              </a:spcBef>
            </a:pPr>
            <a:r>
              <a:rPr lang="de-AT" sz="1600">
                <a:latin typeface="Times New Roman" pitchFamily="18" charset="0"/>
              </a:rPr>
              <a:t>USA</a:t>
            </a:r>
            <a:endParaRPr lang="de-AT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1138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1139" name="Rectangle 7"/>
          <p:cNvSpPr>
            <a:spLocks noChangeArrowheads="1"/>
          </p:cNvSpPr>
          <p:nvPr/>
        </p:nvSpPr>
        <p:spPr bwMode="auto">
          <a:xfrm>
            <a:off x="0" y="1420813"/>
            <a:ext cx="9144000" cy="601662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1140" name="Text Box 8"/>
          <p:cNvSpPr txBox="1">
            <a:spLocks noChangeArrowheads="1"/>
          </p:cNvSpPr>
          <p:nvPr/>
        </p:nvSpPr>
        <p:spPr bwMode="auto">
          <a:xfrm>
            <a:off x="127000" y="1400175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USA</a:t>
            </a:r>
            <a:endParaRPr lang="de-DE" sz="2400">
              <a:solidFill>
                <a:schemeClr val="bg1"/>
              </a:solidFill>
            </a:endParaRPr>
          </a:p>
        </p:txBody>
      </p:sp>
      <p:pic>
        <p:nvPicPr>
          <p:cNvPr id="91141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2022475"/>
            <a:ext cx="3756025" cy="48244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4275138" y="2019300"/>
            <a:ext cx="4876800" cy="8255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1143" name="Text Box 33"/>
          <p:cNvSpPr txBox="1">
            <a:spLocks noChangeArrowheads="1"/>
          </p:cNvSpPr>
          <p:nvPr/>
        </p:nvSpPr>
        <p:spPr bwMode="auto">
          <a:xfrm>
            <a:off x="4275138" y="2022475"/>
            <a:ext cx="4868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400">
                <a:solidFill>
                  <a:schemeClr val="bg1"/>
                </a:solidFill>
              </a:rPr>
              <a:t>Freihandelsabkommen USA mit anderen Staaten Amerikas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5"/>
          <p:cNvSpPr txBox="1">
            <a:spLocks noChangeArrowheads="1"/>
          </p:cNvSpPr>
          <p:nvPr/>
        </p:nvSpPr>
        <p:spPr bwMode="auto">
          <a:xfrm>
            <a:off x="-388938" y="2341563"/>
            <a:ext cx="8521701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57300" lvl="2" indent="-342900">
              <a:lnSpc>
                <a:spcPct val="85000"/>
              </a:lnSpc>
              <a:spcAft>
                <a:spcPct val="30000"/>
              </a:spcAft>
            </a:pPr>
            <a:r>
              <a:rPr lang="de-AT" sz="2800">
                <a:solidFill>
                  <a:schemeClr val="accent2"/>
                </a:solidFill>
              </a:rPr>
              <a:t>4 Zonen:</a:t>
            </a:r>
          </a:p>
          <a:p>
            <a:pPr marL="1714500" lvl="3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800">
                <a:solidFill>
                  <a:schemeClr val="accent2"/>
                </a:solidFill>
              </a:rPr>
              <a:t>Karibik</a:t>
            </a:r>
          </a:p>
          <a:p>
            <a:pPr marL="1714500" lvl="3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800">
                <a:solidFill>
                  <a:schemeClr val="accent2"/>
                </a:solidFill>
              </a:rPr>
              <a:t>Zentralamerika</a:t>
            </a:r>
          </a:p>
          <a:p>
            <a:pPr marL="1714500" lvl="3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800">
                <a:solidFill>
                  <a:schemeClr val="accent2"/>
                </a:solidFill>
              </a:rPr>
              <a:t>Andenregion (CAN) (Bolivien, Kolumbien, Ecuador, Peru)</a:t>
            </a:r>
          </a:p>
          <a:p>
            <a:pPr marL="1714500" lvl="3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800">
                <a:solidFill>
                  <a:schemeClr val="accent2"/>
                </a:solidFill>
              </a:rPr>
              <a:t>Südamerika (MERCOSUR) (Argentinien, Brasilien, Paraguay, Uruguay, Venezuela)</a:t>
            </a:r>
          </a:p>
        </p:txBody>
      </p:sp>
      <p:sp>
        <p:nvSpPr>
          <p:cNvPr id="92162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127000" y="1377950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Lateinamerika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3" name="Group 18"/>
          <p:cNvGrpSpPr>
            <a:grpSpLocks/>
          </p:cNvGrpSpPr>
          <p:nvPr/>
        </p:nvGrpSpPr>
        <p:grpSpPr bwMode="auto">
          <a:xfrm>
            <a:off x="311150" y="2681288"/>
            <a:ext cx="3981450" cy="3371850"/>
            <a:chOff x="3260" y="1012"/>
            <a:chExt cx="2508" cy="2124"/>
          </a:xfrm>
        </p:grpSpPr>
        <p:pic>
          <p:nvPicPr>
            <p:cNvPr id="95248" name="Picture 10"/>
            <p:cNvPicPr>
              <a:picLocks noChangeAspect="1" noChangeArrowheads="1"/>
            </p:cNvPicPr>
            <p:nvPr/>
          </p:nvPicPr>
          <p:blipFill>
            <a:blip r:embed="rId2"/>
            <a:srcRect t="27727" r="56927" b="43437"/>
            <a:stretch>
              <a:fillRect/>
            </a:stretch>
          </p:blipFill>
          <p:spPr bwMode="auto">
            <a:xfrm>
              <a:off x="3260" y="1502"/>
              <a:ext cx="2050" cy="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49" name="Oval 16"/>
            <p:cNvSpPr>
              <a:spLocks noChangeArrowheads="1"/>
            </p:cNvSpPr>
            <p:nvPr/>
          </p:nvSpPr>
          <p:spPr bwMode="auto">
            <a:xfrm>
              <a:off x="4928" y="1012"/>
              <a:ext cx="656" cy="6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5250" name="Oval 15"/>
            <p:cNvSpPr>
              <a:spLocks noChangeArrowheads="1"/>
            </p:cNvSpPr>
            <p:nvPr/>
          </p:nvSpPr>
          <p:spPr bwMode="auto">
            <a:xfrm>
              <a:off x="5112" y="1640"/>
              <a:ext cx="656" cy="132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95234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95235" name="Group 19"/>
          <p:cNvGrpSpPr>
            <a:grpSpLocks/>
          </p:cNvGrpSpPr>
          <p:nvPr/>
        </p:nvGrpSpPr>
        <p:grpSpPr bwMode="auto">
          <a:xfrm>
            <a:off x="4518025" y="2014538"/>
            <a:ext cx="4625975" cy="4843462"/>
            <a:chOff x="50" y="1273"/>
            <a:chExt cx="2569" cy="3047"/>
          </a:xfrm>
        </p:grpSpPr>
        <p:pic>
          <p:nvPicPr>
            <p:cNvPr id="95243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" y="1273"/>
              <a:ext cx="2561" cy="3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44" name="Rectangle 11"/>
            <p:cNvSpPr>
              <a:spLocks noChangeArrowheads="1"/>
            </p:cNvSpPr>
            <p:nvPr/>
          </p:nvSpPr>
          <p:spPr bwMode="auto">
            <a:xfrm>
              <a:off x="50" y="2104"/>
              <a:ext cx="89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5245" name="Rectangle 12"/>
            <p:cNvSpPr>
              <a:spLocks noChangeArrowheads="1"/>
            </p:cNvSpPr>
            <p:nvPr/>
          </p:nvSpPr>
          <p:spPr bwMode="auto">
            <a:xfrm>
              <a:off x="148" y="2159"/>
              <a:ext cx="89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5246" name="Rectangle 13"/>
            <p:cNvSpPr>
              <a:spLocks noChangeArrowheads="1"/>
            </p:cNvSpPr>
            <p:nvPr/>
          </p:nvSpPr>
          <p:spPr bwMode="auto">
            <a:xfrm>
              <a:off x="197" y="2265"/>
              <a:ext cx="894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5247" name="Rectangle 14"/>
            <p:cNvSpPr>
              <a:spLocks noChangeArrowheads="1"/>
            </p:cNvSpPr>
            <p:nvPr/>
          </p:nvSpPr>
          <p:spPr bwMode="auto">
            <a:xfrm>
              <a:off x="197" y="2677"/>
              <a:ext cx="894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95236" name="Text Box 21"/>
          <p:cNvSpPr txBox="1">
            <a:spLocks noChangeArrowheads="1"/>
          </p:cNvSpPr>
          <p:nvPr/>
        </p:nvSpPr>
        <p:spPr bwMode="auto">
          <a:xfrm>
            <a:off x="823913" y="4572000"/>
            <a:ext cx="4411662" cy="1282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600"/>
              <a:t>member: Arg; Bra; Par., Uru., Ven.</a:t>
            </a:r>
          </a:p>
          <a:p>
            <a:endParaRPr lang="de-AT" sz="1600"/>
          </a:p>
          <a:p>
            <a:r>
              <a:rPr lang="de-AT" sz="1600"/>
              <a:t>associate member: Chil., Bol., Peru, Kol., Ecu. </a:t>
            </a:r>
          </a:p>
          <a:p>
            <a:endParaRPr lang="de-AT" sz="1400"/>
          </a:p>
          <a:p>
            <a:r>
              <a:rPr lang="de-AT" sz="1600"/>
              <a:t>observer: Mexiko (Assoziationsgespräche)</a:t>
            </a:r>
            <a:endParaRPr lang="de-DE" sz="1600"/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Außenbeziehungen der EU gesamt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95239" name="Rectangle 20"/>
          <p:cNvSpPr>
            <a:spLocks noChangeArrowheads="1"/>
          </p:cNvSpPr>
          <p:nvPr/>
        </p:nvSpPr>
        <p:spPr bwMode="auto">
          <a:xfrm>
            <a:off x="127000" y="3048000"/>
            <a:ext cx="38735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27000" y="1389063"/>
            <a:ext cx="901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Geografische Schwerpunkte – Lateinamerika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0" y="2012950"/>
            <a:ext cx="3395663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5242" name="Text Box 8"/>
          <p:cNvSpPr txBox="1">
            <a:spLocks noChangeArrowheads="1"/>
          </p:cNvSpPr>
          <p:nvPr/>
        </p:nvSpPr>
        <p:spPr bwMode="auto">
          <a:xfrm>
            <a:off x="354013" y="2027238"/>
            <a:ext cx="2838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MERCOSUR</a:t>
            </a:r>
            <a:endParaRPr lang="de-DE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5"/>
          <p:cNvSpPr txBox="1">
            <a:spLocks noChangeArrowheads="1"/>
          </p:cNvSpPr>
          <p:nvPr/>
        </p:nvSpPr>
        <p:spPr bwMode="auto">
          <a:xfrm>
            <a:off x="279400" y="2184400"/>
            <a:ext cx="85217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EVG (Europäische Verteidigungsgemeinschaft)</a:t>
            </a:r>
            <a:endParaRPr lang="de-AT" sz="220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85000"/>
              </a:lnSpc>
              <a:spcAft>
                <a:spcPct val="3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Erster Versuch zur sicherheitspolitischen Zusammenarbeit mit supranationaler Ausgestaltung</a:t>
            </a:r>
          </a:p>
          <a:p>
            <a:pPr marL="800100" lvl="1" indent="-342900">
              <a:lnSpc>
                <a:spcPct val="85000"/>
              </a:lnSpc>
              <a:spcAft>
                <a:spcPct val="9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1954 – EVG scheitert an Veto des französischen Parlaments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EPG (Europäischen Politischen Gemeinschaft)</a:t>
            </a:r>
          </a:p>
          <a:p>
            <a:pPr marL="800100" lvl="1" indent="-342900">
              <a:lnSpc>
                <a:spcPct val="85000"/>
              </a:lnSpc>
              <a:spcAft>
                <a:spcPct val="9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Projekt EPG scheitert ebenfalls an französischem Veto gegen die EVG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600">
                <a:solidFill>
                  <a:schemeClr val="accent2"/>
                </a:solidFill>
              </a:rPr>
              <a:t>„Union von Staaten“ – (Fouchet Plan I und II)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-"/>
            </a:pPr>
            <a:r>
              <a:rPr lang="de-AT" sz="2200">
                <a:solidFill>
                  <a:schemeClr val="accent2"/>
                </a:solidFill>
              </a:rPr>
              <a:t>Integrationsmodell mit vergemeinschafteter Außen- und Verteidigungspolitik scheitert am Widerstand der MSt</a:t>
            </a:r>
            <a:endParaRPr lang="de-AT" sz="2600">
              <a:solidFill>
                <a:schemeClr val="accent2"/>
              </a:solidFill>
            </a:endParaRPr>
          </a:p>
        </p:txBody>
      </p:sp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3795" name="Text Box 9"/>
          <p:cNvSpPr txBox="1">
            <a:spLocks noChangeArrowheads="1"/>
          </p:cNvSpPr>
          <p:nvPr/>
        </p:nvSpPr>
        <p:spPr bwMode="auto">
          <a:xfrm>
            <a:off x="279400" y="1433513"/>
            <a:ext cx="875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1. Gescheiterte Anläufe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4"/>
          <p:cNvSpPr txBox="1">
            <a:spLocks noChangeArrowheads="1"/>
          </p:cNvSpPr>
          <p:nvPr/>
        </p:nvSpPr>
        <p:spPr bwMode="auto">
          <a:xfrm>
            <a:off x="0" y="2794000"/>
            <a:ext cx="8801100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60000"/>
              </a:spcAft>
            </a:pPr>
            <a:r>
              <a:rPr lang="de-AT" sz="2600">
                <a:solidFill>
                  <a:schemeClr val="accent2"/>
                </a:solidFill>
              </a:rPr>
              <a:t>	Grundsätzliches Dilemma vergemeinschafteter Außenpolitik symptomatisch für weitere Entwicklung der späteren EU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Einerseits Überzeugung gemeinsame europäische Politik ist wegweisend für europäische Friedensordnung</a:t>
            </a:r>
          </a:p>
          <a:p>
            <a:pPr marL="800100" lvl="1" indent="-342900">
              <a:lnSpc>
                <a:spcPct val="85000"/>
              </a:lnSpc>
              <a:spcAft>
                <a:spcPct val="6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Andererseits Befürchtung massiver Einschränkung nationaler Handlungsfreiheit bei Abgabe außen- und sicherheitspolitischer Kompetenzen</a:t>
            </a:r>
          </a:p>
        </p:txBody>
      </p:sp>
      <p:sp>
        <p:nvSpPr>
          <p:cNvPr id="3481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34925" y="1466850"/>
            <a:ext cx="875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1. Gescheiterte Anläufe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34925" y="2074863"/>
            <a:ext cx="7505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Fazit</a:t>
            </a:r>
            <a:endParaRPr lang="de-DE" sz="2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4"/>
          <p:cNvSpPr txBox="1">
            <a:spLocks noChangeArrowheads="1"/>
          </p:cNvSpPr>
          <p:nvPr/>
        </p:nvSpPr>
        <p:spPr bwMode="auto">
          <a:xfrm>
            <a:off x="0" y="2641600"/>
            <a:ext cx="9144000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AT" sz="2400">
                <a:solidFill>
                  <a:schemeClr val="accent2"/>
                </a:solidFill>
              </a:rPr>
              <a:t>	</a:t>
            </a:r>
            <a:r>
              <a:rPr lang="de-AT" sz="2200">
                <a:solidFill>
                  <a:schemeClr val="accent2"/>
                </a:solidFill>
              </a:rPr>
              <a:t>Sicherheitspolitische/militärische Agenden blieben von Europäischen Einigungsprozess bis 1992 völlig ausgeklammert ...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</a:pPr>
            <a:r>
              <a:rPr lang="de-AT" sz="2200">
                <a:solidFill>
                  <a:schemeClr val="accent2"/>
                </a:solidFill>
              </a:rPr>
              <a:t>	... wurden zwei anderen internationalen Organisationen übertragen: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NATO</a:t>
            </a:r>
          </a:p>
          <a:p>
            <a:pPr marL="1714500" lvl="3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AT">
                <a:solidFill>
                  <a:schemeClr val="accent2"/>
                </a:solidFill>
              </a:rPr>
              <a:t>das zentrale Sicherheitsbündnis in Europa</a:t>
            </a:r>
          </a:p>
          <a:p>
            <a:pPr marL="1257300" lvl="2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de-AT" sz="2200">
                <a:solidFill>
                  <a:schemeClr val="accent2"/>
                </a:solidFill>
              </a:rPr>
              <a:t>WEU</a:t>
            </a:r>
          </a:p>
          <a:p>
            <a:pPr marL="1714500" lvl="3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AT">
                <a:solidFill>
                  <a:schemeClr val="accent2"/>
                </a:solidFill>
              </a:rPr>
              <a:t>als europäisches Militärbündnis gegründet</a:t>
            </a:r>
          </a:p>
          <a:p>
            <a:pPr marL="1714500" lvl="3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AT">
                <a:solidFill>
                  <a:schemeClr val="accent2"/>
                </a:solidFill>
              </a:rPr>
              <a:t>kaum Bedeutung, eher Reservekonstruktion</a:t>
            </a:r>
          </a:p>
          <a:p>
            <a:pPr marL="1714500" lvl="3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AT">
                <a:solidFill>
                  <a:schemeClr val="accent2"/>
                </a:solidFill>
              </a:rPr>
              <a:t>erst ab 1992 politische Bedeutung im Rahmen der Zweiten Säule</a:t>
            </a:r>
          </a:p>
          <a:p>
            <a:pPr marL="1714500" lvl="3" indent="-342900">
              <a:lnSpc>
                <a:spcPct val="85000"/>
              </a:lnSpc>
              <a:spcAft>
                <a:spcPct val="50000"/>
              </a:spcAft>
              <a:buFontTx/>
              <a:buChar char="-"/>
            </a:pPr>
            <a:r>
              <a:rPr lang="de-AT">
                <a:solidFill>
                  <a:schemeClr val="accent2"/>
                </a:solidFill>
              </a:rPr>
              <a:t>2010 aber bereits wieder aufgelöst</a:t>
            </a:r>
          </a:p>
        </p:txBody>
      </p:sp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6016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34925" y="1466850"/>
            <a:ext cx="875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1. Gescheiterte Anläufe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0" y="2014538"/>
            <a:ext cx="9144000" cy="601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34925" y="2074863"/>
            <a:ext cx="7505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Aft>
                <a:spcPct val="25000"/>
              </a:spcAft>
            </a:pPr>
            <a:r>
              <a:rPr lang="de-AT" sz="2600" b="1">
                <a:solidFill>
                  <a:schemeClr val="accent2"/>
                </a:solidFill>
              </a:rPr>
              <a:t>Fazit</a:t>
            </a:r>
            <a:endParaRPr lang="de-DE" sz="2600" b="1">
              <a:solidFill>
                <a:schemeClr val="accent2"/>
              </a:solidFill>
            </a:endParaRPr>
          </a:p>
        </p:txBody>
      </p:sp>
      <p:pic>
        <p:nvPicPr>
          <p:cNvPr id="35846" name="Picture 12" descr="we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950" y="4938713"/>
            <a:ext cx="125888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13" descr="NATO-Flag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950" y="3862388"/>
            <a:ext cx="1258888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5849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liennummernplatzhalt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25575" y="6456363"/>
            <a:ext cx="7539038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de-DE" sz="1000">
                <a:solidFill>
                  <a:schemeClr val="bg2"/>
                </a:solidFill>
              </a:rPr>
              <a:t>Schermann / Stimmer / Thöndl: Die Europäische Union. Institutionen – Verfahren - Akteure</a:t>
            </a:r>
            <a:r>
              <a:rPr lang="de-DE" sz="1400">
                <a:solidFill>
                  <a:schemeClr val="bg2"/>
                </a:solidFill>
              </a:rPr>
              <a:t> - </a:t>
            </a:r>
            <a:r>
              <a:rPr lang="de-DE" sz="1200" i="1"/>
              <a:t>FS 6</a:t>
            </a:r>
            <a:r>
              <a:rPr lang="de-DE" sz="1200"/>
              <a:t> -</a:t>
            </a:r>
            <a:r>
              <a:rPr lang="de-DE" sz="1200" b="1"/>
              <a:t> </a:t>
            </a:r>
            <a:r>
              <a:rPr lang="de-DE" sz="1000" b="1"/>
              <a:t>Blatt</a:t>
            </a:r>
            <a:r>
              <a:rPr lang="de-DE" sz="1200" b="1"/>
              <a:t> </a:t>
            </a:r>
            <a:fld id="{825CB053-D807-4A43-8F20-9C7216BEC7A0}" type="slidenum">
              <a:rPr lang="de-DE" sz="1200" b="1"/>
              <a:pPr algn="r"/>
              <a:t>9</a:t>
            </a:fld>
            <a:endParaRPr lang="de-DE" sz="1200" b="1"/>
          </a:p>
        </p:txBody>
      </p:sp>
      <p:pic>
        <p:nvPicPr>
          <p:cNvPr id="36866" name="Picture 12" descr="FLAGGE GROSS"/>
          <p:cNvPicPr>
            <a:picLocks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0" y="2492375"/>
            <a:ext cx="91440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2743200"/>
            <a:ext cx="55626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</a:pPr>
            <a:endParaRPr lang="de-AT" sz="300">
              <a:solidFill>
                <a:schemeClr val="accent2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Aktive Mitwirkung bei Entwicklung der KSZE (Schlussakte von Helsinki)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Einheitliche Stimmabgabe bei UNO (60-90%)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Ausbau des diplomatischen Instrumentariums (Gemeinsame Standpunkte &amp; Aktionen)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Ausweitung der erfassten Krisenbereiche</a:t>
            </a:r>
          </a:p>
          <a:p>
            <a:pPr marL="342900" indent="-342900">
              <a:lnSpc>
                <a:spcPct val="85000"/>
              </a:lnSpc>
              <a:spcAft>
                <a:spcPct val="30000"/>
              </a:spcAft>
              <a:buFontTx/>
              <a:buChar char="•"/>
            </a:pPr>
            <a:r>
              <a:rPr lang="de-AT" sz="2400">
                <a:solidFill>
                  <a:schemeClr val="accent2"/>
                </a:solidFill>
              </a:rPr>
              <a:t>Debatte über militärische Aspekte von Sicherheitspolitik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0" y="1412875"/>
            <a:ext cx="9144000" cy="10795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0" y="1433513"/>
            <a:ext cx="91440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3000">
                <a:solidFill>
                  <a:schemeClr val="bg1"/>
                </a:solidFill>
              </a:rPr>
              <a:t>    2. EPZ (Europäische Politische Zusammenarbeit) 1969-1992</a:t>
            </a:r>
            <a:endParaRPr lang="de-DE" sz="3000">
              <a:solidFill>
                <a:schemeClr val="bg1"/>
              </a:solidFill>
            </a:endParaRPr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0" y="1976438"/>
            <a:ext cx="887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5000"/>
              </a:spcAft>
            </a:pPr>
            <a:r>
              <a:rPr lang="de-AT" sz="2400">
                <a:solidFill>
                  <a:schemeClr val="accent2"/>
                </a:solidFill>
              </a:rPr>
              <a:t>   </a:t>
            </a:r>
            <a:endParaRPr lang="de-DE" sz="2600" b="1">
              <a:solidFill>
                <a:schemeClr val="accent2"/>
              </a:solidFill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954088" y="85725"/>
            <a:ext cx="56721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5000"/>
              </a:spcBef>
            </a:pPr>
            <a:endParaRPr lang="de-AT" sz="1200" b="1">
              <a:solidFill>
                <a:srgbClr val="FED526"/>
              </a:solidFill>
            </a:endParaRPr>
          </a:p>
          <a:p>
            <a:pPr marL="457200" indent="-457200"/>
            <a:r>
              <a:rPr lang="de-AT" sz="2400" b="1">
                <a:solidFill>
                  <a:srgbClr val="FED526"/>
                </a:solidFill>
              </a:rPr>
              <a:t>II. Politikbereiche der EU im Vergleich</a:t>
            </a:r>
            <a:endParaRPr lang="de-DE" sz="2400">
              <a:solidFill>
                <a:srgbClr val="FED526"/>
              </a:solidFill>
            </a:endParaRP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965200" y="841375"/>
            <a:ext cx="5837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de-AT" sz="2400">
                <a:solidFill>
                  <a:srgbClr val="FED526"/>
                </a:solidFill>
              </a:rPr>
              <a:t>GASP – Historische Entwicklung</a:t>
            </a:r>
            <a:endParaRPr lang="de-DE" sz="2400">
              <a:solidFill>
                <a:srgbClr val="FED5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Microsoft Office PowerPoint</Application>
  <PresentationFormat>Bildschirmpräsentation (4:3)</PresentationFormat>
  <Paragraphs>638</Paragraphs>
  <Slides>53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Entwurfsvorlage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60" baseType="lpstr">
      <vt:lpstr>Arial</vt:lpstr>
      <vt:lpstr>Wingdings</vt:lpstr>
      <vt:lpstr>Times New Roman</vt:lpstr>
      <vt:lpstr>Standarddesign</vt:lpstr>
      <vt:lpstr>Benutzerdefiniertes Design</vt:lpstr>
      <vt:lpstr>Standarddesign</vt:lpstr>
      <vt:lpstr>Diagramm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Folie 45</vt:lpstr>
      <vt:lpstr>Folie 46</vt:lpstr>
      <vt:lpstr>Folie 47</vt:lpstr>
      <vt:lpstr>Folie 48</vt:lpstr>
      <vt:lpstr>Folie 49</vt:lpstr>
      <vt:lpstr>Folie 50</vt:lpstr>
      <vt:lpstr>Folie 51</vt:lpstr>
      <vt:lpstr>Folie 52</vt:lpstr>
      <vt:lpstr>Folie 53</vt:lpstr>
    </vt:vector>
  </TitlesOfParts>
  <Company>Karin Schermann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Karin</dc:creator>
  <cp:lastModifiedBy>Anwender</cp:lastModifiedBy>
  <cp:revision>323</cp:revision>
  <dcterms:created xsi:type="dcterms:W3CDTF">2008-02-04T19:27:57Z</dcterms:created>
  <dcterms:modified xsi:type="dcterms:W3CDTF">2016-01-13T17:03:18Z</dcterms:modified>
</cp:coreProperties>
</file>