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0"/>
  </p:notesMasterIdLst>
  <p:handoutMasterIdLst>
    <p:handoutMasterId r:id="rId41"/>
  </p:handoutMasterIdLst>
  <p:sldIdLst>
    <p:sldId id="256" r:id="rId3"/>
    <p:sldId id="265" r:id="rId4"/>
    <p:sldId id="279" r:id="rId5"/>
    <p:sldId id="266" r:id="rId6"/>
    <p:sldId id="276" r:id="rId7"/>
    <p:sldId id="277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2" r:id="rId20"/>
    <p:sldId id="291" r:id="rId21"/>
    <p:sldId id="267" r:id="rId22"/>
    <p:sldId id="293" r:id="rId23"/>
    <p:sldId id="294" r:id="rId24"/>
    <p:sldId id="295" r:id="rId25"/>
    <p:sldId id="296" r:id="rId26"/>
    <p:sldId id="297" r:id="rId27"/>
    <p:sldId id="269" r:id="rId28"/>
    <p:sldId id="298" r:id="rId29"/>
    <p:sldId id="299" r:id="rId30"/>
    <p:sldId id="300" r:id="rId31"/>
    <p:sldId id="301" r:id="rId32"/>
    <p:sldId id="302" r:id="rId33"/>
    <p:sldId id="270" r:id="rId34"/>
    <p:sldId id="271" r:id="rId35"/>
    <p:sldId id="272" r:id="rId36"/>
    <p:sldId id="273" r:id="rId37"/>
    <p:sldId id="274" r:id="rId38"/>
    <p:sldId id="27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660"/>
  </p:normalViewPr>
  <p:slideViewPr>
    <p:cSldViewPr>
      <p:cViewPr>
        <p:scale>
          <a:sx n="50" d="100"/>
          <a:sy n="50" d="100"/>
        </p:scale>
        <p:origin x="-612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3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de-DE" smtClean="0"/>
              <a:t>20.10.2016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de-DE" smtClean="0"/>
              <a:t>20.10.2016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34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5567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451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-1588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black">
          <a:xfrm>
            <a:off x="-1588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048" y="457200"/>
            <a:ext cx="91440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1152">
          <p15:clr>
            <a:srgbClr val="F26B43"/>
          </p15:clr>
        </p15:guide>
        <p15:guide id="5" orient="horz" pos="3840">
          <p15:clr>
            <a:srgbClr val="F26B43"/>
          </p15:clr>
        </p15:guide>
        <p15:guide id="6" orient="horz" pos="288">
          <p15:clr>
            <a:srgbClr val="F26B43"/>
          </p15:clr>
        </p15:guide>
        <p15:guide id="7" pos="6720">
          <p15:clr>
            <a:srgbClr val="F26B43"/>
          </p15:clr>
        </p15:guide>
        <p15:guide id="8" pos="960">
          <p15:clr>
            <a:srgbClr val="F26B43"/>
          </p15:clr>
        </p15:guide>
        <p15:guide id="9" pos="672">
          <p15:clr>
            <a:srgbClr val="F26B43"/>
          </p15:clr>
        </p15:guide>
        <p15:guide id="10" pos="7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Load </a:t>
            </a:r>
            <a:r>
              <a:rPr lang="de-DE" dirty="0" err="1" smtClean="0"/>
              <a:t>Balancing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Algorithmen und Verfahren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Präsentation von Maximilian Seidl, Donnerstag, 20. Oktober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Andere Algorithmen – </a:t>
            </a:r>
            <a:r>
              <a:rPr lang="de-AT" dirty="0" err="1" smtClean="0"/>
              <a:t>Observed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1524000" y="1772816"/>
            <a:ext cx="633670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3200" b="1" dirty="0" err="1" smtClean="0">
                <a:solidFill>
                  <a:schemeClr val="tx1">
                    <a:lumMod val="85000"/>
                  </a:schemeClr>
                </a:solidFill>
              </a:rPr>
              <a:t>Observed</a:t>
            </a:r>
            <a:endParaRPr lang="de-AT" sz="3200" b="1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kombiniert Logik von: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Least Connections</a:t>
            </a:r>
            <a:endParaRPr lang="de-AT" sz="2200" b="1" dirty="0">
              <a:solidFill>
                <a:schemeClr val="tx1">
                  <a:lumMod val="85000"/>
                </a:schemeClr>
              </a:solidFill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Fastest</a:t>
            </a:r>
            <a:endParaRPr lang="de-AT" sz="2200" b="1" dirty="0">
              <a:solidFill>
                <a:schemeClr val="tx1">
                  <a:lumMod val="85000"/>
                </a:schemeClr>
              </a:solidFill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schnellster und effizientester</a:t>
            </a:r>
            <a:endParaRPr lang="de-AT" sz="2200" b="1" dirty="0">
              <a:solidFill>
                <a:schemeClr val="tx1">
                  <a:lumMod val="85000"/>
                </a:schemeClr>
              </a:solidFill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dirty="0"/>
              <a:t>selten in herkömmliche LB </a:t>
            </a:r>
            <a:r>
              <a:rPr lang="de-AT" sz="2200" dirty="0" smtClean="0"/>
              <a:t>inkludiert</a:t>
            </a:r>
            <a:endParaRPr lang="de-AT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10</a:t>
            </a:fld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421229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Andere Algorithmen – </a:t>
            </a:r>
            <a:r>
              <a:rPr lang="de-AT" dirty="0" err="1" smtClean="0"/>
              <a:t>Predictive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1524000" y="1772816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3200" b="1" dirty="0" err="1" smtClean="0">
                <a:solidFill>
                  <a:schemeClr val="tx1">
                    <a:lumMod val="85000"/>
                  </a:schemeClr>
                </a:solidFill>
              </a:rPr>
              <a:t>Predictive</a:t>
            </a:r>
            <a:endParaRPr lang="de-AT" sz="3200" b="1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benutzt Logik von </a:t>
            </a:r>
            <a:r>
              <a:rPr lang="de-AT" sz="2200" b="1" dirty="0" err="1" smtClean="0">
                <a:solidFill>
                  <a:schemeClr val="tx1">
                    <a:lumMod val="85000"/>
                  </a:schemeClr>
                </a:solidFill>
              </a:rPr>
              <a:t>Observed</a:t>
            </a:r>
            <a:endParaRPr lang="de-AT" sz="2200" b="1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LB analysiert Traffic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funktioniert in jeder Architektur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dirty="0"/>
              <a:t>selten in herkömmliche LB </a:t>
            </a:r>
            <a:r>
              <a:rPr lang="de-AT" sz="2200" dirty="0" smtClean="0"/>
              <a:t>inkludiert</a:t>
            </a:r>
            <a:endParaRPr lang="de-AT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11</a:t>
            </a:fld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45527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02587" y="908720"/>
            <a:ext cx="3122613" cy="648072"/>
          </a:xfrm>
        </p:spPr>
        <p:txBody>
          <a:bodyPr/>
          <a:lstStyle/>
          <a:p>
            <a:r>
              <a:rPr lang="de-AT" dirty="0" smtClean="0"/>
              <a:t>Review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80177" y="1772816"/>
            <a:ext cx="4104456" cy="43231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 smtClean="0"/>
              <a:t>Round Robin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800" dirty="0" smtClean="0"/>
              <a:t>persistente Verbindungen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800" dirty="0" smtClean="0"/>
              <a:t>bewirkt kürzere Response-Time</a:t>
            </a:r>
          </a:p>
          <a:p>
            <a:pPr lvl="1"/>
            <a:endParaRPr lang="de-AT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 smtClean="0"/>
              <a:t>Monitoring Methoden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800" dirty="0" smtClean="0"/>
              <a:t>beste  Wahl  bei persistierenden Verbindungen</a:t>
            </a:r>
          </a:p>
          <a:p>
            <a:pPr lvl="1"/>
            <a:endParaRPr lang="de-AT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 smtClean="0"/>
              <a:t>Fastest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800" dirty="0" smtClean="0"/>
              <a:t>beste alternative Methode, wenn keine dynamische Lösung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53" y="3068960"/>
            <a:ext cx="3505572" cy="2629179"/>
          </a:xfrm>
          <a:prstGeom prst="rect">
            <a:avLst/>
          </a:prstGeom>
        </p:spPr>
      </p:pic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556792"/>
            <a:ext cx="3384376" cy="25382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12</a:t>
            </a:fld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2438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Load </a:t>
            </a:r>
            <a:r>
              <a:rPr lang="de-AT" dirty="0" err="1" smtClean="0"/>
              <a:t>Balancer</a:t>
            </a:r>
            <a:r>
              <a:rPr lang="de-AT" dirty="0" smtClean="0"/>
              <a:t> Funktionen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HTTP, SSL, TCP </a:t>
            </a:r>
            <a:r>
              <a:rPr lang="de-AT" dirty="0" err="1" smtClean="0"/>
              <a:t>buffering</a:t>
            </a:r>
            <a:r>
              <a:rPr lang="de-AT" dirty="0" smtClean="0"/>
              <a:t>, DSR, </a:t>
            </a:r>
            <a:r>
              <a:rPr lang="de-AT" dirty="0" err="1" smtClean="0"/>
              <a:t>Health</a:t>
            </a:r>
            <a:r>
              <a:rPr lang="de-AT" dirty="0" smtClean="0"/>
              <a:t> </a:t>
            </a:r>
            <a:r>
              <a:rPr lang="de-AT" dirty="0" err="1" smtClean="0"/>
              <a:t>checking</a:t>
            </a:r>
            <a:r>
              <a:rPr lang="de-AT" dirty="0" smtClean="0"/>
              <a:t>, Firewall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592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Funktionen - Hauptfunktionen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AT" sz="3200" dirty="0" smtClean="0"/>
              <a:t>HTTP</a:t>
            </a:r>
          </a:p>
          <a:p>
            <a:pPr lvl="1"/>
            <a:r>
              <a:rPr lang="de-AT" sz="2200" dirty="0" smtClean="0"/>
              <a:t>SSL</a:t>
            </a:r>
          </a:p>
          <a:p>
            <a:pPr lvl="1"/>
            <a:r>
              <a:rPr lang="de-AT" sz="2200" dirty="0" err="1" smtClean="0"/>
              <a:t>compression</a:t>
            </a:r>
            <a:endParaRPr lang="de-AT" sz="2200" dirty="0" smtClean="0"/>
          </a:p>
          <a:p>
            <a:pPr lvl="1"/>
            <a:r>
              <a:rPr lang="de-AT" sz="2200" dirty="0" err="1" smtClean="0"/>
              <a:t>caching</a:t>
            </a:r>
            <a:endParaRPr lang="de-AT" sz="2200" dirty="0" smtClean="0"/>
          </a:p>
          <a:p>
            <a:pPr lvl="1"/>
            <a:r>
              <a:rPr lang="de-AT" sz="2200" dirty="0" err="1" smtClean="0"/>
              <a:t>security</a:t>
            </a:r>
            <a:endParaRPr lang="de-AT" sz="2200" dirty="0" smtClean="0"/>
          </a:p>
          <a:p>
            <a:r>
              <a:rPr lang="de-AT" sz="3200" dirty="0" smtClean="0"/>
              <a:t>TCP </a:t>
            </a:r>
            <a:r>
              <a:rPr lang="de-AT" sz="3200" dirty="0" err="1" smtClean="0"/>
              <a:t>buffering</a:t>
            </a:r>
            <a:endParaRPr lang="de-AT" sz="3200" dirty="0" smtClean="0"/>
          </a:p>
          <a:p>
            <a:pPr lvl="1"/>
            <a:r>
              <a:rPr lang="de-AT" sz="2200" dirty="0" err="1" smtClean="0"/>
              <a:t>buffert</a:t>
            </a:r>
            <a:r>
              <a:rPr lang="de-AT" sz="2200" dirty="0" smtClean="0"/>
              <a:t> Responses</a:t>
            </a:r>
          </a:p>
          <a:p>
            <a:pPr lvl="1"/>
            <a:r>
              <a:rPr lang="de-AT" sz="2200" dirty="0" smtClean="0"/>
              <a:t>spart redundante TCP-Handshakes</a:t>
            </a:r>
            <a:endParaRPr lang="de-AT" sz="2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AT" sz="3200" dirty="0" smtClean="0"/>
              <a:t>Firewall</a:t>
            </a:r>
          </a:p>
          <a:p>
            <a:pPr lvl="1"/>
            <a:r>
              <a:rPr lang="de-AT" sz="2200" dirty="0" smtClean="0"/>
              <a:t>kann Verbindungen blocken</a:t>
            </a:r>
          </a:p>
          <a:p>
            <a:r>
              <a:rPr lang="de-AT" sz="3200" dirty="0" smtClean="0"/>
              <a:t>DSR</a:t>
            </a:r>
          </a:p>
          <a:p>
            <a:pPr lvl="1"/>
            <a:r>
              <a:rPr lang="de-AT" sz="2200" dirty="0" err="1" smtClean="0"/>
              <a:t>Direct</a:t>
            </a:r>
            <a:r>
              <a:rPr lang="de-AT" sz="2200" dirty="0" smtClean="0"/>
              <a:t> Server Return</a:t>
            </a:r>
            <a:endParaRPr lang="de-AT" sz="2200" dirty="0"/>
          </a:p>
          <a:p>
            <a:r>
              <a:rPr lang="de-AT" sz="3200" dirty="0" err="1" smtClean="0"/>
              <a:t>Health</a:t>
            </a:r>
            <a:r>
              <a:rPr lang="de-AT" sz="3200" dirty="0" smtClean="0"/>
              <a:t> </a:t>
            </a:r>
            <a:r>
              <a:rPr lang="de-AT" sz="3200" dirty="0" err="1" smtClean="0"/>
              <a:t>checking</a:t>
            </a:r>
            <a:endParaRPr lang="de-AT" sz="3200" dirty="0" smtClean="0"/>
          </a:p>
          <a:p>
            <a:pPr lvl="1"/>
            <a:r>
              <a:rPr lang="de-AT" sz="2200" dirty="0" smtClean="0"/>
              <a:t>Überprüft Geräte</a:t>
            </a:r>
          </a:p>
          <a:p>
            <a:endParaRPr lang="de-AT" sz="260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14</a:t>
            </a:fld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16821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Funktionen – </a:t>
            </a:r>
            <a:r>
              <a:rPr lang="de-AT" dirty="0" err="1" smtClean="0"/>
              <a:t>DDoS</a:t>
            </a:r>
            <a:r>
              <a:rPr lang="de-AT" dirty="0" smtClean="0"/>
              <a:t> </a:t>
            </a:r>
            <a:r>
              <a:rPr lang="de-AT" dirty="0" err="1" smtClean="0"/>
              <a:t>protection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4000" y="1828800"/>
            <a:ext cx="4067944" cy="4267200"/>
          </a:xfrm>
        </p:spPr>
        <p:txBody>
          <a:bodyPr>
            <a:normAutofit/>
          </a:bodyPr>
          <a:lstStyle/>
          <a:p>
            <a:r>
              <a:rPr lang="de-AT" sz="3200" dirty="0" smtClean="0"/>
              <a:t>Distributed </a:t>
            </a:r>
            <a:r>
              <a:rPr lang="de-AT" sz="3200" dirty="0" err="1" smtClean="0"/>
              <a:t>Denial</a:t>
            </a:r>
            <a:r>
              <a:rPr lang="de-AT" sz="3200" dirty="0" smtClean="0"/>
              <a:t> </a:t>
            </a:r>
            <a:r>
              <a:rPr lang="de-AT" sz="3200" dirty="0" err="1" smtClean="0"/>
              <a:t>of</a:t>
            </a:r>
            <a:r>
              <a:rPr lang="de-AT" sz="3200" dirty="0" smtClean="0"/>
              <a:t> Service </a:t>
            </a:r>
            <a:r>
              <a:rPr lang="de-AT" sz="3200" dirty="0" err="1" smtClean="0"/>
              <a:t>protection</a:t>
            </a:r>
            <a:endParaRPr lang="de-AT" sz="3200" dirty="0" smtClean="0"/>
          </a:p>
          <a:p>
            <a:pPr lvl="1"/>
            <a:r>
              <a:rPr lang="de-AT" sz="2200" dirty="0" smtClean="0"/>
              <a:t>SYN-Cookies</a:t>
            </a:r>
          </a:p>
          <a:p>
            <a:pPr lvl="1"/>
            <a:r>
              <a:rPr lang="de-AT" sz="2200" dirty="0" err="1" smtClean="0"/>
              <a:t>delayed-binding</a:t>
            </a:r>
            <a:endParaRPr lang="de-AT" sz="2200" dirty="0" smtClean="0"/>
          </a:p>
          <a:p>
            <a:pPr lvl="1"/>
            <a:r>
              <a:rPr lang="de-AT" sz="2200" dirty="0" smtClean="0"/>
              <a:t>Server sieht Client nicht, solange Handshake aktiv</a:t>
            </a:r>
          </a:p>
          <a:p>
            <a:pPr lvl="1"/>
            <a:r>
              <a:rPr lang="de-AT" sz="2200" dirty="0" smtClean="0"/>
              <a:t>nimmt generell Arbeit ab</a:t>
            </a:r>
            <a:endParaRPr lang="de-AT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15</a:t>
            </a:fld>
            <a:endParaRPr lang="de-DE" sz="22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1828800"/>
            <a:ext cx="4581440" cy="30542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38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Verfahren mit </a:t>
            </a:r>
            <a:br>
              <a:rPr lang="de-AT" dirty="0" smtClean="0"/>
            </a:br>
            <a:r>
              <a:rPr lang="de-AT" dirty="0" smtClean="0"/>
              <a:t>NW-Architektur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DNS, Flat-</a:t>
            </a:r>
            <a:r>
              <a:rPr lang="de-AT" dirty="0" err="1" smtClean="0"/>
              <a:t>based</a:t>
            </a:r>
            <a:r>
              <a:rPr lang="de-AT" dirty="0" smtClean="0"/>
              <a:t>, NAT </a:t>
            </a:r>
            <a:r>
              <a:rPr lang="de-AT" dirty="0" err="1" smtClean="0"/>
              <a:t>based</a:t>
            </a:r>
            <a:r>
              <a:rPr lang="de-AT" dirty="0" smtClean="0"/>
              <a:t>, </a:t>
            </a:r>
            <a:r>
              <a:rPr lang="de-AT" dirty="0" err="1" smtClean="0"/>
              <a:t>Anycast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2892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Verfahren mit NW-Architektur 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200" dirty="0" smtClean="0"/>
              <a:t>Serverlastverteilung (SLB)</a:t>
            </a:r>
          </a:p>
          <a:p>
            <a:pPr lvl="1"/>
            <a:r>
              <a:rPr lang="de-AT" sz="2200" dirty="0" smtClean="0"/>
              <a:t>DNS Round Robin (bereits bekannt)</a:t>
            </a:r>
          </a:p>
          <a:p>
            <a:pPr lvl="1"/>
            <a:r>
              <a:rPr lang="de-AT" sz="2200" dirty="0" smtClean="0"/>
              <a:t>Flat </a:t>
            </a:r>
            <a:r>
              <a:rPr lang="de-AT" sz="2200" dirty="0" err="1" smtClean="0"/>
              <a:t>based</a:t>
            </a:r>
            <a:r>
              <a:rPr lang="de-AT" sz="2200" dirty="0" smtClean="0"/>
              <a:t> SLB</a:t>
            </a:r>
          </a:p>
          <a:p>
            <a:pPr lvl="1"/>
            <a:r>
              <a:rPr lang="de-AT" sz="2200" dirty="0" smtClean="0"/>
              <a:t>NAT </a:t>
            </a:r>
            <a:r>
              <a:rPr lang="de-AT" sz="2200" dirty="0" err="1" smtClean="0"/>
              <a:t>based</a:t>
            </a:r>
            <a:r>
              <a:rPr lang="de-AT" sz="2200" dirty="0" smtClean="0"/>
              <a:t> SLB</a:t>
            </a:r>
          </a:p>
          <a:p>
            <a:pPr lvl="1"/>
            <a:r>
              <a:rPr lang="de-AT" sz="2200" dirty="0" err="1" smtClean="0"/>
              <a:t>Anycast</a:t>
            </a:r>
            <a:r>
              <a:rPr lang="de-AT" sz="2200" dirty="0" smtClean="0"/>
              <a:t> SLB</a:t>
            </a:r>
            <a:endParaRPr lang="de-AT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17</a:t>
            </a:fld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2017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DNS Round Robin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SRV, NAPTR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1842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02587" y="762000"/>
            <a:ext cx="3122613" cy="1082824"/>
          </a:xfrm>
        </p:spPr>
        <p:txBody>
          <a:bodyPr/>
          <a:lstStyle/>
          <a:p>
            <a:r>
              <a:rPr lang="de-AT" dirty="0" smtClean="0"/>
              <a:t>DNS Round Robin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001039" y="2060848"/>
            <a:ext cx="3124161" cy="381642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200" dirty="0" smtClean="0"/>
              <a:t>simpelste Methode</a:t>
            </a:r>
          </a:p>
          <a:p>
            <a:endParaRPr lang="de-AT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200" dirty="0" smtClean="0"/>
              <a:t>Caching Client-</a:t>
            </a:r>
            <a:r>
              <a:rPr lang="de-AT" sz="2200" dirty="0" err="1" smtClean="0"/>
              <a:t>side</a:t>
            </a:r>
            <a:endParaRPr lang="de-AT" sz="2200" dirty="0" smtClean="0"/>
          </a:p>
          <a:p>
            <a:endParaRPr lang="de-AT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200" dirty="0" smtClean="0"/>
              <a:t>Round Robin Vorgehen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200" dirty="0" smtClean="0"/>
              <a:t>Service </a:t>
            </a:r>
            <a:r>
              <a:rPr lang="de-AT" sz="2200" dirty="0" err="1" smtClean="0"/>
              <a:t>Resource</a:t>
            </a:r>
            <a:r>
              <a:rPr lang="de-AT" sz="2200" dirty="0" smtClean="0"/>
              <a:t>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200" dirty="0" smtClean="0"/>
              <a:t>NAPTR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19</a:t>
            </a:fld>
            <a:endParaRPr lang="de-DE" sz="22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1143000"/>
            <a:ext cx="6096000" cy="457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532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Präsentation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Algorithmen</a:t>
            </a:r>
          </a:p>
          <a:p>
            <a:pPr lvl="1"/>
            <a:r>
              <a:rPr lang="de-DE" sz="2000" dirty="0" smtClean="0"/>
              <a:t>Round </a:t>
            </a:r>
            <a:r>
              <a:rPr lang="de-DE" sz="2000" dirty="0"/>
              <a:t>Robin</a:t>
            </a:r>
          </a:p>
          <a:p>
            <a:pPr lvl="1"/>
            <a:r>
              <a:rPr lang="de-DE" sz="2000" dirty="0" smtClean="0"/>
              <a:t>Random</a:t>
            </a:r>
            <a:endParaRPr lang="de-DE" sz="2000" dirty="0"/>
          </a:p>
          <a:p>
            <a:pPr lvl="1"/>
            <a:r>
              <a:rPr lang="de-DE" sz="2000" dirty="0"/>
              <a:t>Fastest</a:t>
            </a:r>
          </a:p>
          <a:p>
            <a:pPr lvl="1"/>
            <a:r>
              <a:rPr lang="de-DE" sz="2000" dirty="0"/>
              <a:t>Least Connections</a:t>
            </a:r>
          </a:p>
          <a:p>
            <a:pPr lvl="1"/>
            <a:r>
              <a:rPr lang="de-DE" sz="2000" dirty="0" err="1"/>
              <a:t>Observed</a:t>
            </a:r>
            <a:endParaRPr lang="de-DE" sz="2000" dirty="0"/>
          </a:p>
          <a:p>
            <a:pPr lvl="1"/>
            <a:r>
              <a:rPr lang="de-DE" sz="2000" dirty="0" err="1" smtClean="0"/>
              <a:t>Predictive</a:t>
            </a:r>
            <a:endParaRPr lang="de-DE" sz="2000" dirty="0" smtClean="0"/>
          </a:p>
          <a:p>
            <a:r>
              <a:rPr lang="de-DE" sz="2400" dirty="0" smtClean="0"/>
              <a:t>Verfahren mit NW-Architektur</a:t>
            </a:r>
            <a:endParaRPr lang="de-DE" sz="2400" dirty="0"/>
          </a:p>
          <a:p>
            <a:r>
              <a:rPr lang="de-DE" sz="2400" dirty="0" smtClean="0"/>
              <a:t>Load </a:t>
            </a:r>
            <a:r>
              <a:rPr lang="de-DE" sz="2400" dirty="0" err="1" smtClean="0"/>
              <a:t>Balancer</a:t>
            </a:r>
            <a:r>
              <a:rPr lang="de-DE" sz="2400" dirty="0" smtClean="0"/>
              <a:t> als </a:t>
            </a:r>
            <a:r>
              <a:rPr lang="de-DE" sz="2400" dirty="0" err="1" smtClean="0"/>
              <a:t>failover</a:t>
            </a:r>
            <a:endParaRPr lang="de-DE" dirty="0" smtClean="0"/>
          </a:p>
          <a:p>
            <a:pPr lvl="1"/>
            <a:endParaRPr lang="de-DE" dirty="0"/>
          </a:p>
          <a:p>
            <a:pPr marL="365760" lvl="1" indent="0">
              <a:buNone/>
            </a:pPr>
            <a:endParaRPr lang="de-DE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2</a:t>
            </a:fld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Verfahren mit NW-Architektur -</a:t>
            </a:r>
            <a:br>
              <a:rPr lang="de-DE" dirty="0" smtClean="0"/>
            </a:br>
            <a:r>
              <a:rPr lang="de-DE" dirty="0" smtClean="0"/>
              <a:t>Round Robin DNS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5148064" cy="2107431"/>
          </a:xfrm>
        </p:spPr>
        <p:txBody>
          <a:bodyPr/>
          <a:lstStyle/>
          <a:p>
            <a:r>
              <a:rPr lang="de-DE" sz="3200" dirty="0" smtClean="0"/>
              <a:t>Service Ressource Records</a:t>
            </a:r>
          </a:p>
          <a:p>
            <a:pPr lvl="1"/>
            <a:r>
              <a:rPr lang="de-DE" sz="2200" dirty="0" smtClean="0"/>
              <a:t>schreiben verfügbare Dienste</a:t>
            </a:r>
            <a:endParaRPr lang="de-DE" sz="2200" dirty="0" smtClean="0"/>
          </a:p>
        </p:txBody>
      </p:sp>
      <p:graphicFrame>
        <p:nvGraphicFramePr>
          <p:cNvPr id="5" name="Inhaltsplatzhalt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1400015"/>
              </p:ext>
            </p:extLst>
          </p:nvPr>
        </p:nvGraphicFramePr>
        <p:xfrm>
          <a:off x="623392" y="4158481"/>
          <a:ext cx="7267530" cy="99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946"/>
                <a:gridCol w="792088"/>
                <a:gridCol w="504056"/>
                <a:gridCol w="576064"/>
                <a:gridCol w="504056"/>
                <a:gridCol w="253347"/>
                <a:gridCol w="610749"/>
                <a:gridCol w="2016224"/>
              </a:tblGrid>
              <a:tr h="496094">
                <a:tc gridSpan="8">
                  <a:txBody>
                    <a:bodyPr/>
                    <a:lstStyle/>
                    <a:p>
                      <a:r>
                        <a:rPr lang="de-DE" dirty="0" smtClean="0"/>
                        <a:t>SRV Eintrag</a:t>
                      </a:r>
                      <a:r>
                        <a:rPr lang="de-DE" baseline="0" dirty="0" smtClean="0"/>
                        <a:t> Beispiel</a:t>
                      </a:r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</a:tr>
              <a:tr h="496094">
                <a:tc>
                  <a:txBody>
                    <a:bodyPr/>
                    <a:lstStyle/>
                    <a:p>
                      <a:r>
                        <a:rPr lang="de-DE" dirty="0" smtClean="0"/>
                        <a:t>_</a:t>
                      </a:r>
                      <a:r>
                        <a:rPr lang="de-DE" dirty="0" err="1" smtClean="0"/>
                        <a:t>ldap</a:t>
                      </a:r>
                      <a:r>
                        <a:rPr lang="de-DE" dirty="0" smtClean="0"/>
                        <a:t>.</a:t>
                      </a:r>
                      <a:r>
                        <a:rPr lang="de-DE" baseline="0" dirty="0" smtClean="0"/>
                        <a:t> _tcp.x.com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3600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IN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SRV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 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389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Ldap01.x.com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20</a:t>
            </a:fld>
            <a:endParaRPr lang="de-DE" sz="2200" dirty="0"/>
          </a:p>
        </p:txBody>
      </p:sp>
      <p:sp>
        <p:nvSpPr>
          <p:cNvPr id="6" name="Textfeld 5"/>
          <p:cNvSpPr txBox="1"/>
          <p:nvPr/>
        </p:nvSpPr>
        <p:spPr>
          <a:xfrm>
            <a:off x="6816080" y="1988840"/>
            <a:ext cx="44644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3200" dirty="0" smtClean="0">
                <a:solidFill>
                  <a:schemeClr val="tx1">
                    <a:lumMod val="85000"/>
                  </a:schemeClr>
                </a:solidFill>
              </a:rPr>
              <a:t>NAPTR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2200" dirty="0" err="1">
                <a:solidFill>
                  <a:schemeClr val="tx1">
                    <a:lumMod val="85000"/>
                  </a:schemeClr>
                </a:solidFill>
              </a:rPr>
              <a:t>Naming</a:t>
            </a:r>
            <a:r>
              <a:rPr lang="de-DE" sz="22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de-DE" sz="2200" dirty="0" smtClean="0">
                <a:solidFill>
                  <a:schemeClr val="tx1">
                    <a:lumMod val="85000"/>
                  </a:schemeClr>
                </a:solidFill>
              </a:rPr>
              <a:t>Authority Pointer Ressource Records</a:t>
            </a:r>
          </a:p>
          <a:p>
            <a:pPr marL="1257300" lvl="2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>
                    <a:lumMod val="85000"/>
                  </a:schemeClr>
                </a:solidFill>
              </a:rPr>
              <a:t>besitzen eine Priorisierung bei gleichem Eintrag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2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sz="32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 mit NW-Architektur -</a:t>
            </a:r>
            <a:br>
              <a:rPr lang="de-DE" dirty="0"/>
            </a:br>
            <a:r>
              <a:rPr lang="de-DE" dirty="0"/>
              <a:t>Round Robin DNS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200" dirty="0" smtClean="0">
                <a:solidFill>
                  <a:schemeClr val="accent1"/>
                </a:solidFill>
              </a:rPr>
              <a:t>Review</a:t>
            </a:r>
          </a:p>
          <a:p>
            <a:pPr lvl="1"/>
            <a:r>
              <a:rPr lang="de-AT" sz="2200" dirty="0" smtClean="0"/>
              <a:t>DNS erkennt Belastung nicht</a:t>
            </a:r>
          </a:p>
          <a:p>
            <a:pPr lvl="1"/>
            <a:r>
              <a:rPr lang="de-AT" sz="2200" dirty="0" smtClean="0"/>
              <a:t>einfach zu integrieren</a:t>
            </a:r>
          </a:p>
          <a:p>
            <a:pPr lvl="1"/>
            <a:r>
              <a:rPr lang="de-AT" sz="2200" dirty="0" smtClean="0"/>
              <a:t>zusätzliche Skripts verbessern Ausfallsicherheit</a:t>
            </a:r>
          </a:p>
          <a:p>
            <a:pPr lvl="2"/>
            <a:r>
              <a:rPr lang="de-AT" sz="2000" dirty="0" smtClean="0"/>
              <a:t>Verfügbarkeiten prüfen</a:t>
            </a:r>
          </a:p>
          <a:p>
            <a:pPr lvl="1"/>
            <a:endParaRPr lang="de-AT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21</a:t>
            </a:fld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395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Flat </a:t>
            </a:r>
            <a:r>
              <a:rPr lang="de-AT" dirty="0" err="1" smtClean="0"/>
              <a:t>based</a:t>
            </a:r>
            <a:r>
              <a:rPr lang="de-AT" dirty="0" smtClean="0"/>
              <a:t> SLB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MAT, </a:t>
            </a:r>
            <a:r>
              <a:rPr lang="de-AT" dirty="0" err="1" smtClean="0"/>
              <a:t>Direct</a:t>
            </a:r>
            <a:r>
              <a:rPr lang="de-AT" dirty="0" smtClean="0"/>
              <a:t> Server Return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517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48129" y="762000"/>
            <a:ext cx="3877072" cy="1010816"/>
          </a:xfrm>
        </p:spPr>
        <p:txBody>
          <a:bodyPr>
            <a:normAutofit/>
          </a:bodyPr>
          <a:lstStyle/>
          <a:p>
            <a:r>
              <a:rPr lang="de-AT" dirty="0" smtClean="0"/>
              <a:t>Flat </a:t>
            </a:r>
            <a:r>
              <a:rPr lang="de-AT" dirty="0" err="1" smtClean="0"/>
              <a:t>based</a:t>
            </a:r>
            <a:r>
              <a:rPr lang="de-AT" dirty="0" smtClean="0"/>
              <a:t> SLB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196752"/>
            <a:ext cx="5723713" cy="4464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248128" y="1772816"/>
            <a:ext cx="4104455" cy="43231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200" dirty="0" smtClean="0"/>
              <a:t>nur genau ein Netzwerk</a:t>
            </a:r>
          </a:p>
          <a:p>
            <a:endParaRPr lang="de-AT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200" dirty="0" smtClean="0"/>
              <a:t>Server und LB mit einem Switch verbunden</a:t>
            </a:r>
          </a:p>
          <a:p>
            <a:endParaRPr lang="de-AT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200" dirty="0" smtClean="0"/>
              <a:t>LB stellt Verkehr wie direkte Anfragen dar</a:t>
            </a:r>
            <a:endParaRPr lang="de-AT" sz="2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23</a:t>
            </a:fld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51330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Verfahren mit NW-Architektur</a:t>
            </a:r>
            <a:br>
              <a:rPr lang="de-AT" dirty="0" smtClean="0"/>
            </a:br>
            <a:r>
              <a:rPr lang="de-AT" dirty="0" smtClean="0"/>
              <a:t>Flat </a:t>
            </a:r>
            <a:r>
              <a:rPr lang="de-AT" dirty="0" err="1" smtClean="0"/>
              <a:t>based</a:t>
            </a:r>
            <a:r>
              <a:rPr lang="de-AT" dirty="0" smtClean="0"/>
              <a:t> SLB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200" dirty="0" smtClean="0"/>
              <a:t>Aufbau und Funktionsweise</a:t>
            </a:r>
          </a:p>
          <a:p>
            <a:pPr lvl="1"/>
            <a:r>
              <a:rPr lang="de-AT" sz="2200" dirty="0" smtClean="0"/>
              <a:t> LB tauscht MAC-Adresse mit Server aus</a:t>
            </a:r>
          </a:p>
          <a:p>
            <a:pPr lvl="1"/>
            <a:r>
              <a:rPr lang="de-AT" sz="2200" dirty="0" smtClean="0"/>
              <a:t>sendet das Packet weiter</a:t>
            </a:r>
          </a:p>
          <a:p>
            <a:pPr lvl="1"/>
            <a:r>
              <a:rPr lang="de-AT" sz="2200" dirty="0" smtClean="0"/>
              <a:t>IP-Adressen bleiben unverändert</a:t>
            </a:r>
          </a:p>
          <a:p>
            <a:pPr lvl="1"/>
            <a:r>
              <a:rPr lang="de-AT" sz="2200" dirty="0" smtClean="0"/>
              <a:t>MAT (MAC </a:t>
            </a:r>
            <a:r>
              <a:rPr lang="de-AT" sz="2200" dirty="0" err="1" smtClean="0"/>
              <a:t>Address</a:t>
            </a:r>
            <a:r>
              <a:rPr lang="de-AT" sz="2200" dirty="0" smtClean="0"/>
              <a:t> Translation)</a:t>
            </a:r>
          </a:p>
          <a:p>
            <a:pPr lvl="1"/>
            <a:r>
              <a:rPr lang="de-AT" sz="2200" dirty="0" smtClean="0"/>
              <a:t>Server schickt direkt an den Client zurück</a:t>
            </a:r>
          </a:p>
          <a:p>
            <a:r>
              <a:rPr lang="de-AT" sz="2400" dirty="0" smtClean="0"/>
              <a:t>Datenreicher Verkehr auf direktem Weg </a:t>
            </a:r>
          </a:p>
          <a:p>
            <a:pPr lvl="1"/>
            <a:endParaRPr lang="de-AT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24</a:t>
            </a:fld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6533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NAT </a:t>
            </a:r>
            <a:r>
              <a:rPr lang="de-AT" dirty="0" err="1" smtClean="0"/>
              <a:t>based</a:t>
            </a:r>
            <a:r>
              <a:rPr lang="de-AT" dirty="0" smtClean="0"/>
              <a:t> SLB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virtuelle IPs, route-</a:t>
            </a:r>
            <a:r>
              <a:rPr lang="de-AT" dirty="0" err="1" smtClean="0"/>
              <a:t>path</a:t>
            </a:r>
            <a:r>
              <a:rPr lang="de-AT" dirty="0" smtClean="0"/>
              <a:t>, bridge-</a:t>
            </a:r>
            <a:r>
              <a:rPr lang="de-AT" dirty="0" err="1" smtClean="0"/>
              <a:t>path</a:t>
            </a:r>
            <a:r>
              <a:rPr lang="de-AT" dirty="0" smtClean="0"/>
              <a:t>, VLANs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1356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Verfahren mit NW-Architektur</a:t>
            </a:r>
            <a:br>
              <a:rPr lang="de-DE" dirty="0" smtClean="0"/>
            </a:br>
            <a:r>
              <a:rPr lang="de-DE" dirty="0" smtClean="0"/>
              <a:t>NAT </a:t>
            </a:r>
            <a:r>
              <a:rPr lang="de-DE" dirty="0" err="1" smtClean="0"/>
              <a:t>based</a:t>
            </a:r>
            <a:r>
              <a:rPr lang="de-DE" dirty="0" smtClean="0"/>
              <a:t> SLB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26</a:t>
            </a:fld>
            <a:endParaRPr lang="de-DE" sz="22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200" dirty="0" smtClean="0"/>
              <a:t>LB fungiert als Firewall/Router</a:t>
            </a:r>
            <a:endParaRPr lang="de-AT" sz="3000" dirty="0" smtClean="0"/>
          </a:p>
          <a:p>
            <a:pPr lvl="1"/>
            <a:r>
              <a:rPr lang="de-AT" sz="2200" dirty="0" smtClean="0"/>
              <a:t>betreibt NAT</a:t>
            </a:r>
            <a:endParaRPr lang="de-AT" sz="2200" dirty="0"/>
          </a:p>
          <a:p>
            <a:pPr lvl="1"/>
            <a:r>
              <a:rPr lang="de-AT" sz="2200" dirty="0" smtClean="0"/>
              <a:t>VIP und Server in verschiedenen </a:t>
            </a:r>
            <a:r>
              <a:rPr lang="de-AT" sz="2200" dirty="0" err="1" smtClean="0"/>
              <a:t>Subnets</a:t>
            </a:r>
            <a:endParaRPr lang="de-AT" sz="2200" dirty="0" smtClean="0"/>
          </a:p>
          <a:p>
            <a:pPr lvl="1"/>
            <a:r>
              <a:rPr lang="de-AT" sz="2200" dirty="0" smtClean="0"/>
              <a:t>Hauptunterschied zu flat </a:t>
            </a:r>
            <a:r>
              <a:rPr lang="de-AT" sz="2200" dirty="0" err="1" smtClean="0"/>
              <a:t>based</a:t>
            </a:r>
            <a:endParaRPr lang="de-AT" sz="2200" dirty="0" smtClean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28048" y="985837"/>
            <a:ext cx="5328591" cy="1003003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route-</a:t>
            </a:r>
            <a:r>
              <a:rPr lang="de-AT" dirty="0" err="1" smtClean="0"/>
              <a:t>path</a:t>
            </a:r>
            <a:r>
              <a:rPr lang="de-AT" dirty="0" smtClean="0"/>
              <a:t>, </a:t>
            </a:r>
            <a:r>
              <a:rPr lang="de-AT" dirty="0" err="1" smtClean="0"/>
              <a:t>two</a:t>
            </a:r>
            <a:r>
              <a:rPr lang="de-AT" dirty="0" smtClean="0"/>
              <a:t> </a:t>
            </a:r>
            <a:r>
              <a:rPr lang="de-AT" dirty="0" err="1" smtClean="0"/>
              <a:t>armed</a:t>
            </a:r>
            <a:r>
              <a:rPr lang="de-AT" dirty="0" smtClean="0"/>
              <a:t> - Konfiguration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5" y="985837"/>
            <a:ext cx="4333875" cy="488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28049" y="2132856"/>
            <a:ext cx="4597152" cy="312494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200" dirty="0" smtClean="0"/>
              <a:t>Server in </a:t>
            </a:r>
            <a:r>
              <a:rPr lang="de-AT" sz="2200" dirty="0" err="1" smtClean="0"/>
              <a:t>seperaten</a:t>
            </a:r>
            <a:r>
              <a:rPr lang="de-AT" sz="2200" dirty="0" smtClean="0"/>
              <a:t> VLANs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200" dirty="0" smtClean="0"/>
              <a:t>besitzen VIPs</a:t>
            </a:r>
          </a:p>
          <a:p>
            <a:pPr lvl="1"/>
            <a:endParaRPr lang="de-AT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200" dirty="0" smtClean="0"/>
              <a:t>LB agieren nie als Router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200" dirty="0" err="1" smtClean="0"/>
              <a:t>routing</a:t>
            </a:r>
            <a:r>
              <a:rPr lang="de-AT" sz="2200" dirty="0" smtClean="0"/>
              <a:t> in </a:t>
            </a:r>
            <a:r>
              <a:rPr lang="de-AT" sz="2200" dirty="0" err="1" smtClean="0"/>
              <a:t>nonrouting</a:t>
            </a:r>
            <a:r>
              <a:rPr lang="de-AT" sz="2200" dirty="0" smtClean="0"/>
              <a:t> IPs</a:t>
            </a:r>
          </a:p>
          <a:p>
            <a:pPr lvl="1"/>
            <a:endParaRPr lang="de-AT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200" dirty="0" smtClean="0"/>
              <a:t>übernehmen die Firewall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200" dirty="0" smtClean="0"/>
              <a:t>enge Kontrolle über Traffic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27</a:t>
            </a:fld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5223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Verfahren mit NW-Architektur</a:t>
            </a:r>
            <a:br>
              <a:rPr lang="de-AT" dirty="0" smtClean="0"/>
            </a:br>
            <a:r>
              <a:rPr lang="de-AT" dirty="0" smtClean="0"/>
              <a:t>NAT </a:t>
            </a:r>
            <a:r>
              <a:rPr lang="de-AT" dirty="0" err="1" smtClean="0"/>
              <a:t>based</a:t>
            </a:r>
            <a:r>
              <a:rPr lang="de-AT" dirty="0" smtClean="0"/>
              <a:t> SLB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200" dirty="0" smtClean="0"/>
              <a:t>Vorteile NAT </a:t>
            </a:r>
            <a:r>
              <a:rPr lang="de-AT" sz="3200" dirty="0" err="1" smtClean="0"/>
              <a:t>based</a:t>
            </a:r>
            <a:endParaRPr lang="de-AT" sz="2200" dirty="0" smtClean="0"/>
          </a:p>
          <a:p>
            <a:pPr lvl="1"/>
            <a:r>
              <a:rPr lang="de-AT" sz="2200" dirty="0" smtClean="0"/>
              <a:t>extra Sicherheit durch NAT-Struktur</a:t>
            </a:r>
          </a:p>
          <a:p>
            <a:pPr lvl="2"/>
            <a:r>
              <a:rPr lang="de-AT" sz="2000" dirty="0" smtClean="0"/>
              <a:t>klare Abgrenzungspunkte</a:t>
            </a:r>
          </a:p>
          <a:p>
            <a:pPr lvl="1"/>
            <a:r>
              <a:rPr lang="de-AT" sz="2000" dirty="0" smtClean="0"/>
              <a:t>bessere Kontrolle über Sichtbarkeit</a:t>
            </a:r>
          </a:p>
          <a:p>
            <a:pPr lvl="2"/>
            <a:r>
              <a:rPr lang="de-AT" sz="2000" dirty="0" smtClean="0"/>
              <a:t>durch </a:t>
            </a:r>
            <a:r>
              <a:rPr lang="de-AT" sz="2000" dirty="0" err="1" smtClean="0"/>
              <a:t>nonrouting</a:t>
            </a:r>
            <a:r>
              <a:rPr lang="de-AT" sz="2000" dirty="0" smtClean="0"/>
              <a:t>-IPs</a:t>
            </a:r>
          </a:p>
          <a:p>
            <a:pPr lvl="2"/>
            <a:r>
              <a:rPr lang="de-AT" sz="2000" dirty="0" smtClean="0"/>
              <a:t>niedrige Abhängigkeit nach außen</a:t>
            </a:r>
          </a:p>
          <a:p>
            <a:pPr lvl="1"/>
            <a:r>
              <a:rPr lang="de-AT" sz="2200" dirty="0" smtClean="0"/>
              <a:t>HTTP (oder SSL)</a:t>
            </a:r>
          </a:p>
          <a:p>
            <a:pPr lvl="1"/>
            <a:r>
              <a:rPr lang="de-AT" sz="2200" dirty="0" smtClean="0"/>
              <a:t>einfache Verwaltung</a:t>
            </a:r>
            <a:endParaRPr lang="de-AT" sz="2000" dirty="0"/>
          </a:p>
          <a:p>
            <a:pPr lvl="2"/>
            <a:endParaRPr lang="de-AT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28</a:t>
            </a:fld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77000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Anycast</a:t>
            </a:r>
            <a:r>
              <a:rPr lang="de-AT" dirty="0" smtClean="0"/>
              <a:t> SLB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Border</a:t>
            </a:r>
            <a:r>
              <a:rPr lang="de-AT" dirty="0" smtClean="0"/>
              <a:t> Gateway </a:t>
            </a:r>
            <a:r>
              <a:rPr lang="de-AT" dirty="0" err="1" smtClean="0"/>
              <a:t>Protcol</a:t>
            </a:r>
            <a:r>
              <a:rPr lang="de-AT" dirty="0" smtClean="0"/>
              <a:t>, </a:t>
            </a:r>
            <a:r>
              <a:rPr lang="de-AT" dirty="0" err="1" smtClean="0"/>
              <a:t>Unicast</a:t>
            </a:r>
            <a:r>
              <a:rPr lang="de-AT" dirty="0" smtClean="0"/>
              <a:t>-Adresse, Autonome Systeme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994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Round Robin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Weighted</a:t>
            </a:r>
            <a:r>
              <a:rPr lang="de-AT" dirty="0" smtClean="0"/>
              <a:t>, Dynamic  Round Robin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5160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Verfahren mit NW-Architektur</a:t>
            </a:r>
            <a:br>
              <a:rPr lang="de-AT" dirty="0" smtClean="0"/>
            </a:br>
            <a:r>
              <a:rPr lang="de-AT" dirty="0" err="1" smtClean="0"/>
              <a:t>Anycast</a:t>
            </a:r>
            <a:r>
              <a:rPr lang="de-AT" dirty="0" smtClean="0"/>
              <a:t> SLB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200" dirty="0" smtClean="0"/>
              <a:t>Funktionsweise und Aufbau</a:t>
            </a:r>
          </a:p>
          <a:p>
            <a:pPr lvl="1"/>
            <a:r>
              <a:rPr lang="de-AT" sz="2200" dirty="0" smtClean="0"/>
              <a:t>Autonome Systeme ansprechen</a:t>
            </a:r>
          </a:p>
          <a:p>
            <a:pPr lvl="2"/>
            <a:r>
              <a:rPr lang="de-AT" sz="2000" dirty="0" smtClean="0"/>
              <a:t>Gruppe von Rechnern/Servern</a:t>
            </a:r>
          </a:p>
          <a:p>
            <a:pPr lvl="2"/>
            <a:r>
              <a:rPr lang="de-AT" sz="2000" dirty="0" smtClean="0"/>
              <a:t>besitzen eine </a:t>
            </a:r>
            <a:r>
              <a:rPr lang="de-AT" sz="2000" dirty="0" err="1" smtClean="0"/>
              <a:t>Unicast</a:t>
            </a:r>
            <a:r>
              <a:rPr lang="de-AT" sz="2000" dirty="0" smtClean="0"/>
              <a:t>-Adresse</a:t>
            </a:r>
            <a:endParaRPr lang="de-AT" sz="1800" dirty="0"/>
          </a:p>
          <a:p>
            <a:pPr lvl="1"/>
            <a:r>
              <a:rPr lang="de-AT" sz="2200" dirty="0" err="1" smtClean="0"/>
              <a:t>Border</a:t>
            </a:r>
            <a:r>
              <a:rPr lang="de-AT" sz="2200" dirty="0" smtClean="0"/>
              <a:t> Gateway Protocol (BGP)</a:t>
            </a:r>
          </a:p>
          <a:p>
            <a:pPr lvl="2"/>
            <a:r>
              <a:rPr lang="de-AT" sz="2000" dirty="0" smtClean="0"/>
              <a:t>Vermittlungsschicht im OSI-Modell</a:t>
            </a:r>
            <a:endParaRPr lang="de-AT" sz="2200" dirty="0" smtClean="0"/>
          </a:p>
          <a:p>
            <a:r>
              <a:rPr lang="de-AT" sz="3200" dirty="0" smtClean="0"/>
              <a:t>Vorteil</a:t>
            </a:r>
          </a:p>
          <a:p>
            <a:pPr lvl="1"/>
            <a:r>
              <a:rPr lang="de-AT" sz="2200" dirty="0" smtClean="0"/>
              <a:t>geographisch nahe Auswahl der Server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30</a:t>
            </a:fld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7906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Danke für eure Aufmerksamkeit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Load </a:t>
            </a:r>
            <a:r>
              <a:rPr lang="de-AT" dirty="0" err="1" smtClean="0"/>
              <a:t>Balacing</a:t>
            </a:r>
            <a:r>
              <a:rPr lang="de-AT" dirty="0" smtClean="0"/>
              <a:t>, Seidl Maximilian Donnerstag, 20. Oktober 2016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7706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https://devcentral.f5.com/articles/intro-to-load-balancing-for-developers-ndash-the-algorithms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Algorithmen – Round Robin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07272" y="1844824"/>
            <a:ext cx="8748464" cy="2592288"/>
          </a:xfrm>
        </p:spPr>
        <p:txBody>
          <a:bodyPr>
            <a:normAutofit fontScale="92500" lnSpcReduction="10000"/>
          </a:bodyPr>
          <a:lstStyle/>
          <a:p>
            <a:r>
              <a:rPr lang="de-DE" sz="3500" b="1" dirty="0"/>
              <a:t>Round </a:t>
            </a:r>
            <a:r>
              <a:rPr lang="de-DE" sz="3500" b="1" dirty="0" smtClean="0"/>
              <a:t>Robin</a:t>
            </a:r>
          </a:p>
          <a:p>
            <a:pPr lvl="1"/>
            <a:r>
              <a:rPr lang="de-DE" sz="2400" dirty="0"/>
              <a:t>A</a:t>
            </a:r>
            <a:r>
              <a:rPr lang="de-DE" sz="2400" dirty="0" smtClean="0"/>
              <a:t>rray mit Servern</a:t>
            </a:r>
          </a:p>
          <a:p>
            <a:pPr lvl="1"/>
            <a:r>
              <a:rPr lang="de-DE" sz="2400" dirty="0"/>
              <a:t>z</a:t>
            </a:r>
            <a:r>
              <a:rPr lang="de-DE" sz="2400" dirty="0" smtClean="0"/>
              <a:t>ufällige Auswahl</a:t>
            </a:r>
            <a:endParaRPr lang="de-DE" sz="2400" dirty="0"/>
          </a:p>
          <a:p>
            <a:pPr lvl="1"/>
            <a:r>
              <a:rPr lang="de-AT" sz="2400" dirty="0"/>
              <a:t>k</a:t>
            </a:r>
            <a:r>
              <a:rPr lang="de-AT" sz="2400" dirty="0" smtClean="0"/>
              <a:t>eine elegante Version</a:t>
            </a:r>
          </a:p>
          <a:p>
            <a:pPr lvl="1"/>
            <a:r>
              <a:rPr lang="de-AT" sz="2400" dirty="0"/>
              <a:t>o</a:t>
            </a:r>
            <a:r>
              <a:rPr lang="de-AT" sz="2400" dirty="0" smtClean="0"/>
              <a:t>ft in großer Software vorhanden</a:t>
            </a:r>
          </a:p>
          <a:p>
            <a:pPr marL="365760" lvl="1" indent="0">
              <a:buNone/>
            </a:pPr>
            <a:r>
              <a:rPr lang="de-AT" dirty="0" smtClean="0"/>
              <a:t>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9825548" y="6381328"/>
            <a:ext cx="838200" cy="257176"/>
          </a:xfrm>
        </p:spPr>
        <p:txBody>
          <a:bodyPr/>
          <a:lstStyle/>
          <a:p>
            <a:fld id="{E31375A4-56A4-47D6-9801-1991572033F7}" type="slidenum">
              <a:rPr lang="de-DE" sz="2200" smtClean="0"/>
              <a:t>4</a:t>
            </a:fld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Algorithmen – Round Robin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54088" y="1844824"/>
            <a:ext cx="8748464" cy="1872208"/>
          </a:xfrm>
        </p:spPr>
        <p:txBody>
          <a:bodyPr>
            <a:normAutofit/>
          </a:bodyPr>
          <a:lstStyle/>
          <a:p>
            <a:pPr marL="285750" indent="-285750"/>
            <a:r>
              <a:rPr lang="de-AT" sz="3200" b="1" dirty="0" err="1"/>
              <a:t>Weighted</a:t>
            </a:r>
            <a:r>
              <a:rPr lang="de-AT" sz="3200" b="1" dirty="0"/>
              <a:t> Round Robin</a:t>
            </a:r>
          </a:p>
          <a:p>
            <a:pPr marL="651510" lvl="1" indent="-285750"/>
            <a:r>
              <a:rPr lang="de-AT" sz="2200" dirty="0"/>
              <a:t>„</a:t>
            </a:r>
            <a:r>
              <a:rPr lang="de-AT" sz="2200" dirty="0" err="1"/>
              <a:t>weighted</a:t>
            </a:r>
            <a:r>
              <a:rPr lang="de-AT" sz="2200" dirty="0"/>
              <a:t>“ für Gewichtung</a:t>
            </a:r>
          </a:p>
          <a:p>
            <a:pPr marL="651510" lvl="1" indent="-285750"/>
            <a:r>
              <a:rPr lang="de-AT" sz="2200" dirty="0"/>
              <a:t>Verbindungen sind proportional zur Gewichtungsrate</a:t>
            </a:r>
            <a:endParaRPr lang="de-AT" sz="2200" b="1" dirty="0"/>
          </a:p>
          <a:p>
            <a:pPr marL="365760" lvl="1" indent="0">
              <a:buNone/>
            </a:pPr>
            <a:r>
              <a:rPr lang="de-AT" dirty="0" smtClean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5</a:t>
            </a:fld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25478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Algorithmen – Round Robin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4000" y="1772816"/>
            <a:ext cx="8748464" cy="2160240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de-AT" sz="3200" b="1" dirty="0"/>
              <a:t>Dynamic Round Robin</a:t>
            </a:r>
          </a:p>
          <a:p>
            <a:pPr marL="651510" lvl="1" indent="-285750"/>
            <a:r>
              <a:rPr lang="de-AT" sz="2200" dirty="0" smtClean="0"/>
              <a:t>ähnlich </a:t>
            </a:r>
            <a:r>
              <a:rPr lang="de-AT" sz="2200" dirty="0"/>
              <a:t>wie </a:t>
            </a:r>
            <a:r>
              <a:rPr lang="de-AT" sz="2200" dirty="0" smtClean="0"/>
              <a:t>WRR</a:t>
            </a:r>
          </a:p>
          <a:p>
            <a:pPr marL="651510" lvl="1" indent="-285750"/>
            <a:r>
              <a:rPr lang="de-AT" sz="2200" dirty="0"/>
              <a:t>s</a:t>
            </a:r>
            <a:r>
              <a:rPr lang="de-AT" sz="2200" dirty="0" smtClean="0"/>
              <a:t>elten in herkömmliche LB inkludiert</a:t>
            </a:r>
            <a:endParaRPr lang="de-AT" sz="2200" dirty="0"/>
          </a:p>
          <a:p>
            <a:pPr marL="651510" lvl="1" indent="-285750"/>
            <a:r>
              <a:rPr lang="de-AT" sz="2200" dirty="0"/>
              <a:t>i</a:t>
            </a:r>
            <a:r>
              <a:rPr lang="de-AT" sz="2200" dirty="0" smtClean="0"/>
              <a:t>nkludiert </a:t>
            </a:r>
            <a:r>
              <a:rPr lang="de-AT" sz="2200" dirty="0"/>
              <a:t>Server-Performance</a:t>
            </a:r>
          </a:p>
          <a:p>
            <a:pPr marL="971550" lvl="2" indent="-285750"/>
            <a:r>
              <a:rPr lang="de-AT" sz="2200" dirty="0" smtClean="0"/>
              <a:t>z.B</a:t>
            </a:r>
            <a:r>
              <a:rPr lang="de-AT" sz="2200" dirty="0"/>
              <a:t>.: schnellste </a:t>
            </a:r>
            <a:r>
              <a:rPr lang="de-AT" sz="2200" dirty="0" smtClean="0"/>
              <a:t>Response-Time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6</a:t>
            </a:fld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4874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Andere Algorithmen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Fastest, Least Connections, </a:t>
            </a:r>
            <a:r>
              <a:rPr lang="de-AT" dirty="0" err="1" smtClean="0"/>
              <a:t>Observed</a:t>
            </a:r>
            <a:r>
              <a:rPr lang="de-AT" dirty="0" smtClean="0"/>
              <a:t>, </a:t>
            </a:r>
            <a:r>
              <a:rPr lang="de-AT" dirty="0" err="1" smtClean="0"/>
              <a:t>Predictive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01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Andere Algorithmen - Fastest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1524000" y="1772816"/>
            <a:ext cx="633670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3200" b="1" dirty="0" smtClean="0">
                <a:solidFill>
                  <a:schemeClr val="tx1">
                    <a:lumMod val="85000"/>
                  </a:schemeClr>
                </a:solidFill>
              </a:rPr>
              <a:t>Fastest 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>
                <a:solidFill>
                  <a:schemeClr val="tx1">
                    <a:lumMod val="85000"/>
                  </a:schemeClr>
                </a:solidFill>
              </a:rPr>
              <a:t>b</a:t>
            </a: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asiert auf der schnellsten Response-Time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wird in logisch verteilten Netzwerken verwendet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>
                <a:solidFill>
                  <a:schemeClr val="tx1">
                    <a:lumMod val="85000"/>
                  </a:schemeClr>
                </a:solidFill>
              </a:rPr>
              <a:t>l</a:t>
            </a: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eicht zu implementieren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AT" sz="2200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8</a:t>
            </a:fld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40122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Andere Algorithmen – Least Connections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1524000" y="1772816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3200" b="1" dirty="0" smtClean="0">
                <a:solidFill>
                  <a:schemeClr val="tx1">
                    <a:lumMod val="85000"/>
                  </a:schemeClr>
                </a:solidFill>
              </a:rPr>
              <a:t>Least Connections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>
                <a:solidFill>
                  <a:schemeClr val="tx1">
                    <a:lumMod val="85000"/>
                  </a:schemeClr>
                </a:solidFill>
              </a:rPr>
              <a:t>l</a:t>
            </a: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eitet auf am wenigsten </a:t>
            </a:r>
            <a:r>
              <a:rPr lang="de-AT" sz="2200" b="1" dirty="0" err="1" smtClean="0">
                <a:solidFill>
                  <a:schemeClr val="tx1">
                    <a:lumMod val="85000"/>
                  </a:schemeClr>
                </a:solidFill>
              </a:rPr>
              <a:t>augelastet</a:t>
            </a:r>
            <a:endParaRPr lang="de-AT" sz="2200" b="1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>
                <a:solidFill>
                  <a:schemeClr val="tx1">
                    <a:lumMod val="85000"/>
                  </a:schemeClr>
                </a:solidFill>
              </a:rPr>
              <a:t>e</a:t>
            </a: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ignet sich bei  Systemen mit gleicher Performance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>
                <a:solidFill>
                  <a:schemeClr val="tx1">
                    <a:lumMod val="85000"/>
                  </a:schemeClr>
                </a:solidFill>
              </a:rPr>
              <a:t>d</a:t>
            </a: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ynamische Methode</a:t>
            </a:r>
            <a:endParaRPr lang="de-AT" sz="2200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9</a:t>
            </a:fld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50138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Computer_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Büro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üro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üro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üro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D472324-6816-447D-A73C-4FA00160DF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im Design Hauptplatine (Breitbild)</Template>
  <TotalTime>0</TotalTime>
  <Words>627</Words>
  <Application>Microsoft Office PowerPoint</Application>
  <PresentationFormat>Breitbild</PresentationFormat>
  <Paragraphs>217</Paragraphs>
  <Slides>37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1" baseType="lpstr">
      <vt:lpstr>Arial</vt:lpstr>
      <vt:lpstr>Candara</vt:lpstr>
      <vt:lpstr>Consolas</vt:lpstr>
      <vt:lpstr>TechComputer_16x9</vt:lpstr>
      <vt:lpstr>Load Balancing Algorithmen und Verfahren</vt:lpstr>
      <vt:lpstr>Aufbau der Präsentation</vt:lpstr>
      <vt:lpstr>Round Robin</vt:lpstr>
      <vt:lpstr>Algorithmen – Round Robin</vt:lpstr>
      <vt:lpstr>Algorithmen – Round Robin</vt:lpstr>
      <vt:lpstr>Algorithmen – Round Robin</vt:lpstr>
      <vt:lpstr>Andere Algorithmen</vt:lpstr>
      <vt:lpstr>Andere Algorithmen - Fastest</vt:lpstr>
      <vt:lpstr>Andere Algorithmen – Least Connections</vt:lpstr>
      <vt:lpstr>Andere Algorithmen – Observed</vt:lpstr>
      <vt:lpstr>Andere Algorithmen – Predictive</vt:lpstr>
      <vt:lpstr>Review</vt:lpstr>
      <vt:lpstr>Load Balancer Funktionen</vt:lpstr>
      <vt:lpstr>Funktionen - Hauptfunktionen</vt:lpstr>
      <vt:lpstr>Funktionen – DDoS protection</vt:lpstr>
      <vt:lpstr>Verfahren mit  NW-Architektur</vt:lpstr>
      <vt:lpstr>Verfahren mit NW-Architektur </vt:lpstr>
      <vt:lpstr>DNS Round Robin</vt:lpstr>
      <vt:lpstr>DNS Round Robin</vt:lpstr>
      <vt:lpstr>Verfahren mit NW-Architektur - Round Robin DNS</vt:lpstr>
      <vt:lpstr>Verfahren mit NW-Architektur - Round Robin DNS</vt:lpstr>
      <vt:lpstr>Flat based SLB</vt:lpstr>
      <vt:lpstr>Flat based SLB</vt:lpstr>
      <vt:lpstr>Verfahren mit NW-Architektur Flat based SLB</vt:lpstr>
      <vt:lpstr>NAT based SLB</vt:lpstr>
      <vt:lpstr>Verfahren mit NW-Architektur NAT based SLB</vt:lpstr>
      <vt:lpstr>route-path, two armed - Konfiguration</vt:lpstr>
      <vt:lpstr>Verfahren mit NW-Architektur NAT based SLB</vt:lpstr>
      <vt:lpstr>Anycast SLB</vt:lpstr>
      <vt:lpstr>Verfahren mit NW-Architektur Anycast SLB</vt:lpstr>
      <vt:lpstr>Danke für eure Aufmerksamkeit</vt:lpstr>
      <vt:lpstr>https://devcentral.f5.com/articles/intro-to-load-balancing-for-developers-ndash-the-algorithms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2016-10-20T09:42:41Z</dcterms:created>
  <dcterms:modified xsi:type="dcterms:W3CDTF">2016-10-20T14:07:24Z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