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8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6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1726-37C6-482E-B792-D78E50095EB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038E-5DAF-4750-ADD5-0EFAD63C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taste.berkeley.edu/" TargetMode="External"/><Relationship Id="rId2" Type="http://schemas.openxmlformats.org/officeDocument/2006/relationships/hyperlink" Target="http://eigentaste.berkeley.edu/datas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Joke Recommender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i="1" dirty="0"/>
              <a:t>-</a:t>
            </a:r>
            <a:r>
              <a:rPr lang="en-US" i="1" dirty="0" err="1"/>
              <a:t>Sekhar</a:t>
            </a:r>
            <a:r>
              <a:rPr lang="en-US" i="1" dirty="0"/>
              <a:t> </a:t>
            </a:r>
            <a:r>
              <a:rPr lang="en-US" i="1" dirty="0" err="1"/>
              <a:t>Mekala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688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u="sng" dirty="0"/>
              <a:t>Objective: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Build a recommender system using the jokes data set (Dataset 2) present at </a:t>
            </a:r>
            <a:r>
              <a:rPr lang="en-US" dirty="0">
                <a:effectLst/>
                <a:hlinkClick r:id="rId2"/>
              </a:rPr>
              <a:t>http://eigentaste.berkeley.edu/dataset/</a:t>
            </a:r>
            <a:endParaRPr lang="en-US" dirty="0">
              <a:effectLst/>
            </a:endParaRPr>
          </a:p>
          <a:p>
            <a:endParaRPr lang="en-US" b="1" i="1" u="sng" dirty="0"/>
          </a:p>
          <a:p>
            <a:r>
              <a:rPr lang="en-US" b="1" i="1" u="sng" dirty="0"/>
              <a:t>Background:</a:t>
            </a:r>
          </a:p>
          <a:p>
            <a:pPr lvl="1"/>
            <a:r>
              <a:rPr lang="en-US" dirty="0"/>
              <a:t>The data is related to the Jester project at UC Berkeley. </a:t>
            </a:r>
          </a:p>
          <a:p>
            <a:pPr lvl="1"/>
            <a:r>
              <a:rPr lang="en-US" dirty="0"/>
              <a:t>The data set has more than 1.7 million ratings provided by 59132 users for 150 jokes</a:t>
            </a:r>
          </a:p>
          <a:p>
            <a:pPr lvl="1"/>
            <a:r>
              <a:rPr lang="en-US" dirty="0"/>
              <a:t>Users provide ratings to jokes at the website </a:t>
            </a:r>
            <a:r>
              <a:rPr lang="en-US" dirty="0">
                <a:hlinkClick r:id="rId3"/>
              </a:rPr>
              <a:t>http://eigentaste.berkeley.edu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63922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2 recommenders:</a:t>
            </a:r>
          </a:p>
          <a:p>
            <a:pPr lvl="1"/>
            <a:r>
              <a:rPr lang="en-US" i="1" u="sng" dirty="0"/>
              <a:t>Recommender-1:</a:t>
            </a:r>
            <a:r>
              <a:rPr lang="en-US" i="1" dirty="0"/>
              <a:t> </a:t>
            </a:r>
            <a:r>
              <a:rPr lang="en-US" dirty="0"/>
              <a:t>Collaborative recommender system based on the cosine similarity between the pair of jokes</a:t>
            </a:r>
          </a:p>
          <a:p>
            <a:pPr lvl="2"/>
            <a:r>
              <a:rPr lang="en-US" dirty="0"/>
              <a:t>Used </a:t>
            </a:r>
            <a:r>
              <a:rPr lang="en-US" dirty="0" err="1"/>
              <a:t>PySpark</a:t>
            </a:r>
            <a:r>
              <a:rPr lang="en-US" dirty="0"/>
              <a:t> to build the recommender along with Python programs to make recommendations</a:t>
            </a:r>
          </a:p>
          <a:p>
            <a:pPr lvl="1"/>
            <a:r>
              <a:rPr lang="en-US" i="1" u="sng" dirty="0"/>
              <a:t>Recommender-2:</a:t>
            </a:r>
            <a:r>
              <a:rPr lang="en-US" i="1" dirty="0"/>
              <a:t> </a:t>
            </a:r>
            <a:r>
              <a:rPr lang="en-US" dirty="0"/>
              <a:t>Recommender based on SGD (Stochastic Gradient Descent) </a:t>
            </a:r>
          </a:p>
          <a:p>
            <a:pPr lvl="2"/>
            <a:r>
              <a:rPr lang="en-US" dirty="0"/>
              <a:t>Obtained an average AUC (Area Under the Curve) of 0.8</a:t>
            </a:r>
          </a:p>
          <a:p>
            <a:pPr lvl="2"/>
            <a:r>
              <a:rPr lang="en-US" dirty="0"/>
              <a:t>Built the recommender on a laptop with 16 GB RAM </a:t>
            </a:r>
          </a:p>
          <a:p>
            <a:pPr lvl="1"/>
            <a:r>
              <a:rPr lang="en-US" dirty="0"/>
              <a:t>These recommenders were built as generic as possible</a:t>
            </a:r>
          </a:p>
          <a:p>
            <a:pPr lvl="1"/>
            <a:r>
              <a:rPr lang="en-US" dirty="0"/>
              <a:t>See the complete project at: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design of Recommender-1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371601"/>
            <a:ext cx="3962400" cy="4600514"/>
          </a:xfrm>
        </p:spPr>
      </p:pic>
      <p:sp>
        <p:nvSpPr>
          <p:cNvPr id="5" name="TextBox 4"/>
          <p:cNvSpPr txBox="1"/>
          <p:nvPr/>
        </p:nvSpPr>
        <p:spPr>
          <a:xfrm>
            <a:off x="4724400" y="1447800"/>
            <a:ext cx="419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Steps: </a:t>
            </a:r>
          </a:p>
          <a:p>
            <a:pPr marL="342900" indent="-342900">
              <a:buAutoNum type="arabicPeriod"/>
            </a:pPr>
            <a:r>
              <a:rPr lang="en-US" sz="1200" dirty="0"/>
              <a:t>The Ratings Dataset is supplied as input to the </a:t>
            </a:r>
            <a:r>
              <a:rPr lang="en-US" sz="1200" dirty="0" err="1"/>
              <a:t>PySpark</a:t>
            </a:r>
            <a:r>
              <a:rPr lang="en-US" sz="1200" dirty="0"/>
              <a:t> program (in Appendix-B of the main document)</a:t>
            </a:r>
          </a:p>
          <a:p>
            <a:pPr marL="342900" indent="-342900">
              <a:buAutoNum type="arabicPeriod"/>
            </a:pPr>
            <a:r>
              <a:rPr lang="en-US" sz="1200" dirty="0"/>
              <a:t>The </a:t>
            </a:r>
            <a:r>
              <a:rPr lang="en-US" sz="1200" dirty="0" err="1"/>
              <a:t>PySpark</a:t>
            </a:r>
            <a:r>
              <a:rPr lang="en-US" sz="1200" dirty="0"/>
              <a:t> program produces a file Cosine Similarity dataset with cosine similarity scores between the jokes, which are rated in common by at least one user</a:t>
            </a:r>
          </a:p>
          <a:p>
            <a:pPr marL="342900" indent="-342900">
              <a:buAutoNum type="arabicPeriod"/>
            </a:pPr>
            <a:r>
              <a:rPr lang="en-US" sz="1200" dirty="0"/>
              <a:t>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get_recommendations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/>
              <a:t>is called with the Cosine Similarity Scores and user ID as inputs</a:t>
            </a:r>
          </a:p>
          <a:p>
            <a:pPr marL="342900" indent="-342900">
              <a:buAutoNum type="arabicPeriod"/>
            </a:pPr>
            <a:r>
              <a:rPr lang="en-US" sz="1200" dirty="0"/>
              <a:t>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get_recommendations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/>
              <a:t>function will use Ratings Dataset to determine the items, which were already liked by the user</a:t>
            </a:r>
          </a:p>
          <a:p>
            <a:pPr marL="342900" indent="-342900">
              <a:buAutoNum type="arabicPeriod"/>
            </a:pPr>
            <a:r>
              <a:rPr lang="en-US" sz="1200" dirty="0"/>
              <a:t>Based on the items which were liked by the user,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get_recommendations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/>
              <a:t>function will recommend items to the user</a:t>
            </a:r>
          </a:p>
          <a:p>
            <a:pPr marL="342900" indent="-342900">
              <a:buAutoNum type="arabicPeriod"/>
            </a:pPr>
            <a:r>
              <a:rPr lang="en-US" sz="1200" dirty="0"/>
              <a:t>Check if the user updates the item ratings</a:t>
            </a:r>
          </a:p>
          <a:p>
            <a:pPr marL="342900" indent="-342900">
              <a:buAutoNum type="arabicPeriod"/>
            </a:pPr>
            <a:r>
              <a:rPr lang="en-US" sz="1200" dirty="0"/>
              <a:t>If user updates any item ratings (implicit or explicit updates), update the Ratings Dataset and call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get_recommendations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/>
              <a:t> again</a:t>
            </a:r>
          </a:p>
          <a:p>
            <a:pPr marL="342900" indent="-342900">
              <a:buAutoNum type="arabicPeriod"/>
            </a:pPr>
            <a:r>
              <a:rPr lang="en-US" sz="1200" dirty="0"/>
              <a:t>8.If the user does not update any item ratings take no action.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760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Top 5 related jokes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11398"/>
              </p:ext>
            </p:extLst>
          </p:nvPr>
        </p:nvGraphicFramePr>
        <p:xfrm>
          <a:off x="533400" y="2209800"/>
          <a:ext cx="8229600" cy="438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985">
                <a:tc>
                  <a:txBody>
                    <a:bodyPr/>
                    <a:lstStyle/>
                    <a:p>
                      <a:r>
                        <a:rPr lang="en-US" sz="1100" dirty="0"/>
                        <a:t>Joke-ID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63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When most people claim to be "killing time", it's only an expression. When 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Chuck Norris</a:t>
                      </a:r>
                      <a:r>
                        <a:rPr lang="en-US" sz="1100" dirty="0"/>
                        <a:t> kills time, the minutes actually cease to exist.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18">
                <a:tc>
                  <a:txBody>
                    <a:bodyPr/>
                    <a:lstStyle/>
                    <a:p>
                      <a:r>
                        <a:rPr lang="en-US" sz="1100" dirty="0"/>
                        <a:t>140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Chuck Norris' </a:t>
                      </a:r>
                      <a:r>
                        <a:rPr lang="en-US" sz="1100" dirty="0"/>
                        <a:t>calendar goes straight from March 31st to April 2nd; no one fools Chuck Norris.</a:t>
                      </a:r>
                      <a:endParaRPr lang="en-US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512">
                <a:tc>
                  <a:txBody>
                    <a:bodyPr/>
                    <a:lstStyle/>
                    <a:p>
                      <a:r>
                        <a:rPr lang="en-US" sz="1100" dirty="0"/>
                        <a:t>86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neutron</a:t>
                      </a:r>
                      <a:r>
                        <a:rPr lang="en-US" sz="1100" dirty="0"/>
                        <a:t> walks into a bar and orders a drink. "How much do I owe you?" the neutron asks. The bartender replies, "For you, no charge."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r>
                        <a:rPr lang="en-US" sz="1100" dirty="0"/>
                        <a:t>94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Two atoms are walking down the street when one atom says to the other, "Oh, my! I've lost an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electron</a:t>
                      </a:r>
                      <a:r>
                        <a:rPr lang="en-US" sz="1100" dirty="0"/>
                        <a:t>!" The second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atom </a:t>
                      </a:r>
                      <a:r>
                        <a:rPr lang="en-US" sz="1100" dirty="0"/>
                        <a:t>says, "Are you sure?" The first replies, "I'm positive!"</a:t>
                      </a:r>
                      <a:endParaRPr 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r>
                        <a:rPr lang="en-US" sz="1100" dirty="0"/>
                        <a:t>138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WASHINGTON (Reuters) - A tragic fire on Monday destroyed the personal library of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President</a:t>
                      </a:r>
                      <a:r>
                        <a:rPr lang="en-US" sz="1100" dirty="0"/>
                        <a:t> George W. Bush. Both of his books have been lost. Presidential spokesman Ari Fleischer said the president was devastated, as he had not finished coloring the second one.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r>
                        <a:rPr lang="en-US" sz="1100" dirty="0"/>
                        <a:t>139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 a Veteran's Day speech,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President</a:t>
                      </a:r>
                      <a:r>
                        <a:rPr lang="en-US" sz="1100" dirty="0"/>
                        <a:t> Bush vowed, "We will finish the mission. Period." Afterwards, he was advised that he doesn't have to read the punctuation marks.</a:t>
                      </a:r>
                      <a:endParaRPr 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r>
                        <a:rPr lang="en-US" sz="1100" dirty="0"/>
                        <a:t>60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What did the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Buddhist </a:t>
                      </a:r>
                      <a:r>
                        <a:rPr lang="en-US" sz="1100" dirty="0"/>
                        <a:t>say to the hot dog vendor? Make me one with everything.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850"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Did you hear about the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Buddhist </a:t>
                      </a:r>
                      <a:r>
                        <a:rPr lang="en-US" sz="1100" dirty="0"/>
                        <a:t>who refused </a:t>
                      </a:r>
                      <a:r>
                        <a:rPr lang="en-US" sz="1100" dirty="0" err="1"/>
                        <a:t>Novocaine</a:t>
                      </a:r>
                      <a:r>
                        <a:rPr lang="en-US" sz="1100" dirty="0"/>
                        <a:t> during a root canal? He wanted to transcend dental medication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850">
                <a:tc>
                  <a:txBody>
                    <a:bodyPr/>
                    <a:lstStyle/>
                    <a:p>
                      <a:r>
                        <a:rPr lang="en-US" sz="1100" dirty="0"/>
                        <a:t>58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 many teddy bears does it take to change a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lightbulb</a:t>
                      </a:r>
                      <a:r>
                        <a:rPr lang="en-US" sz="1100" dirty="0"/>
                        <a:t>? It takes only one teddy bear, but it takes a whole lot of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lightbulbs</a:t>
                      </a:r>
                      <a:r>
                        <a:rPr lang="en-US" sz="1100" dirty="0"/>
                        <a:t>.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850">
                <a:tc>
                  <a:txBody>
                    <a:bodyPr/>
                    <a:lstStyle/>
                    <a:p>
                      <a:r>
                        <a:rPr lang="en-US" sz="1100" dirty="0"/>
                        <a:t>74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Q: How many stalkers does it take to change a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light bulb</a:t>
                      </a:r>
                      <a:r>
                        <a:rPr lang="en-US" sz="1100" dirty="0"/>
                        <a:t>? A: Two. One to replace the </a:t>
                      </a:r>
                      <a:r>
                        <a:rPr lang="en-US" sz="11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bulb</a:t>
                      </a:r>
                      <a:r>
                        <a:rPr lang="en-US" sz="1100" dirty="0"/>
                        <a:t>, and the other to watch it day and night.</a:t>
                      </a:r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12954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5 related jokes, as determined by the recommender-1. All these were identified based on the cosine similarity score and the number of users who rated the given pair of jokes. The text in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dirty="0"/>
              <a:t> color shows on which topics the jokes are related</a:t>
            </a:r>
          </a:p>
        </p:txBody>
      </p:sp>
    </p:spTree>
    <p:extLst>
      <p:ext uri="{BB962C8B-B14F-4D97-AF65-F5344CB8AC3E}">
        <p14:creationId xmlns:p14="http://schemas.microsoft.com/office/powerpoint/2010/main" val="346343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design of Recommender-2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6" y="1600200"/>
            <a:ext cx="7749447" cy="4114800"/>
          </a:xfr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Note:</a:t>
            </a:r>
            <a:r>
              <a:rPr lang="en-US" b="1" dirty="0"/>
              <a:t> </a:t>
            </a:r>
            <a:r>
              <a:rPr lang="en-US" dirty="0"/>
              <a:t>Refer to the main document for a detailed explanation of the steps and work flow</a:t>
            </a:r>
          </a:p>
        </p:txBody>
      </p:sp>
    </p:spTree>
    <p:extLst>
      <p:ext uri="{BB962C8B-B14F-4D97-AF65-F5344CB8AC3E}">
        <p14:creationId xmlns:p14="http://schemas.microsoft.com/office/powerpoint/2010/main" val="102010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Recommender-2 performance metrics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3238500" cy="3253740"/>
          </a:xfrm>
        </p:spPr>
      </p:pic>
      <p:sp>
        <p:nvSpPr>
          <p:cNvPr id="5" name="TextBox 4"/>
          <p:cNvSpPr txBox="1"/>
          <p:nvPr/>
        </p:nvSpPr>
        <p:spPr>
          <a:xfrm>
            <a:off x="457200" y="4934505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Optimal parameters for SGD:</a:t>
            </a:r>
          </a:p>
          <a:p>
            <a:pPr lvl="2"/>
            <a:r>
              <a:rPr lang="en-US" sz="1600" dirty="0" err="1"/>
              <a:t>Reg</a:t>
            </a:r>
            <a:r>
              <a:rPr lang="en-US" sz="1600" dirty="0"/>
              <a:t>=1</a:t>
            </a:r>
            <a:endParaRPr lang="en-US" sz="1600" dirty="0">
              <a:effectLst/>
            </a:endParaRPr>
          </a:p>
          <a:p>
            <a:pPr lvl="2"/>
            <a:r>
              <a:rPr lang="en-US" sz="1600" dirty="0"/>
              <a:t>Latent Factors=60 </a:t>
            </a:r>
          </a:p>
          <a:p>
            <a:pPr lvl="2"/>
            <a:r>
              <a:rPr lang="en-US" sz="1600" dirty="0"/>
              <a:t>Learning rate=0.00001</a:t>
            </a:r>
            <a:endParaRPr lang="en-US" sz="1600" dirty="0">
              <a:effectLst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data AUC (with 5 as threshold)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3600"/>
            <a:ext cx="3017520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0" y="16764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Average AUC for various thresholds</a:t>
            </a:r>
          </a:p>
        </p:txBody>
      </p:sp>
    </p:spTree>
    <p:extLst>
      <p:ext uri="{BB962C8B-B14F-4D97-AF65-F5344CB8AC3E}">
        <p14:creationId xmlns:p14="http://schemas.microsoft.com/office/powerpoint/2010/main" val="279179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Both recommenders have the cold start problem</a:t>
            </a:r>
          </a:p>
          <a:p>
            <a:r>
              <a:rPr lang="en-US" dirty="0"/>
              <a:t>Cannot determine which recommender is superior unless we perform A/B testing</a:t>
            </a:r>
          </a:p>
          <a:p>
            <a:r>
              <a:rPr lang="en-US" dirty="0"/>
              <a:t>Drawbacks of recommender-1: We assumed 5 cutoff and requires at least 1000 users to rate the joke pairs in common. What if a user always rates the items below 5? What if an item is not rated by more than 1000 users in common with another item?</a:t>
            </a:r>
          </a:p>
          <a:p>
            <a:r>
              <a:rPr lang="en-US" dirty="0"/>
              <a:t>Recommender-2 does not have the drawbacks of recommender-1, although both have the cold start problem</a:t>
            </a:r>
          </a:p>
        </p:txBody>
      </p:sp>
    </p:spTree>
    <p:extLst>
      <p:ext uri="{BB962C8B-B14F-4D97-AF65-F5344CB8AC3E}">
        <p14:creationId xmlns:p14="http://schemas.microsoft.com/office/powerpoint/2010/main" val="390855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804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Joke Recommender system</vt:lpstr>
      <vt:lpstr>Objective and Background</vt:lpstr>
      <vt:lpstr>Recommenders</vt:lpstr>
      <vt:lpstr>High level design of Recommender-1</vt:lpstr>
      <vt:lpstr>Top 5 related jokes</vt:lpstr>
      <vt:lpstr>High level design of Recommender-2</vt:lpstr>
      <vt:lpstr>Recommender-2 performance metrics</vt:lpstr>
      <vt:lpstr>Conclusion</vt:lpstr>
    </vt:vector>
  </TitlesOfParts>
  <Company>Physicians Mutual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Joke Recommender system</dc:title>
  <dc:creator>Sekhar Mekala</dc:creator>
  <cp:lastModifiedBy>Sekhar</cp:lastModifiedBy>
  <cp:revision>11</cp:revision>
  <dcterms:created xsi:type="dcterms:W3CDTF">2017-05-04T15:37:27Z</dcterms:created>
  <dcterms:modified xsi:type="dcterms:W3CDTF">2017-05-05T03:09:04Z</dcterms:modified>
</cp:coreProperties>
</file>