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8" r:id="rId4"/>
    <p:sldId id="264" r:id="rId5"/>
    <p:sldId id="259" r:id="rId6"/>
    <p:sldId id="260" r:id="rId7"/>
    <p:sldId id="269" r:id="rId8"/>
    <p:sldId id="280" r:id="rId9"/>
    <p:sldId id="281" r:id="rId10"/>
    <p:sldId id="283" r:id="rId11"/>
    <p:sldId id="284" r:id="rId12"/>
    <p:sldId id="285" r:id="rId13"/>
    <p:sldId id="286" r:id="rId14"/>
    <p:sldId id="287"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232" autoAdjust="0"/>
    <p:restoredTop sz="94660"/>
  </p:normalViewPr>
  <p:slideViewPr>
    <p:cSldViewPr snapToGrid="0" showGuides="1">
      <p:cViewPr varScale="1">
        <p:scale>
          <a:sx n="87" d="100"/>
          <a:sy n="87" d="100"/>
        </p:scale>
        <p:origin x="1022" y="6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1F63AC-EA48-4C24-9609-61D82C1FB5FB}"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49994-2F1B-4B50-B1C0-F416B391B6E6}"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9174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671F63AC-EA48-4C24-9609-61D82C1FB5FB}" type="datetimeFigureOut">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749994-2F1B-4B50-B1C0-F416B391B6E6}" type="slidenum">
              <a:rPr lang="en-US" smtClean="0"/>
              <a:t>‹#›</a:t>
            </a:fld>
            <a:endParaRPr lang="en-US"/>
          </a:p>
        </p:txBody>
      </p:sp>
    </p:spTree>
    <p:extLst>
      <p:ext uri="{BB962C8B-B14F-4D97-AF65-F5344CB8AC3E}">
        <p14:creationId xmlns:p14="http://schemas.microsoft.com/office/powerpoint/2010/main" val="2507842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1F63AC-EA48-4C24-9609-61D82C1FB5FB}"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49994-2F1B-4B50-B1C0-F416B391B6E6}" type="slidenum">
              <a:rPr lang="en-US" smtClean="0"/>
              <a:t>‹#›</a:t>
            </a:fld>
            <a:endParaRPr lang="en-US"/>
          </a:p>
        </p:txBody>
      </p:sp>
    </p:spTree>
    <p:extLst>
      <p:ext uri="{BB962C8B-B14F-4D97-AF65-F5344CB8AC3E}">
        <p14:creationId xmlns:p14="http://schemas.microsoft.com/office/powerpoint/2010/main" val="1267990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1F63AC-EA48-4C24-9609-61D82C1FB5FB}"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49994-2F1B-4B50-B1C0-F416B391B6E6}"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10646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1F63AC-EA48-4C24-9609-61D82C1FB5FB}"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49994-2F1B-4B50-B1C0-F416B391B6E6}" type="slidenum">
              <a:rPr lang="en-US" smtClean="0"/>
              <a:t>‹#›</a:t>
            </a:fld>
            <a:endParaRPr lang="en-US"/>
          </a:p>
        </p:txBody>
      </p:sp>
    </p:spTree>
    <p:extLst>
      <p:ext uri="{BB962C8B-B14F-4D97-AF65-F5344CB8AC3E}">
        <p14:creationId xmlns:p14="http://schemas.microsoft.com/office/powerpoint/2010/main" val="183045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1F63AC-EA48-4C24-9609-61D82C1FB5FB}"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49994-2F1B-4B50-B1C0-F416B391B6E6}"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29249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1F63AC-EA48-4C24-9609-61D82C1FB5FB}"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49994-2F1B-4B50-B1C0-F416B391B6E6}" type="slidenum">
              <a:rPr lang="en-US" smtClean="0"/>
              <a:t>‹#›</a:t>
            </a:fld>
            <a:endParaRPr lang="en-US"/>
          </a:p>
        </p:txBody>
      </p:sp>
    </p:spTree>
    <p:extLst>
      <p:ext uri="{BB962C8B-B14F-4D97-AF65-F5344CB8AC3E}">
        <p14:creationId xmlns:p14="http://schemas.microsoft.com/office/powerpoint/2010/main" val="1011178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F63AC-EA48-4C24-9609-61D82C1FB5FB}"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49994-2F1B-4B50-B1C0-F416B391B6E6}" type="slidenum">
              <a:rPr lang="en-US" smtClean="0"/>
              <a:t>‹#›</a:t>
            </a:fld>
            <a:endParaRPr lang="en-US"/>
          </a:p>
        </p:txBody>
      </p:sp>
    </p:spTree>
    <p:extLst>
      <p:ext uri="{BB962C8B-B14F-4D97-AF65-F5344CB8AC3E}">
        <p14:creationId xmlns:p14="http://schemas.microsoft.com/office/powerpoint/2010/main" val="3284833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F63AC-EA48-4C24-9609-61D82C1FB5FB}"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49994-2F1B-4B50-B1C0-F416B391B6E6}" type="slidenum">
              <a:rPr lang="en-US" smtClean="0"/>
              <a:t>‹#›</a:t>
            </a:fld>
            <a:endParaRPr lang="en-US"/>
          </a:p>
        </p:txBody>
      </p:sp>
    </p:spTree>
    <p:extLst>
      <p:ext uri="{BB962C8B-B14F-4D97-AF65-F5344CB8AC3E}">
        <p14:creationId xmlns:p14="http://schemas.microsoft.com/office/powerpoint/2010/main" val="4054118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1F63AC-EA48-4C24-9609-61D82C1FB5FB}"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49994-2F1B-4B50-B1C0-F416B391B6E6}" type="slidenum">
              <a:rPr lang="en-US" smtClean="0"/>
              <a:t>‹#›</a:t>
            </a:fld>
            <a:endParaRPr lang="en-US"/>
          </a:p>
        </p:txBody>
      </p:sp>
    </p:spTree>
    <p:extLst>
      <p:ext uri="{BB962C8B-B14F-4D97-AF65-F5344CB8AC3E}">
        <p14:creationId xmlns:p14="http://schemas.microsoft.com/office/powerpoint/2010/main" val="108888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1F63AC-EA48-4C24-9609-61D82C1FB5FB}" type="datetimeFigureOut">
              <a:rPr lang="en-US" smtClean="0"/>
              <a:t>12/13/2016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749994-2F1B-4B50-B1C0-F416B391B6E6}" type="slidenum">
              <a:rPr lang="en-US" smtClean="0"/>
              <a:t>‹#›</a:t>
            </a:fld>
            <a:endParaRPr lang="en-US"/>
          </a:p>
        </p:txBody>
      </p:sp>
    </p:spTree>
    <p:extLst>
      <p:ext uri="{BB962C8B-B14F-4D97-AF65-F5344CB8AC3E}">
        <p14:creationId xmlns:p14="http://schemas.microsoft.com/office/powerpoint/2010/main" val="366137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1F63AC-EA48-4C24-9609-61D82C1FB5FB}"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749994-2F1B-4B50-B1C0-F416B391B6E6}" type="slidenum">
              <a:rPr lang="en-US" smtClean="0"/>
              <a:t>‹#›</a:t>
            </a:fld>
            <a:endParaRPr lang="en-US"/>
          </a:p>
        </p:txBody>
      </p:sp>
    </p:spTree>
    <p:extLst>
      <p:ext uri="{BB962C8B-B14F-4D97-AF65-F5344CB8AC3E}">
        <p14:creationId xmlns:p14="http://schemas.microsoft.com/office/powerpoint/2010/main" val="4095797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1F63AC-EA48-4C24-9609-61D82C1FB5FB}" type="datetimeFigureOut">
              <a:rPr lang="en-US" smtClean="0"/>
              <a:t>12/13/2016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749994-2F1B-4B50-B1C0-F416B391B6E6}" type="slidenum">
              <a:rPr lang="en-US" smtClean="0"/>
              <a:t>‹#›</a:t>
            </a:fld>
            <a:endParaRPr lang="en-US"/>
          </a:p>
        </p:txBody>
      </p:sp>
    </p:spTree>
    <p:extLst>
      <p:ext uri="{BB962C8B-B14F-4D97-AF65-F5344CB8AC3E}">
        <p14:creationId xmlns:p14="http://schemas.microsoft.com/office/powerpoint/2010/main" val="183515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1F63AC-EA48-4C24-9609-61D82C1FB5FB}" type="datetimeFigureOut">
              <a:rPr lang="en-US" smtClean="0"/>
              <a:t>12/13/2016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749994-2F1B-4B50-B1C0-F416B391B6E6}" type="slidenum">
              <a:rPr lang="en-US" smtClean="0"/>
              <a:t>‹#›</a:t>
            </a:fld>
            <a:endParaRPr lang="en-US"/>
          </a:p>
        </p:txBody>
      </p:sp>
    </p:spTree>
    <p:extLst>
      <p:ext uri="{BB962C8B-B14F-4D97-AF65-F5344CB8AC3E}">
        <p14:creationId xmlns:p14="http://schemas.microsoft.com/office/powerpoint/2010/main" val="2336223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1F63AC-EA48-4C24-9609-61D82C1FB5FB}" type="datetimeFigureOut">
              <a:rPr lang="en-US" smtClean="0"/>
              <a:t>12/13/2016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749994-2F1B-4B50-B1C0-F416B391B6E6}" type="slidenum">
              <a:rPr lang="en-US" smtClean="0"/>
              <a:t>‹#›</a:t>
            </a:fld>
            <a:endParaRPr lang="en-US"/>
          </a:p>
        </p:txBody>
      </p:sp>
    </p:spTree>
    <p:extLst>
      <p:ext uri="{BB962C8B-B14F-4D97-AF65-F5344CB8AC3E}">
        <p14:creationId xmlns:p14="http://schemas.microsoft.com/office/powerpoint/2010/main" val="44572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1F63AC-EA48-4C24-9609-61D82C1FB5FB}"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749994-2F1B-4B50-B1C0-F416B391B6E6}" type="slidenum">
              <a:rPr lang="en-US" smtClean="0"/>
              <a:t>‹#›</a:t>
            </a:fld>
            <a:endParaRPr lang="en-US"/>
          </a:p>
        </p:txBody>
      </p:sp>
    </p:spTree>
    <p:extLst>
      <p:ext uri="{BB962C8B-B14F-4D97-AF65-F5344CB8AC3E}">
        <p14:creationId xmlns:p14="http://schemas.microsoft.com/office/powerpoint/2010/main" val="19003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1F63AC-EA48-4C24-9609-61D82C1FB5FB}" type="datetimeFigureOut">
              <a:rPr lang="en-US" smtClean="0"/>
              <a:t>12/13/2016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749994-2F1B-4B50-B1C0-F416B391B6E6}" type="slidenum">
              <a:rPr lang="en-US" smtClean="0"/>
              <a:t>‹#›</a:t>
            </a:fld>
            <a:endParaRPr lang="en-US"/>
          </a:p>
        </p:txBody>
      </p:sp>
    </p:spTree>
    <p:extLst>
      <p:ext uri="{BB962C8B-B14F-4D97-AF65-F5344CB8AC3E}">
        <p14:creationId xmlns:p14="http://schemas.microsoft.com/office/powerpoint/2010/main" val="121257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extLst>
              <a:ext uri="{BEBA8EAE-BF5A-486C-A8C5-ECC9F3942E4B}">
                <a14:imgProps xmlns:a14="http://schemas.microsoft.com/office/drawing/2010/main">
                  <a14:imgLayer r:embed="rId20">
                    <a14:imgEffect>
                      <a14:brightnessContrast bright="29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71F63AC-EA48-4C24-9609-61D82C1FB5FB}" type="datetimeFigureOut">
              <a:rPr lang="en-US" smtClean="0"/>
              <a:t>12/13/2016</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F749994-2F1B-4B50-B1C0-F416B391B6E6}" type="slidenum">
              <a:rPr lang="en-US" smtClean="0"/>
              <a:t>‹#›</a:t>
            </a:fld>
            <a:endParaRPr lang="en-US"/>
          </a:p>
        </p:txBody>
      </p:sp>
    </p:spTree>
    <p:extLst>
      <p:ext uri="{BB962C8B-B14F-4D97-AF65-F5344CB8AC3E}">
        <p14:creationId xmlns:p14="http://schemas.microsoft.com/office/powerpoint/2010/main" val="1365701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bg1"/>
                </a:solidFill>
              </a:rPr>
              <a:t>Data 604 Simulation FINAL Project</a:t>
            </a:r>
          </a:p>
        </p:txBody>
      </p:sp>
      <p:sp>
        <p:nvSpPr>
          <p:cNvPr id="3" name="Subtitle 2"/>
          <p:cNvSpPr>
            <a:spLocks noGrp="1"/>
          </p:cNvSpPr>
          <p:nvPr>
            <p:ph type="subTitle" idx="1"/>
          </p:nvPr>
        </p:nvSpPr>
        <p:spPr>
          <a:xfrm>
            <a:off x="684211" y="3843867"/>
            <a:ext cx="5736043" cy="2158099"/>
          </a:xfrm>
        </p:spPr>
        <p:txBody>
          <a:bodyPr>
            <a:normAutofit/>
          </a:bodyPr>
          <a:lstStyle/>
          <a:p>
            <a:r>
              <a:rPr lang="en-US" b="1" dirty="0">
                <a:solidFill>
                  <a:schemeClr val="bg1"/>
                </a:solidFill>
              </a:rPr>
              <a:t>Team: </a:t>
            </a:r>
          </a:p>
          <a:p>
            <a:r>
              <a:rPr lang="en-US" b="1" dirty="0">
                <a:solidFill>
                  <a:schemeClr val="bg1"/>
                </a:solidFill>
              </a:rPr>
              <a:t>Mohamed </a:t>
            </a:r>
            <a:r>
              <a:rPr lang="en-US" b="1" dirty="0" err="1">
                <a:solidFill>
                  <a:schemeClr val="bg1"/>
                </a:solidFill>
              </a:rPr>
              <a:t>Elmoudni</a:t>
            </a:r>
            <a:r>
              <a:rPr lang="en-US" b="1" dirty="0">
                <a:solidFill>
                  <a:schemeClr val="bg1"/>
                </a:solidFill>
              </a:rPr>
              <a:t>, </a:t>
            </a:r>
          </a:p>
          <a:p>
            <a:r>
              <a:rPr lang="en-US" b="1" dirty="0">
                <a:solidFill>
                  <a:schemeClr val="bg1"/>
                </a:solidFill>
              </a:rPr>
              <a:t>Shazia Khan, &amp; </a:t>
            </a:r>
            <a:r>
              <a:rPr lang="en-US" b="1" dirty="0" err="1">
                <a:solidFill>
                  <a:schemeClr val="bg1"/>
                </a:solidFill>
              </a:rPr>
              <a:t>Sekhar</a:t>
            </a:r>
            <a:r>
              <a:rPr lang="en-US" b="1" dirty="0">
                <a:solidFill>
                  <a:schemeClr val="bg1"/>
                </a:solidFill>
              </a:rPr>
              <a:t> </a:t>
            </a:r>
            <a:r>
              <a:rPr lang="en-US" b="1" dirty="0" err="1">
                <a:solidFill>
                  <a:schemeClr val="bg1"/>
                </a:solidFill>
              </a:rPr>
              <a:t>Mekala</a:t>
            </a:r>
            <a:endParaRPr lang="en-US" b="1" dirty="0">
              <a:solidFill>
                <a:schemeClr val="bg1"/>
              </a:solidFill>
            </a:endParaRPr>
          </a:p>
        </p:txBody>
      </p:sp>
    </p:spTree>
    <p:extLst>
      <p:ext uri="{BB962C8B-B14F-4D97-AF65-F5344CB8AC3E}">
        <p14:creationId xmlns:p14="http://schemas.microsoft.com/office/powerpoint/2010/main" val="1143116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21565" y="158523"/>
            <a:ext cx="8534400" cy="753533"/>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bg1"/>
                </a:solidFill>
              </a:rPr>
              <a:t>Implementation example</a:t>
            </a:r>
          </a:p>
        </p:txBody>
      </p:sp>
      <p:graphicFrame>
        <p:nvGraphicFramePr>
          <p:cNvPr id="3" name="Table 2"/>
          <p:cNvGraphicFramePr>
            <a:graphicFrameLocks noGrp="1"/>
          </p:cNvGraphicFramePr>
          <p:nvPr>
            <p:extLst>
              <p:ext uri="{D42A27DB-BD31-4B8C-83A1-F6EECF244321}">
                <p14:modId xmlns:p14="http://schemas.microsoft.com/office/powerpoint/2010/main" val="2242177164"/>
              </p:ext>
            </p:extLst>
          </p:nvPr>
        </p:nvGraphicFramePr>
        <p:xfrm>
          <a:off x="662346" y="1363587"/>
          <a:ext cx="5027436" cy="1402080"/>
        </p:xfrm>
        <a:graphic>
          <a:graphicData uri="http://schemas.openxmlformats.org/drawingml/2006/table">
            <a:tbl>
              <a:tblPr>
                <a:tableStyleId>{5C22544A-7EE6-4342-B048-85BDC9FD1C3A}</a:tableStyleId>
              </a:tblPr>
              <a:tblGrid>
                <a:gridCol w="797878">
                  <a:extLst>
                    <a:ext uri="{9D8B030D-6E8A-4147-A177-3AD203B41FA5}">
                      <a16:colId xmlns:a16="http://schemas.microsoft.com/office/drawing/2014/main" val="20000"/>
                    </a:ext>
                  </a:extLst>
                </a:gridCol>
                <a:gridCol w="1328430">
                  <a:extLst>
                    <a:ext uri="{9D8B030D-6E8A-4147-A177-3AD203B41FA5}">
                      <a16:colId xmlns:a16="http://schemas.microsoft.com/office/drawing/2014/main" val="20001"/>
                    </a:ext>
                  </a:extLst>
                </a:gridCol>
                <a:gridCol w="1290365">
                  <a:extLst>
                    <a:ext uri="{9D8B030D-6E8A-4147-A177-3AD203B41FA5}">
                      <a16:colId xmlns:a16="http://schemas.microsoft.com/office/drawing/2014/main" val="20002"/>
                    </a:ext>
                  </a:extLst>
                </a:gridCol>
                <a:gridCol w="1610763">
                  <a:extLst>
                    <a:ext uri="{9D8B030D-6E8A-4147-A177-3AD203B41FA5}">
                      <a16:colId xmlns:a16="http://schemas.microsoft.com/office/drawing/2014/main" val="20003"/>
                    </a:ext>
                  </a:extLst>
                </a:gridCol>
              </a:tblGrid>
              <a:tr h="182880">
                <a:tc>
                  <a:txBody>
                    <a:bodyPr/>
                    <a:lstStyle/>
                    <a:p>
                      <a:pPr algn="ctr" fontAlgn="b"/>
                      <a:r>
                        <a:rPr lang="en-US" sz="1100" u="none" strike="noStrike" dirty="0">
                          <a:effectLst/>
                        </a:rPr>
                        <a:t>Program ID</a:t>
                      </a:r>
                      <a:endParaRPr lang="en-US" sz="1100" b="0" i="0" u="none" strike="noStrike" dirty="0">
                        <a:solidFill>
                          <a:srgbClr val="000000"/>
                        </a:solidFill>
                        <a:effectLst/>
                        <a:latin typeface="Calibri"/>
                      </a:endParaRPr>
                    </a:p>
                  </a:txBody>
                  <a:tcPr marL="7620" marR="7620" marT="7620" marB="0" anchor="b">
                    <a:solidFill>
                      <a:srgbClr val="FFC000"/>
                    </a:solidFill>
                  </a:tcPr>
                </a:tc>
                <a:tc>
                  <a:txBody>
                    <a:bodyPr/>
                    <a:lstStyle/>
                    <a:p>
                      <a:pPr algn="ctr" fontAlgn="b"/>
                      <a:r>
                        <a:rPr lang="en-US" sz="1100" u="none" strike="noStrike" dirty="0">
                          <a:effectLst/>
                        </a:rPr>
                        <a:t>Number of Tables Accessed by the program</a:t>
                      </a:r>
                    </a:p>
                  </a:txBody>
                  <a:tcPr marL="7620" marR="7620" marT="7620" marB="0" anchor="b">
                    <a:solidFill>
                      <a:srgbClr val="FFC000"/>
                    </a:solidFill>
                  </a:tcPr>
                </a:tc>
                <a:tc>
                  <a:txBody>
                    <a:bodyPr/>
                    <a:lstStyle/>
                    <a:p>
                      <a:pPr algn="ctr" fontAlgn="b"/>
                      <a:r>
                        <a:rPr lang="en-US" sz="1100" u="none" strike="noStrike" dirty="0">
                          <a:effectLst/>
                        </a:rPr>
                        <a:t>Slowness </a:t>
                      </a:r>
                      <a:r>
                        <a:rPr lang="en-US" sz="1100" u="none" strike="noStrike" baseline="0" dirty="0">
                          <a:effectLst/>
                        </a:rPr>
                        <a:t> </a:t>
                      </a:r>
                      <a:r>
                        <a:rPr lang="en-US" sz="1100" u="none" strike="noStrike" dirty="0">
                          <a:effectLst/>
                        </a:rPr>
                        <a:t>Cost/second</a:t>
                      </a:r>
                      <a:endParaRPr lang="en-US" sz="1100" b="0" i="0" u="none" strike="noStrike" dirty="0">
                        <a:solidFill>
                          <a:srgbClr val="000000"/>
                        </a:solidFill>
                        <a:effectLst/>
                        <a:latin typeface="Calibri"/>
                      </a:endParaRPr>
                    </a:p>
                  </a:txBody>
                  <a:tcPr marL="7620" marR="7620" marT="7620" marB="0" anchor="b">
                    <a:solidFill>
                      <a:srgbClr val="FFC000"/>
                    </a:solidFill>
                  </a:tcPr>
                </a:tc>
                <a:tc>
                  <a:txBody>
                    <a:bodyPr/>
                    <a:lstStyle/>
                    <a:p>
                      <a:pPr algn="ctr" fontAlgn="b"/>
                      <a:r>
                        <a:rPr lang="en-US" sz="1100" u="none" strike="noStrike" dirty="0">
                          <a:effectLst/>
                        </a:rPr>
                        <a:t>Downtime cost/second</a:t>
                      </a:r>
                      <a:endParaRPr lang="en-US" sz="1100" b="0" i="0" u="none" strike="noStrike" dirty="0">
                        <a:solidFill>
                          <a:srgbClr val="000000"/>
                        </a:solidFill>
                        <a:effectLst/>
                        <a:latin typeface="Calibri"/>
                      </a:endParaRPr>
                    </a:p>
                  </a:txBody>
                  <a:tcPr marL="7620" marR="7620" marT="7620" marB="0" anchor="b">
                    <a:solidFill>
                      <a:srgbClr val="FFC000"/>
                    </a:solidFill>
                  </a:tcPr>
                </a:tc>
                <a:extLst>
                  <a:ext uri="{0D108BD9-81ED-4DB2-BD59-A6C34878D82A}">
                    <a16:rowId xmlns:a16="http://schemas.microsoft.com/office/drawing/2014/main" val="10000"/>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$5/sec</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$61/sec</a:t>
                      </a:r>
                      <a:endParaRPr lang="en-US" sz="1100" b="0" i="0" u="none" strike="noStrike" dirty="0">
                        <a:solidFill>
                          <a:srgbClr val="000000"/>
                        </a:solidFill>
                        <a:effectLst/>
                        <a:latin typeface="Calibri"/>
                      </a:endParaRPr>
                    </a:p>
                  </a:txBody>
                  <a:tcPr marL="7620" marR="7620" marT="7620" marB="0" anchor="b"/>
                </a:tc>
                <a:extLst>
                  <a:ext uri="{0D108BD9-81ED-4DB2-BD59-A6C34878D82A}">
                    <a16:rowId xmlns:a16="http://schemas.microsoft.com/office/drawing/2014/main" val="10001"/>
                  </a:ext>
                </a:extLst>
              </a:tr>
              <a:tr h="182880">
                <a:tc>
                  <a:txBody>
                    <a:bodyPr/>
                    <a:lstStyle/>
                    <a:p>
                      <a:pPr algn="ctr" fontAlgn="b"/>
                      <a:r>
                        <a:rPr lang="en-US" sz="1100" u="none" strike="noStrike" dirty="0">
                          <a:effectLst/>
                        </a:rPr>
                        <a:t>2</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$2/sec</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$52/sec</a:t>
                      </a:r>
                      <a:endParaRPr lang="en-US" sz="1100" b="0" i="0" u="none" strike="noStrike" dirty="0">
                        <a:solidFill>
                          <a:srgbClr val="000000"/>
                        </a:solidFill>
                        <a:effectLst/>
                        <a:latin typeface="Calibri"/>
                      </a:endParaRPr>
                    </a:p>
                  </a:txBody>
                  <a:tcPr marL="7620" marR="7620" marT="7620" marB="0" anchor="b"/>
                </a:tc>
                <a:extLst>
                  <a:ext uri="{0D108BD9-81ED-4DB2-BD59-A6C34878D82A}">
                    <a16:rowId xmlns:a16="http://schemas.microsoft.com/office/drawing/2014/main" val="10002"/>
                  </a:ext>
                </a:extLst>
              </a:tr>
              <a:tr h="182880">
                <a:tc>
                  <a:txBody>
                    <a:bodyPr/>
                    <a:lstStyle/>
                    <a:p>
                      <a:pPr algn="ctr" fontAlgn="b"/>
                      <a:r>
                        <a:rPr lang="en-US" sz="1100" u="none" strike="noStrike" dirty="0">
                          <a:effectLst/>
                        </a:rPr>
                        <a:t>3</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$5/sec</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$44/sec</a:t>
                      </a:r>
                      <a:endParaRPr lang="en-US" sz="1100" b="0" i="0" u="none" strike="noStrike" dirty="0">
                        <a:solidFill>
                          <a:srgbClr val="000000"/>
                        </a:solidFill>
                        <a:effectLst/>
                        <a:latin typeface="Calibri"/>
                      </a:endParaRPr>
                    </a:p>
                  </a:txBody>
                  <a:tcPr marL="7620" marR="7620" marT="7620" marB="0" anchor="b"/>
                </a:tc>
                <a:extLst>
                  <a:ext uri="{0D108BD9-81ED-4DB2-BD59-A6C34878D82A}">
                    <a16:rowId xmlns:a16="http://schemas.microsoft.com/office/drawing/2014/main" val="10003"/>
                  </a:ext>
                </a:extLst>
              </a:tr>
              <a:tr h="182880">
                <a:tc>
                  <a:txBody>
                    <a:bodyPr/>
                    <a:lstStyle/>
                    <a:p>
                      <a:pPr algn="ctr" fontAlgn="b"/>
                      <a:endParaRPr lang="en-US" sz="1100" b="0" i="0" u="none" strike="noStrike" dirty="0">
                        <a:solidFill>
                          <a:srgbClr val="000000"/>
                        </a:solidFill>
                        <a:effectLst/>
                        <a:latin typeface="Calibri"/>
                      </a:endParaRPr>
                    </a:p>
                  </a:txBody>
                  <a:tcPr marL="7620" marR="7620" marT="7620" marB="0" anchor="b">
                    <a:solidFill>
                      <a:srgbClr val="92D050"/>
                    </a:solidFill>
                  </a:tcPr>
                </a:tc>
                <a:tc>
                  <a:txBody>
                    <a:bodyPr/>
                    <a:lstStyle/>
                    <a:p>
                      <a:pPr algn="ctr" fontAlgn="b"/>
                      <a:endParaRPr lang="en-US" sz="1100" b="0" i="0" u="none" strike="noStrike" dirty="0">
                        <a:solidFill>
                          <a:srgbClr val="000000"/>
                        </a:solidFill>
                        <a:effectLst/>
                        <a:latin typeface="Calibri"/>
                      </a:endParaRPr>
                    </a:p>
                  </a:txBody>
                  <a:tcPr marL="7620" marR="7620" marT="7620" marB="0" anchor="b">
                    <a:solidFill>
                      <a:srgbClr val="92D050"/>
                    </a:solidFill>
                  </a:tcPr>
                </a:tc>
                <a:tc>
                  <a:txBody>
                    <a:bodyPr/>
                    <a:lstStyle/>
                    <a:p>
                      <a:pPr algn="ctr" fontAlgn="b"/>
                      <a:endParaRPr lang="en-US" sz="1100" b="0" i="0" u="none" strike="noStrike" dirty="0">
                        <a:solidFill>
                          <a:srgbClr val="000000"/>
                        </a:solidFill>
                        <a:effectLst/>
                        <a:latin typeface="Calibri"/>
                      </a:endParaRPr>
                    </a:p>
                  </a:txBody>
                  <a:tcPr marL="7620" marR="7620" marT="7620" marB="0" anchor="b">
                    <a:solidFill>
                      <a:srgbClr val="92D050"/>
                    </a:solidFill>
                  </a:tcPr>
                </a:tc>
                <a:tc>
                  <a:txBody>
                    <a:bodyPr/>
                    <a:lstStyle/>
                    <a:p>
                      <a:pPr algn="ctr" fontAlgn="b"/>
                      <a:r>
                        <a:rPr lang="en-US" sz="1100" b="0" i="0" u="none" strike="noStrike" dirty="0">
                          <a:solidFill>
                            <a:srgbClr val="000000"/>
                          </a:solidFill>
                          <a:effectLst/>
                          <a:latin typeface="Calibri"/>
                        </a:rPr>
                        <a:t>Total loss due to down-time=$157/sec</a:t>
                      </a:r>
                    </a:p>
                  </a:txBody>
                  <a:tcPr marL="7620" marR="7620" marT="7620" marB="0" anchor="b">
                    <a:solidFill>
                      <a:srgbClr val="00B0F0"/>
                    </a:solidFill>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843067097"/>
              </p:ext>
            </p:extLst>
          </p:nvPr>
        </p:nvGraphicFramePr>
        <p:xfrm>
          <a:off x="6028319" y="1395889"/>
          <a:ext cx="2981337" cy="1965960"/>
        </p:xfrm>
        <a:graphic>
          <a:graphicData uri="http://schemas.openxmlformats.org/drawingml/2006/table">
            <a:tbl>
              <a:tblPr>
                <a:tableStyleId>{5C22544A-7EE6-4342-B048-85BDC9FD1C3A}</a:tableStyleId>
              </a:tblPr>
              <a:tblGrid>
                <a:gridCol w="530503">
                  <a:extLst>
                    <a:ext uri="{9D8B030D-6E8A-4147-A177-3AD203B41FA5}">
                      <a16:colId xmlns:a16="http://schemas.microsoft.com/office/drawing/2014/main" val="20000"/>
                    </a:ext>
                  </a:extLst>
                </a:gridCol>
                <a:gridCol w="1152015">
                  <a:extLst>
                    <a:ext uri="{9D8B030D-6E8A-4147-A177-3AD203B41FA5}">
                      <a16:colId xmlns:a16="http://schemas.microsoft.com/office/drawing/2014/main" val="20001"/>
                    </a:ext>
                  </a:extLst>
                </a:gridCol>
                <a:gridCol w="1298819">
                  <a:extLst>
                    <a:ext uri="{9D8B030D-6E8A-4147-A177-3AD203B41FA5}">
                      <a16:colId xmlns:a16="http://schemas.microsoft.com/office/drawing/2014/main" val="20002"/>
                    </a:ext>
                  </a:extLst>
                </a:gridCol>
              </a:tblGrid>
              <a:tr h="182880">
                <a:tc>
                  <a:txBody>
                    <a:bodyPr/>
                    <a:lstStyle/>
                    <a:p>
                      <a:pPr algn="ctr" fontAlgn="ctr"/>
                      <a:r>
                        <a:rPr lang="en-US" sz="1000" u="none" strike="noStrike" dirty="0">
                          <a:effectLst/>
                        </a:rPr>
                        <a:t>Table ID</a:t>
                      </a:r>
                      <a:endParaRPr lang="en-US" sz="1000" b="0" i="0" u="none" strike="noStrike" dirty="0">
                        <a:solidFill>
                          <a:srgbClr val="000000"/>
                        </a:solidFill>
                        <a:effectLst/>
                        <a:latin typeface="Lucida Console"/>
                      </a:endParaRPr>
                    </a:p>
                  </a:txBody>
                  <a:tcPr marL="7620" marR="7620" marT="7620" marB="0" anchor="ctr">
                    <a:solidFill>
                      <a:srgbClr val="FFC000"/>
                    </a:solidFill>
                  </a:tcPr>
                </a:tc>
                <a:tc>
                  <a:txBody>
                    <a:bodyPr/>
                    <a:lstStyle/>
                    <a:p>
                      <a:pPr algn="ctr" fontAlgn="b"/>
                      <a:r>
                        <a:rPr lang="en-US" sz="1100" u="none" strike="noStrike" dirty="0">
                          <a:effectLst/>
                        </a:rPr>
                        <a:t>Size (GB)</a:t>
                      </a:r>
                      <a:endParaRPr lang="en-US" sz="1100" b="0" i="0" u="none" strike="noStrike" dirty="0">
                        <a:solidFill>
                          <a:srgbClr val="000000"/>
                        </a:solidFill>
                        <a:effectLst/>
                        <a:latin typeface="Calibri"/>
                      </a:endParaRPr>
                    </a:p>
                  </a:txBody>
                  <a:tcPr marL="7620" marR="7620" marT="7620" marB="0" anchor="b">
                    <a:solidFill>
                      <a:srgbClr val="FFC000"/>
                    </a:solidFill>
                  </a:tcPr>
                </a:tc>
                <a:tc>
                  <a:txBody>
                    <a:bodyPr/>
                    <a:lstStyle/>
                    <a:p>
                      <a:pPr algn="ctr" fontAlgn="b"/>
                      <a:r>
                        <a:rPr lang="en-US" sz="1100" b="0" i="0" u="none" strike="noStrike" dirty="0">
                          <a:solidFill>
                            <a:srgbClr val="000000"/>
                          </a:solidFill>
                          <a:effectLst/>
                          <a:latin typeface="Calibri"/>
                        </a:rPr>
                        <a:t>WAN</a:t>
                      </a:r>
                      <a:r>
                        <a:rPr lang="en-US" sz="1100" b="0" i="0" u="none" strike="noStrike" baseline="0" dirty="0">
                          <a:solidFill>
                            <a:srgbClr val="000000"/>
                          </a:solidFill>
                          <a:effectLst/>
                          <a:latin typeface="Calibri"/>
                        </a:rPr>
                        <a:t> Transfer time (@ 1GB/sec)</a:t>
                      </a:r>
                      <a:endParaRPr lang="en-US" sz="1100" b="0" i="0" u="none" strike="noStrike" dirty="0">
                        <a:solidFill>
                          <a:srgbClr val="000000"/>
                        </a:solidFill>
                        <a:effectLst/>
                        <a:latin typeface="Calibri"/>
                      </a:endParaRPr>
                    </a:p>
                  </a:txBody>
                  <a:tcPr marL="7620" marR="7620" marT="7620" marB="0" anchor="b">
                    <a:solidFill>
                      <a:srgbClr val="FFC000"/>
                    </a:solidFill>
                  </a:tcPr>
                </a:tc>
                <a:extLst>
                  <a:ext uri="{0D108BD9-81ED-4DB2-BD59-A6C34878D82A}">
                    <a16:rowId xmlns:a16="http://schemas.microsoft.com/office/drawing/2014/main" val="10000"/>
                  </a:ext>
                </a:extLst>
              </a:tr>
              <a:tr h="182880">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2.70528</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2.70528</a:t>
                      </a:r>
                      <a:endParaRPr lang="en-US" sz="1100" b="0" i="0" u="none" strike="noStrike" dirty="0">
                        <a:solidFill>
                          <a:srgbClr val="000000"/>
                        </a:solidFill>
                        <a:effectLst/>
                        <a:latin typeface="Calibri"/>
                      </a:endParaRPr>
                    </a:p>
                  </a:txBody>
                  <a:tcPr marL="7620" marR="7620" marT="7620" marB="0" anchor="b"/>
                </a:tc>
                <a:extLst>
                  <a:ext uri="{0D108BD9-81ED-4DB2-BD59-A6C34878D82A}">
                    <a16:rowId xmlns:a16="http://schemas.microsoft.com/office/drawing/2014/main" val="10001"/>
                  </a:ext>
                </a:extLst>
              </a:tr>
              <a:tr h="182880">
                <a:tc>
                  <a:txBody>
                    <a:bodyPr/>
                    <a:lstStyle/>
                    <a:p>
                      <a:pPr algn="ctr" fontAlgn="b"/>
                      <a:r>
                        <a:rPr lang="en-US" sz="1100" u="none" strike="noStrike">
                          <a:effectLst/>
                        </a:rPr>
                        <a:t>2</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2.994233</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2.994233</a:t>
                      </a:r>
                      <a:endParaRPr lang="en-US" sz="1100" b="0" i="0" u="none" strike="noStrike" dirty="0">
                        <a:solidFill>
                          <a:srgbClr val="000000"/>
                        </a:solidFill>
                        <a:effectLst/>
                        <a:latin typeface="Calibri"/>
                      </a:endParaRPr>
                    </a:p>
                  </a:txBody>
                  <a:tcPr marL="7620" marR="7620" marT="7620" marB="0" anchor="b"/>
                </a:tc>
                <a:extLst>
                  <a:ext uri="{0D108BD9-81ED-4DB2-BD59-A6C34878D82A}">
                    <a16:rowId xmlns:a16="http://schemas.microsoft.com/office/drawing/2014/main" val="10002"/>
                  </a:ext>
                </a:extLst>
              </a:tr>
              <a:tr h="182880">
                <a:tc>
                  <a:txBody>
                    <a:bodyPr/>
                    <a:lstStyle/>
                    <a:p>
                      <a:pPr algn="ctr" fontAlgn="b"/>
                      <a:r>
                        <a:rPr lang="en-US" sz="1100" u="none" strike="noStrike">
                          <a:effectLst/>
                        </a:rPr>
                        <a:t>3</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5.404653</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5.404653</a:t>
                      </a:r>
                      <a:endParaRPr lang="en-US" sz="1100" b="0" i="0" u="none" strike="noStrike" dirty="0">
                        <a:solidFill>
                          <a:srgbClr val="000000"/>
                        </a:solidFill>
                        <a:effectLst/>
                        <a:latin typeface="Calibri"/>
                      </a:endParaRPr>
                    </a:p>
                  </a:txBody>
                  <a:tcPr marL="7620" marR="7620" marT="7620" marB="0" anchor="b"/>
                </a:tc>
                <a:extLst>
                  <a:ext uri="{0D108BD9-81ED-4DB2-BD59-A6C34878D82A}">
                    <a16:rowId xmlns:a16="http://schemas.microsoft.com/office/drawing/2014/main" val="10003"/>
                  </a:ext>
                </a:extLst>
              </a:tr>
              <a:tr h="182880">
                <a:tc>
                  <a:txBody>
                    <a:bodyPr/>
                    <a:lstStyle/>
                    <a:p>
                      <a:pPr algn="ctr" fontAlgn="b"/>
                      <a:r>
                        <a:rPr lang="en-US" sz="1100" u="none" strike="noStrike">
                          <a:effectLst/>
                        </a:rPr>
                        <a:t>4</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3.763593</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3.763593</a:t>
                      </a:r>
                      <a:endParaRPr lang="en-US" sz="1100" b="0" i="0" u="none" strike="noStrike" dirty="0">
                        <a:solidFill>
                          <a:srgbClr val="000000"/>
                        </a:solidFill>
                        <a:effectLst/>
                        <a:latin typeface="Calibri"/>
                      </a:endParaRPr>
                    </a:p>
                  </a:txBody>
                  <a:tcPr marL="7620" marR="7620" marT="7620" marB="0" anchor="b"/>
                </a:tc>
                <a:extLst>
                  <a:ext uri="{0D108BD9-81ED-4DB2-BD59-A6C34878D82A}">
                    <a16:rowId xmlns:a16="http://schemas.microsoft.com/office/drawing/2014/main" val="10004"/>
                  </a:ext>
                </a:extLst>
              </a:tr>
              <a:tr h="182880">
                <a:tc>
                  <a:txBody>
                    <a:bodyPr/>
                    <a:lstStyle/>
                    <a:p>
                      <a:pPr algn="ctr" fontAlgn="b"/>
                      <a:r>
                        <a:rPr lang="en-US" sz="1100" u="none" strike="noStrike">
                          <a:effectLst/>
                        </a:rPr>
                        <a:t>5</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2.200991</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2.200991</a:t>
                      </a:r>
                      <a:endParaRPr lang="en-US" sz="1100" b="0" i="0" u="none" strike="noStrike" dirty="0">
                        <a:solidFill>
                          <a:srgbClr val="000000"/>
                        </a:solidFill>
                        <a:effectLst/>
                        <a:latin typeface="Calibri"/>
                      </a:endParaRPr>
                    </a:p>
                  </a:txBody>
                  <a:tcPr marL="7620" marR="7620" marT="7620" marB="0" anchor="b"/>
                </a:tc>
                <a:extLst>
                  <a:ext uri="{0D108BD9-81ED-4DB2-BD59-A6C34878D82A}">
                    <a16:rowId xmlns:a16="http://schemas.microsoft.com/office/drawing/2014/main" val="10005"/>
                  </a:ext>
                </a:extLst>
              </a:tr>
              <a:tr h="182880">
                <a:tc>
                  <a:txBody>
                    <a:bodyPr/>
                    <a:lstStyle/>
                    <a:p>
                      <a:pPr algn="ctr" fontAlgn="b"/>
                      <a:r>
                        <a:rPr lang="en-US" sz="1100" u="none" strike="noStrike">
                          <a:effectLst/>
                        </a:rPr>
                        <a:t>6</a:t>
                      </a:r>
                      <a:endParaRPr lang="en-US" sz="1100" b="0" i="0" u="none" strike="noStrike">
                        <a:solidFill>
                          <a:srgbClr val="000000"/>
                        </a:solidFill>
                        <a:effectLst/>
                        <a:latin typeface="Calibri"/>
                      </a:endParaRPr>
                    </a:p>
                  </a:txBody>
                  <a:tcPr marL="7620" marR="7620" marT="7620" marB="0" anchor="b"/>
                </a:tc>
                <a:tc>
                  <a:txBody>
                    <a:bodyPr/>
                    <a:lstStyle/>
                    <a:p>
                      <a:pPr algn="ctr" fontAlgn="b"/>
                      <a:r>
                        <a:rPr lang="en-US" sz="1100" u="none" strike="noStrike" dirty="0">
                          <a:effectLst/>
                        </a:rPr>
                        <a:t>1.852343</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1.852343</a:t>
                      </a:r>
                      <a:endParaRPr lang="en-US" sz="1100" b="0" i="0" u="none" strike="noStrike" dirty="0">
                        <a:solidFill>
                          <a:srgbClr val="000000"/>
                        </a:solidFill>
                        <a:effectLst/>
                        <a:latin typeface="Calibri"/>
                      </a:endParaRPr>
                    </a:p>
                  </a:txBody>
                  <a:tcPr marL="7620" marR="7620" marT="7620" marB="0" anchor="b"/>
                </a:tc>
                <a:extLst>
                  <a:ext uri="{0D108BD9-81ED-4DB2-BD59-A6C34878D82A}">
                    <a16:rowId xmlns:a16="http://schemas.microsoft.com/office/drawing/2014/main" val="10006"/>
                  </a:ext>
                </a:extLst>
              </a:tr>
              <a:tr h="182880">
                <a:tc>
                  <a:txBody>
                    <a:bodyPr/>
                    <a:lstStyle/>
                    <a:p>
                      <a:pPr algn="ctr" fontAlgn="b"/>
                      <a:r>
                        <a:rPr lang="en-US" sz="1100" u="none" strike="noStrike" dirty="0">
                          <a:effectLst/>
                        </a:rPr>
                        <a:t>7</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2.710538</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2.710538</a:t>
                      </a:r>
                      <a:endParaRPr lang="en-US" sz="1100" b="0" i="0" u="none" strike="noStrike" dirty="0">
                        <a:solidFill>
                          <a:srgbClr val="000000"/>
                        </a:solidFill>
                        <a:effectLst/>
                        <a:latin typeface="Calibri"/>
                      </a:endParaRPr>
                    </a:p>
                  </a:txBody>
                  <a:tcPr marL="7620" marR="7620" marT="7620" marB="0" anchor="b"/>
                </a:tc>
                <a:extLst>
                  <a:ext uri="{0D108BD9-81ED-4DB2-BD59-A6C34878D82A}">
                    <a16:rowId xmlns:a16="http://schemas.microsoft.com/office/drawing/2014/main" val="10007"/>
                  </a:ext>
                </a:extLst>
              </a:tr>
              <a:tr h="182880">
                <a:tc>
                  <a:txBody>
                    <a:bodyPr/>
                    <a:lstStyle/>
                    <a:p>
                      <a:pPr algn="ctr" fontAlgn="b"/>
                      <a:endParaRPr lang="en-US" sz="1100" b="0" i="0" u="none" strike="noStrike" dirty="0">
                        <a:solidFill>
                          <a:srgbClr val="000000"/>
                        </a:solidFill>
                        <a:effectLst/>
                        <a:latin typeface="Calibri"/>
                      </a:endParaRPr>
                    </a:p>
                  </a:txBody>
                  <a:tcPr marL="7620" marR="7620" marT="7620" marB="0" anchor="b">
                    <a:solidFill>
                      <a:srgbClr val="92D050"/>
                    </a:solidFill>
                  </a:tcPr>
                </a:tc>
                <a:tc>
                  <a:txBody>
                    <a:bodyPr/>
                    <a:lstStyle/>
                    <a:p>
                      <a:pPr algn="ctr" fontAlgn="b"/>
                      <a:r>
                        <a:rPr lang="en-US" sz="1100" b="0" i="0" u="none" strike="noStrike" dirty="0">
                          <a:solidFill>
                            <a:srgbClr val="000000"/>
                          </a:solidFill>
                          <a:effectLst/>
                          <a:latin typeface="Calibri"/>
                        </a:rPr>
                        <a:t>Total data size = 21.631631 GB</a:t>
                      </a:r>
                    </a:p>
                  </a:txBody>
                  <a:tcPr marL="7620" marR="7620" marT="7620" marB="0" anchor="b">
                    <a:solidFill>
                      <a:srgbClr val="92D050"/>
                    </a:solidFill>
                  </a:tcPr>
                </a:tc>
                <a:tc>
                  <a:txBody>
                    <a:bodyPr/>
                    <a:lstStyle/>
                    <a:p>
                      <a:pPr algn="ctr" fontAlgn="b"/>
                      <a:r>
                        <a:rPr lang="en-US" sz="1100" b="0" i="0" u="none" strike="noStrike" dirty="0">
                          <a:solidFill>
                            <a:srgbClr val="000000"/>
                          </a:solidFill>
                          <a:effectLst/>
                          <a:latin typeface="Calibri"/>
                        </a:rPr>
                        <a:t>Total transfer time= 21.631631 sec</a:t>
                      </a:r>
                    </a:p>
                  </a:txBody>
                  <a:tcPr marL="7620" marR="7620" marT="7620" marB="0" anchor="b">
                    <a:solidFill>
                      <a:srgbClr val="00B0F0"/>
                    </a:solidFill>
                  </a:tcPr>
                </a:tc>
                <a:extLst>
                  <a:ext uri="{0D108BD9-81ED-4DB2-BD59-A6C34878D82A}">
                    <a16:rowId xmlns:a16="http://schemas.microsoft.com/office/drawing/2014/main" val="10008"/>
                  </a:ext>
                </a:extLst>
              </a:tr>
            </a:tbl>
          </a:graphicData>
        </a:graphic>
      </p:graphicFrame>
      <p:sp>
        <p:nvSpPr>
          <p:cNvPr id="32" name="TextBox 31"/>
          <p:cNvSpPr txBox="1"/>
          <p:nvPr/>
        </p:nvSpPr>
        <p:spPr>
          <a:xfrm>
            <a:off x="667910" y="3792773"/>
            <a:ext cx="6957391" cy="2862322"/>
          </a:xfrm>
          <a:prstGeom prst="rect">
            <a:avLst/>
          </a:prstGeom>
          <a:noFill/>
        </p:spPr>
        <p:txBody>
          <a:bodyPr wrap="square" rtlCol="0">
            <a:spAutoFit/>
          </a:bodyPr>
          <a:lstStyle/>
          <a:p>
            <a:r>
              <a:rPr lang="en-US" b="1" dirty="0">
                <a:solidFill>
                  <a:schemeClr val="bg1"/>
                </a:solidFill>
              </a:rPr>
              <a:t>Scenario-1 Cost</a:t>
            </a:r>
          </a:p>
          <a:p>
            <a:pPr marL="285750" indent="-285750">
              <a:buFont typeface="Arial" panose="020B0604020202020204" pitchFamily="34" charset="0"/>
              <a:buChar char="•"/>
            </a:pPr>
            <a:r>
              <a:rPr lang="en-US" b="1" dirty="0">
                <a:solidFill>
                  <a:schemeClr val="bg1"/>
                </a:solidFill>
              </a:rPr>
              <a:t>Avg. Truck transfer time = 17.322 hours (Obtained by running 1000 replications in </a:t>
            </a:r>
            <a:r>
              <a:rPr lang="en-US" b="1" dirty="0" err="1">
                <a:solidFill>
                  <a:schemeClr val="bg1"/>
                </a:solidFill>
              </a:rPr>
              <a:t>Simio</a:t>
            </a:r>
            <a:r>
              <a:rPr lang="en-US" b="1" dirty="0">
                <a:solidFill>
                  <a:schemeClr val="bg1"/>
                </a:solidFill>
              </a:rPr>
              <a:t>)</a:t>
            </a:r>
          </a:p>
          <a:p>
            <a:pPr marL="285750" indent="-285750">
              <a:buFont typeface="Arial" panose="020B0604020202020204" pitchFamily="34" charset="0"/>
              <a:buChar char="•"/>
            </a:pPr>
            <a:r>
              <a:rPr lang="en-US" b="1" dirty="0">
                <a:solidFill>
                  <a:schemeClr val="bg1"/>
                </a:solidFill>
              </a:rPr>
              <a:t>Total Loss/sec due to outage = $157/sec</a:t>
            </a:r>
          </a:p>
          <a:p>
            <a:pPr marL="285750" indent="-285750">
              <a:buFont typeface="Arial" panose="020B0604020202020204" pitchFamily="34" charset="0"/>
              <a:buChar char="•"/>
            </a:pPr>
            <a:r>
              <a:rPr lang="en-US" b="1" dirty="0">
                <a:solidFill>
                  <a:schemeClr val="bg1"/>
                </a:solidFill>
              </a:rPr>
              <a:t>Total Loss = $157/sec * 17.322 * 60 * 60 sec = $9,790,394</a:t>
            </a:r>
          </a:p>
          <a:p>
            <a:pPr marL="285750" indent="-285750">
              <a:buFont typeface="Arial" panose="020B0604020202020204" pitchFamily="34" charset="0"/>
              <a:buChar char="•"/>
            </a:pPr>
            <a:endParaRPr lang="en-US" b="1" dirty="0">
              <a:solidFill>
                <a:schemeClr val="bg1"/>
              </a:solidFill>
            </a:endParaRPr>
          </a:p>
          <a:p>
            <a:r>
              <a:rPr lang="en-US" b="1" dirty="0">
                <a:solidFill>
                  <a:schemeClr val="bg1"/>
                </a:solidFill>
              </a:rPr>
              <a:t>Scenario-2 Cost</a:t>
            </a:r>
          </a:p>
          <a:p>
            <a:pPr marL="171450" indent="-171450">
              <a:buFont typeface="Arial" panose="020B0604020202020204" pitchFamily="34" charset="0"/>
              <a:buChar char="•"/>
            </a:pPr>
            <a:r>
              <a:rPr lang="en-US" b="1" dirty="0">
                <a:solidFill>
                  <a:schemeClr val="bg1"/>
                </a:solidFill>
              </a:rPr>
              <a:t>Total WAN Transit time = 21.63 sec</a:t>
            </a:r>
          </a:p>
          <a:p>
            <a:pPr marL="171450" indent="-171450">
              <a:buFont typeface="Arial" panose="020B0604020202020204" pitchFamily="34" charset="0"/>
              <a:buChar char="•"/>
            </a:pPr>
            <a:r>
              <a:rPr lang="en-US" b="1" dirty="0">
                <a:solidFill>
                  <a:schemeClr val="bg1"/>
                </a:solidFill>
              </a:rPr>
              <a:t>Total Loss/sec due to outage = $157/sec</a:t>
            </a:r>
          </a:p>
          <a:p>
            <a:pPr marL="171450" indent="-171450">
              <a:buFont typeface="Arial" panose="020B0604020202020204" pitchFamily="34" charset="0"/>
              <a:buChar char="•"/>
            </a:pPr>
            <a:r>
              <a:rPr lang="en-US" b="1" dirty="0">
                <a:solidFill>
                  <a:schemeClr val="bg1"/>
                </a:solidFill>
              </a:rPr>
              <a:t>Total Loss = 21.63  sec* $157/sec = $3,395</a:t>
            </a:r>
          </a:p>
        </p:txBody>
      </p:sp>
    </p:spTree>
    <p:extLst>
      <p:ext uri="{BB962C8B-B14F-4D97-AF65-F5344CB8AC3E}">
        <p14:creationId xmlns:p14="http://schemas.microsoft.com/office/powerpoint/2010/main" val="376119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93173013"/>
              </p:ext>
            </p:extLst>
          </p:nvPr>
        </p:nvGraphicFramePr>
        <p:xfrm>
          <a:off x="906850" y="856627"/>
          <a:ext cx="8633811" cy="2676508"/>
        </p:xfrm>
        <a:graphic>
          <a:graphicData uri="http://schemas.openxmlformats.org/drawingml/2006/table">
            <a:tbl>
              <a:tblPr>
                <a:tableStyleId>{5C22544A-7EE6-4342-B048-85BDC9FD1C3A}</a:tableStyleId>
              </a:tblPr>
              <a:tblGrid>
                <a:gridCol w="449798">
                  <a:extLst>
                    <a:ext uri="{9D8B030D-6E8A-4147-A177-3AD203B41FA5}">
                      <a16:colId xmlns:a16="http://schemas.microsoft.com/office/drawing/2014/main" val="20000"/>
                    </a:ext>
                  </a:extLst>
                </a:gridCol>
                <a:gridCol w="587527">
                  <a:extLst>
                    <a:ext uri="{9D8B030D-6E8A-4147-A177-3AD203B41FA5}">
                      <a16:colId xmlns:a16="http://schemas.microsoft.com/office/drawing/2014/main" val="20001"/>
                    </a:ext>
                  </a:extLst>
                </a:gridCol>
                <a:gridCol w="498618">
                  <a:extLst>
                    <a:ext uri="{9D8B030D-6E8A-4147-A177-3AD203B41FA5}">
                      <a16:colId xmlns:a16="http://schemas.microsoft.com/office/drawing/2014/main" val="20002"/>
                    </a:ext>
                  </a:extLst>
                </a:gridCol>
                <a:gridCol w="633931">
                  <a:extLst>
                    <a:ext uri="{9D8B030D-6E8A-4147-A177-3AD203B41FA5}">
                      <a16:colId xmlns:a16="http://schemas.microsoft.com/office/drawing/2014/main" val="20003"/>
                    </a:ext>
                  </a:extLst>
                </a:gridCol>
                <a:gridCol w="1194497">
                  <a:extLst>
                    <a:ext uri="{9D8B030D-6E8A-4147-A177-3AD203B41FA5}">
                      <a16:colId xmlns:a16="http://schemas.microsoft.com/office/drawing/2014/main" val="20004"/>
                    </a:ext>
                  </a:extLst>
                </a:gridCol>
                <a:gridCol w="1317360">
                  <a:extLst>
                    <a:ext uri="{9D8B030D-6E8A-4147-A177-3AD203B41FA5}">
                      <a16:colId xmlns:a16="http://schemas.microsoft.com/office/drawing/2014/main" val="20005"/>
                    </a:ext>
                  </a:extLst>
                </a:gridCol>
                <a:gridCol w="1317360">
                  <a:extLst>
                    <a:ext uri="{9D8B030D-6E8A-4147-A177-3AD203B41FA5}">
                      <a16:colId xmlns:a16="http://schemas.microsoft.com/office/drawing/2014/main" val="20006"/>
                    </a:ext>
                  </a:extLst>
                </a:gridCol>
                <a:gridCol w="1317360">
                  <a:extLst>
                    <a:ext uri="{9D8B030D-6E8A-4147-A177-3AD203B41FA5}">
                      <a16:colId xmlns:a16="http://schemas.microsoft.com/office/drawing/2014/main" val="20007"/>
                    </a:ext>
                  </a:extLst>
                </a:gridCol>
                <a:gridCol w="1317360">
                  <a:extLst>
                    <a:ext uri="{9D8B030D-6E8A-4147-A177-3AD203B41FA5}">
                      <a16:colId xmlns:a16="http://schemas.microsoft.com/office/drawing/2014/main" val="20008"/>
                    </a:ext>
                  </a:extLst>
                </a:gridCol>
              </a:tblGrid>
              <a:tr h="838335">
                <a:tc>
                  <a:txBody>
                    <a:bodyPr/>
                    <a:lstStyle/>
                    <a:p>
                      <a:pPr algn="ctr" fontAlgn="b"/>
                      <a:r>
                        <a:rPr lang="en-US" sz="1100" u="none" strike="noStrike" dirty="0">
                          <a:effectLst/>
                        </a:rPr>
                        <a:t>Program</a:t>
                      </a:r>
                      <a:r>
                        <a:rPr lang="en-US" sz="1100" u="none" strike="noStrike" baseline="0" dirty="0">
                          <a:effectLst/>
                        </a:rPr>
                        <a:t> </a:t>
                      </a:r>
                      <a:r>
                        <a:rPr lang="en-US" sz="1100" u="none" strike="noStrike" dirty="0">
                          <a:effectLst/>
                        </a:rPr>
                        <a:t>ID</a:t>
                      </a:r>
                      <a:endParaRPr lang="en-US" sz="1100" b="0" i="0" u="none" strike="noStrike" dirty="0">
                        <a:solidFill>
                          <a:srgbClr val="000000"/>
                        </a:solidFill>
                        <a:effectLst/>
                        <a:latin typeface="Calibri"/>
                      </a:endParaRPr>
                    </a:p>
                  </a:txBody>
                  <a:tcPr marL="7553" marR="7553" marT="7553" marB="0" anchor="b">
                    <a:solidFill>
                      <a:srgbClr val="FFC000"/>
                    </a:solidFill>
                  </a:tcPr>
                </a:tc>
                <a:tc>
                  <a:txBody>
                    <a:bodyPr/>
                    <a:lstStyle/>
                    <a:p>
                      <a:pPr algn="ctr" fontAlgn="b"/>
                      <a:r>
                        <a:rPr lang="en-US" sz="1100" u="none" strike="noStrike">
                          <a:effectLst/>
                        </a:rPr>
                        <a:t>Loss/sec due to accessing remote table</a:t>
                      </a:r>
                      <a:endParaRPr lang="en-US" sz="1100" b="0" i="0" u="none" strike="noStrike">
                        <a:solidFill>
                          <a:srgbClr val="000000"/>
                        </a:solidFill>
                        <a:effectLst/>
                        <a:latin typeface="Calibri"/>
                      </a:endParaRPr>
                    </a:p>
                  </a:txBody>
                  <a:tcPr marL="7553" marR="7553" marT="7553" marB="0" anchor="b">
                    <a:solidFill>
                      <a:srgbClr val="FFC000"/>
                    </a:solidFill>
                  </a:tcPr>
                </a:tc>
                <a:tc>
                  <a:txBody>
                    <a:bodyPr/>
                    <a:lstStyle/>
                    <a:p>
                      <a:pPr algn="ctr" fontAlgn="b"/>
                      <a:r>
                        <a:rPr lang="en-US" sz="1100" u="none" strike="noStrike" dirty="0">
                          <a:effectLst/>
                        </a:rPr>
                        <a:t>Table ID</a:t>
                      </a:r>
                      <a:endParaRPr lang="en-US" sz="1100" b="0" i="0" u="none" strike="noStrike" dirty="0">
                        <a:solidFill>
                          <a:srgbClr val="000000"/>
                        </a:solidFill>
                        <a:effectLst/>
                        <a:latin typeface="Calibri"/>
                      </a:endParaRPr>
                    </a:p>
                  </a:txBody>
                  <a:tcPr marL="7553" marR="7553" marT="7553" marB="0" anchor="b">
                    <a:solidFill>
                      <a:srgbClr val="FFC000"/>
                    </a:solidFill>
                  </a:tcPr>
                </a:tc>
                <a:tc>
                  <a:txBody>
                    <a:bodyPr/>
                    <a:lstStyle/>
                    <a:p>
                      <a:pPr algn="ctr" fontAlgn="b"/>
                      <a:r>
                        <a:rPr lang="en-US" sz="1100" u="none" strike="noStrike" dirty="0">
                          <a:effectLst/>
                        </a:rPr>
                        <a:t>Time to access the Remote Table (sec)</a:t>
                      </a:r>
                      <a:endParaRPr lang="en-US" sz="1100" b="0" i="0" u="none" strike="noStrike" dirty="0">
                        <a:solidFill>
                          <a:srgbClr val="000000"/>
                        </a:solidFill>
                        <a:effectLst/>
                        <a:latin typeface="Calibri"/>
                      </a:endParaRPr>
                    </a:p>
                  </a:txBody>
                  <a:tcPr marL="7553" marR="7553" marT="7553" marB="0" anchor="b">
                    <a:solidFill>
                      <a:srgbClr val="FFC000"/>
                    </a:solidFill>
                  </a:tcPr>
                </a:tc>
                <a:tc>
                  <a:txBody>
                    <a:bodyPr/>
                    <a:lstStyle/>
                    <a:p>
                      <a:pPr algn="ctr" fontAlgn="b"/>
                      <a:r>
                        <a:rPr lang="en-US" sz="1100" u="none" strike="noStrike" dirty="0">
                          <a:effectLst/>
                        </a:rPr>
                        <a:t>Remote Table Access Loss by program ($)</a:t>
                      </a:r>
                      <a:endParaRPr lang="en-US" sz="1100" b="0" i="0" u="none" strike="noStrike" dirty="0">
                        <a:solidFill>
                          <a:srgbClr val="000000"/>
                        </a:solidFill>
                        <a:effectLst/>
                        <a:latin typeface="Calibri"/>
                      </a:endParaRPr>
                    </a:p>
                  </a:txBody>
                  <a:tcPr marL="7553" marR="7553" marT="7553" marB="0" anchor="b">
                    <a:solidFill>
                      <a:srgbClr val="FFC000"/>
                    </a:solidFill>
                  </a:tcPr>
                </a:tc>
                <a:tc>
                  <a:txBody>
                    <a:bodyPr/>
                    <a:lstStyle/>
                    <a:p>
                      <a:pPr algn="ctr" fontAlgn="b"/>
                      <a:r>
                        <a:rPr lang="en-US" sz="1100" b="0" i="0" u="none" strike="noStrike" dirty="0">
                          <a:solidFill>
                            <a:srgbClr val="000000"/>
                          </a:solidFill>
                          <a:effectLst/>
                          <a:latin typeface="Calibri"/>
                        </a:rPr>
                        <a:t>Min Remote Time for the table</a:t>
                      </a:r>
                    </a:p>
                  </a:txBody>
                  <a:tcPr marL="7620" marR="7620" marT="7620" marB="0" anchor="b">
                    <a:solidFill>
                      <a:srgbClr val="FFC000"/>
                    </a:solidFill>
                  </a:tcPr>
                </a:tc>
                <a:tc>
                  <a:txBody>
                    <a:bodyPr/>
                    <a:lstStyle/>
                    <a:p>
                      <a:pPr algn="ctr" fontAlgn="b"/>
                      <a:r>
                        <a:rPr lang="en-US" sz="1100" b="0" i="0" u="none" strike="noStrike" dirty="0">
                          <a:solidFill>
                            <a:srgbClr val="000000"/>
                          </a:solidFill>
                          <a:effectLst/>
                          <a:latin typeface="Calibri"/>
                        </a:rPr>
                        <a:t>WAN</a:t>
                      </a:r>
                      <a:r>
                        <a:rPr lang="en-US" sz="1100" b="0" i="0" u="none" strike="noStrike" baseline="0" dirty="0">
                          <a:solidFill>
                            <a:srgbClr val="000000"/>
                          </a:solidFill>
                          <a:effectLst/>
                          <a:latin typeface="Calibri"/>
                        </a:rPr>
                        <a:t> Transfer time of the table (@ 1GB/sec). This is the time the table won’t be available for the program, causing the program outage</a:t>
                      </a:r>
                      <a:endParaRPr lang="en-US" sz="1100" b="0" i="0" u="none" strike="noStrike" dirty="0">
                        <a:solidFill>
                          <a:srgbClr val="000000"/>
                        </a:solidFill>
                        <a:effectLst/>
                        <a:latin typeface="Calibri"/>
                      </a:endParaRPr>
                    </a:p>
                  </a:txBody>
                  <a:tcPr marL="7620" marR="7620" marT="7620" marB="0" anchor="b">
                    <a:solidFill>
                      <a:srgbClr val="FFC000"/>
                    </a:solidFill>
                  </a:tcPr>
                </a:tc>
                <a:tc>
                  <a:txBody>
                    <a:bodyPr/>
                    <a:lstStyle/>
                    <a:p>
                      <a:pPr algn="ctr" fontAlgn="b"/>
                      <a:r>
                        <a:rPr lang="en-US" sz="1100" u="none" strike="noStrike" dirty="0">
                          <a:effectLst/>
                        </a:rPr>
                        <a:t>Loss due to program down time due to in-transit table ($/sec)</a:t>
                      </a:r>
                      <a:endParaRPr lang="en-US" sz="1100" b="0" i="0" u="none" strike="noStrike" dirty="0">
                        <a:solidFill>
                          <a:srgbClr val="000000"/>
                        </a:solidFill>
                        <a:effectLst/>
                        <a:latin typeface="Calibri"/>
                      </a:endParaRPr>
                    </a:p>
                  </a:txBody>
                  <a:tcPr marL="7553" marR="7553" marT="7553" marB="0" anchor="b">
                    <a:solidFill>
                      <a:srgbClr val="FFC000"/>
                    </a:solidFill>
                  </a:tcPr>
                </a:tc>
                <a:tc>
                  <a:txBody>
                    <a:bodyPr/>
                    <a:lstStyle/>
                    <a:p>
                      <a:pPr algn="ctr" fontAlgn="b"/>
                      <a:r>
                        <a:rPr lang="en-US" sz="1100" b="0" i="0" u="none" strike="noStrike" dirty="0">
                          <a:solidFill>
                            <a:srgbClr val="000000"/>
                          </a:solidFill>
                          <a:effectLst/>
                          <a:latin typeface="Calibri"/>
                        </a:rPr>
                        <a:t>Total loss due to Table unavailability</a:t>
                      </a:r>
                    </a:p>
                  </a:txBody>
                  <a:tcPr marL="7553" marR="7553" marT="7553" marB="0" anchor="b">
                    <a:solidFill>
                      <a:srgbClr val="FFC000"/>
                    </a:solidFill>
                  </a:tcPr>
                </a:tc>
                <a:extLst>
                  <a:ext uri="{0D108BD9-81ED-4DB2-BD59-A6C34878D82A}">
                    <a16:rowId xmlns:a16="http://schemas.microsoft.com/office/drawing/2014/main" val="10000"/>
                  </a:ext>
                </a:extLst>
              </a:tr>
              <a:tr h="188814">
                <a:tc>
                  <a:txBody>
                    <a:bodyPr/>
                    <a:lstStyle/>
                    <a:p>
                      <a:pPr algn="ctr" fontAlgn="b"/>
                      <a:r>
                        <a:rPr lang="en-US" sz="1100" u="none" strike="noStrike" dirty="0">
                          <a:effectLst/>
                        </a:rPr>
                        <a:t>1</a:t>
                      </a:r>
                      <a:endParaRPr lang="en-US" sz="1100" b="0" i="0" u="none" strike="noStrike" dirty="0">
                        <a:solidFill>
                          <a:srgbClr val="000000"/>
                        </a:solidFill>
                        <a:effectLst/>
                        <a:latin typeface="Calibri"/>
                      </a:endParaRPr>
                    </a:p>
                  </a:txBody>
                  <a:tcPr marL="7553" marR="7553" marT="7553" marB="0" anchor="b"/>
                </a:tc>
                <a:tc>
                  <a:txBody>
                    <a:bodyPr/>
                    <a:lstStyle/>
                    <a:p>
                      <a:pPr algn="ctr" fontAlgn="b"/>
                      <a:r>
                        <a:rPr lang="en-US" sz="1100" u="none" strike="noStrike">
                          <a:effectLst/>
                        </a:rPr>
                        <a:t>5</a:t>
                      </a:r>
                      <a:endParaRPr lang="en-US" sz="1100" b="0" i="0" u="none" strike="noStrike">
                        <a:solidFill>
                          <a:srgbClr val="000000"/>
                        </a:solidFill>
                        <a:effectLst/>
                        <a:latin typeface="Calibri"/>
                      </a:endParaRPr>
                    </a:p>
                  </a:txBody>
                  <a:tcPr marL="7553" marR="7553" marT="7553" marB="0" anchor="b"/>
                </a:tc>
                <a:tc>
                  <a:txBody>
                    <a:bodyPr/>
                    <a:lstStyle/>
                    <a:p>
                      <a:pPr algn="ctr" fontAlgn="b"/>
                      <a:r>
                        <a:rPr lang="en-US" sz="1100" u="none" strike="noStrike" dirty="0">
                          <a:effectLst/>
                        </a:rPr>
                        <a:t>3</a:t>
                      </a:r>
                      <a:endParaRPr lang="en-US" sz="1100" b="0" i="0" u="none" strike="noStrike" dirty="0">
                        <a:solidFill>
                          <a:srgbClr val="000000"/>
                        </a:solidFill>
                        <a:effectLst/>
                        <a:latin typeface="Calibri"/>
                      </a:endParaRPr>
                    </a:p>
                  </a:txBody>
                  <a:tcPr marL="7553" marR="7553" marT="7553" marB="0" anchor="b"/>
                </a:tc>
                <a:tc>
                  <a:txBody>
                    <a:bodyPr/>
                    <a:lstStyle/>
                    <a:p>
                      <a:pPr algn="ctr" fontAlgn="b"/>
                      <a:r>
                        <a:rPr lang="en-US" sz="1100" u="none" strike="noStrike" dirty="0">
                          <a:effectLst/>
                        </a:rPr>
                        <a:t>16.21396</a:t>
                      </a:r>
                      <a:endParaRPr lang="en-US" sz="1100" b="0" i="0" u="none" strike="noStrike" dirty="0">
                        <a:solidFill>
                          <a:srgbClr val="000000"/>
                        </a:solidFill>
                        <a:effectLst/>
                        <a:latin typeface="Calibri"/>
                      </a:endParaRPr>
                    </a:p>
                  </a:txBody>
                  <a:tcPr marL="7553" marR="7553" marT="7553" marB="0" anchor="b"/>
                </a:tc>
                <a:tc>
                  <a:txBody>
                    <a:bodyPr/>
                    <a:lstStyle/>
                    <a:p>
                      <a:pPr algn="ctr" fontAlgn="b"/>
                      <a:r>
                        <a:rPr lang="en-US" sz="1100" u="none" strike="noStrike" dirty="0">
                          <a:effectLst/>
                        </a:rPr>
                        <a:t>81.0698</a:t>
                      </a:r>
                      <a:endParaRPr lang="en-US" sz="1100" b="0" i="0" u="none" strike="noStrike" dirty="0">
                        <a:solidFill>
                          <a:srgbClr val="000000"/>
                        </a:solidFill>
                        <a:effectLst/>
                        <a:latin typeface="Calibri"/>
                      </a:endParaRPr>
                    </a:p>
                  </a:txBody>
                  <a:tcPr marL="7553" marR="7553" marT="7553" marB="0" anchor="b"/>
                </a:tc>
                <a:tc>
                  <a:txBody>
                    <a:bodyPr/>
                    <a:lstStyle/>
                    <a:p>
                      <a:pPr algn="ctr" fontAlgn="b"/>
                      <a:r>
                        <a:rPr lang="en-US" sz="1100" dirty="0"/>
                        <a:t>26.531996</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5.404653 sec</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$61/sec</a:t>
                      </a:r>
                      <a:endParaRPr lang="en-US" sz="1100" b="0" i="0" u="none" strike="noStrike" dirty="0">
                        <a:solidFill>
                          <a:srgbClr val="000000"/>
                        </a:solidFill>
                        <a:effectLst/>
                        <a:latin typeface="Calibri"/>
                      </a:endParaRPr>
                    </a:p>
                  </a:txBody>
                  <a:tcPr marL="7553" marR="7553" marT="7553" marB="0" anchor="b"/>
                </a:tc>
                <a:tc>
                  <a:txBody>
                    <a:bodyPr/>
                    <a:lstStyle/>
                    <a:p>
                      <a:pPr algn="r" fontAlgn="b"/>
                      <a:r>
                        <a:rPr lang="en-US" sz="1100" b="0" i="0" u="none" strike="noStrike" dirty="0">
                          <a:solidFill>
                            <a:srgbClr val="000000"/>
                          </a:solidFill>
                          <a:effectLst/>
                          <a:latin typeface="Calibri"/>
                        </a:rPr>
                        <a:t>329.683833</a:t>
                      </a:r>
                    </a:p>
                  </a:txBody>
                  <a:tcPr marL="7620" marR="7620" marT="7620" marB="0" anchor="b"/>
                </a:tc>
                <a:extLst>
                  <a:ext uri="{0D108BD9-81ED-4DB2-BD59-A6C34878D82A}">
                    <a16:rowId xmlns:a16="http://schemas.microsoft.com/office/drawing/2014/main" val="10001"/>
                  </a:ext>
                </a:extLst>
              </a:tr>
              <a:tr h="188814">
                <a:tc>
                  <a:txBody>
                    <a:bodyPr/>
                    <a:lstStyle/>
                    <a:p>
                      <a:pPr algn="ctr" fontAlgn="b"/>
                      <a:r>
                        <a:rPr lang="en-US" sz="1100" u="none" strike="noStrike">
                          <a:effectLst/>
                        </a:rPr>
                        <a:t>1</a:t>
                      </a:r>
                      <a:endParaRPr lang="en-US" sz="1100" b="0" i="0" u="none" strike="noStrike">
                        <a:solidFill>
                          <a:srgbClr val="000000"/>
                        </a:solidFill>
                        <a:effectLst/>
                        <a:latin typeface="Calibri"/>
                      </a:endParaRPr>
                    </a:p>
                  </a:txBody>
                  <a:tcPr marL="7553" marR="7553" marT="7553" marB="0" anchor="b"/>
                </a:tc>
                <a:tc>
                  <a:txBody>
                    <a:bodyPr/>
                    <a:lstStyle/>
                    <a:p>
                      <a:pPr algn="ctr" fontAlgn="b"/>
                      <a:r>
                        <a:rPr lang="en-US" sz="1100" u="none" strike="noStrike" dirty="0">
                          <a:effectLst/>
                        </a:rPr>
                        <a:t>5</a:t>
                      </a:r>
                      <a:endParaRPr lang="en-US" sz="1100" b="0" i="0" u="none" strike="noStrike" dirty="0">
                        <a:solidFill>
                          <a:srgbClr val="000000"/>
                        </a:solidFill>
                        <a:effectLst/>
                        <a:latin typeface="Calibri"/>
                      </a:endParaRPr>
                    </a:p>
                  </a:txBody>
                  <a:tcPr marL="7553" marR="7553" marT="7553" marB="0" anchor="b"/>
                </a:tc>
                <a:tc>
                  <a:txBody>
                    <a:bodyPr/>
                    <a:lstStyle/>
                    <a:p>
                      <a:pPr algn="ctr" fontAlgn="b"/>
                      <a:r>
                        <a:rPr lang="en-US" sz="1100" u="none" strike="noStrike" dirty="0">
                          <a:effectLst/>
                        </a:rPr>
                        <a:t>6</a:t>
                      </a:r>
                      <a:endParaRPr lang="en-US" sz="1100" b="0" i="0" u="none" strike="noStrike" dirty="0">
                        <a:solidFill>
                          <a:srgbClr val="000000"/>
                        </a:solidFill>
                        <a:effectLst/>
                        <a:latin typeface="Calibri"/>
                      </a:endParaRPr>
                    </a:p>
                  </a:txBody>
                  <a:tcPr marL="7553" marR="7553" marT="7553" marB="0" anchor="b"/>
                </a:tc>
                <a:tc>
                  <a:txBody>
                    <a:bodyPr/>
                    <a:lstStyle/>
                    <a:p>
                      <a:pPr algn="ctr" fontAlgn="b"/>
                      <a:r>
                        <a:rPr lang="en-US" sz="1100" u="none" strike="noStrike" dirty="0">
                          <a:effectLst/>
                        </a:rPr>
                        <a:t>5.557029</a:t>
                      </a:r>
                      <a:endParaRPr lang="en-US" sz="1100" b="0" i="0" u="none" strike="noStrike" dirty="0">
                        <a:solidFill>
                          <a:srgbClr val="000000"/>
                        </a:solidFill>
                        <a:effectLst/>
                        <a:latin typeface="Calibri"/>
                      </a:endParaRPr>
                    </a:p>
                  </a:txBody>
                  <a:tcPr marL="7553" marR="7553" marT="7553" marB="0" anchor="b"/>
                </a:tc>
                <a:tc>
                  <a:txBody>
                    <a:bodyPr/>
                    <a:lstStyle/>
                    <a:p>
                      <a:pPr algn="ctr" fontAlgn="b"/>
                      <a:r>
                        <a:rPr lang="en-US" sz="1100" u="none" strike="noStrike" dirty="0">
                          <a:effectLst/>
                        </a:rPr>
                        <a:t>27.78514</a:t>
                      </a:r>
                      <a:endParaRPr lang="en-US" sz="1100" b="0" i="0" u="none" strike="noStrike" dirty="0">
                        <a:solidFill>
                          <a:srgbClr val="000000"/>
                        </a:solidFill>
                        <a:effectLst/>
                        <a:latin typeface="Calibri"/>
                      </a:endParaRPr>
                    </a:p>
                  </a:txBody>
                  <a:tcPr marL="7553" marR="7553" marT="7553"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dirty="0"/>
                        <a:t>28.095386</a:t>
                      </a:r>
                      <a:endParaRPr lang="en-US" sz="1100" b="0" i="0" u="none" strike="noStrike" dirty="0">
                        <a:solidFill>
                          <a:srgbClr val="000000"/>
                        </a:solidFill>
                        <a:effectLst/>
                        <a:latin typeface="Calibri"/>
                      </a:endParaRP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u="none" strike="noStrike" dirty="0">
                          <a:effectLst/>
                        </a:rPr>
                        <a:t>1.852343 sec</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$61/sec</a:t>
                      </a:r>
                      <a:endParaRPr lang="en-US" sz="1100" b="0" i="0" u="none" strike="noStrike" dirty="0">
                        <a:solidFill>
                          <a:srgbClr val="000000"/>
                        </a:solidFill>
                        <a:effectLst/>
                        <a:latin typeface="Calibri"/>
                      </a:endParaRPr>
                    </a:p>
                  </a:txBody>
                  <a:tcPr marL="7553" marR="7553" marT="7553" marB="0" anchor="b"/>
                </a:tc>
                <a:tc>
                  <a:txBody>
                    <a:bodyPr/>
                    <a:lstStyle/>
                    <a:p>
                      <a:pPr algn="r" fontAlgn="b"/>
                      <a:r>
                        <a:rPr lang="en-US" sz="1100" b="0" i="0" u="none" strike="noStrike">
                          <a:solidFill>
                            <a:srgbClr val="000000"/>
                          </a:solidFill>
                          <a:effectLst/>
                          <a:latin typeface="Calibri"/>
                        </a:rPr>
                        <a:t>112.992923</a:t>
                      </a:r>
                    </a:p>
                  </a:txBody>
                  <a:tcPr marL="7620" marR="7620" marT="7620" marB="0" anchor="b"/>
                </a:tc>
                <a:extLst>
                  <a:ext uri="{0D108BD9-81ED-4DB2-BD59-A6C34878D82A}">
                    <a16:rowId xmlns:a16="http://schemas.microsoft.com/office/drawing/2014/main" val="10002"/>
                  </a:ext>
                </a:extLst>
              </a:tr>
              <a:tr h="188814">
                <a:tc>
                  <a:txBody>
                    <a:bodyPr/>
                    <a:lstStyle/>
                    <a:p>
                      <a:pPr algn="ctr" fontAlgn="b"/>
                      <a:r>
                        <a:rPr lang="en-US" sz="1100" u="none" strike="noStrike">
                          <a:effectLst/>
                        </a:rPr>
                        <a:t>2</a:t>
                      </a:r>
                      <a:endParaRPr lang="en-US" sz="1100" b="0" i="0" u="none" strike="noStrike">
                        <a:solidFill>
                          <a:srgbClr val="000000"/>
                        </a:solidFill>
                        <a:effectLst/>
                        <a:latin typeface="Calibri"/>
                      </a:endParaRPr>
                    </a:p>
                  </a:txBody>
                  <a:tcPr marL="7553" marR="7553" marT="7553" marB="0" anchor="b"/>
                </a:tc>
                <a:tc>
                  <a:txBody>
                    <a:bodyPr/>
                    <a:lstStyle/>
                    <a:p>
                      <a:pPr algn="ctr" fontAlgn="b"/>
                      <a:r>
                        <a:rPr lang="en-US" sz="1100" u="none" strike="noStrike">
                          <a:effectLst/>
                        </a:rPr>
                        <a:t>2</a:t>
                      </a:r>
                      <a:endParaRPr lang="en-US" sz="1100" b="0" i="0" u="none" strike="noStrike">
                        <a:solidFill>
                          <a:srgbClr val="000000"/>
                        </a:solidFill>
                        <a:effectLst/>
                        <a:latin typeface="Calibri"/>
                      </a:endParaRPr>
                    </a:p>
                  </a:txBody>
                  <a:tcPr marL="7553" marR="7553" marT="7553" marB="0" anchor="b"/>
                </a:tc>
                <a:tc>
                  <a:txBody>
                    <a:bodyPr/>
                    <a:lstStyle/>
                    <a:p>
                      <a:pPr algn="ctr" fontAlgn="b"/>
                      <a:r>
                        <a:rPr lang="en-US" sz="1100" u="none" strike="noStrike">
                          <a:effectLst/>
                        </a:rPr>
                        <a:t>3</a:t>
                      </a:r>
                      <a:endParaRPr lang="en-US" sz="1100" b="0" i="0" u="none" strike="noStrike">
                        <a:solidFill>
                          <a:srgbClr val="000000"/>
                        </a:solidFill>
                        <a:effectLst/>
                        <a:latin typeface="Calibri"/>
                      </a:endParaRPr>
                    </a:p>
                  </a:txBody>
                  <a:tcPr marL="7553" marR="7553" marT="7553" marB="0" anchor="b"/>
                </a:tc>
                <a:tc>
                  <a:txBody>
                    <a:bodyPr/>
                    <a:lstStyle/>
                    <a:p>
                      <a:pPr algn="ctr" fontAlgn="b"/>
                      <a:r>
                        <a:rPr lang="en-US" sz="1100" u="none" strike="noStrike" dirty="0">
                          <a:effectLst/>
                        </a:rPr>
                        <a:t>16.21396</a:t>
                      </a:r>
                      <a:endParaRPr lang="en-US" sz="1100" b="0" i="0" u="none" strike="noStrike" dirty="0">
                        <a:solidFill>
                          <a:srgbClr val="000000"/>
                        </a:solidFill>
                        <a:effectLst/>
                        <a:latin typeface="Calibri"/>
                      </a:endParaRPr>
                    </a:p>
                  </a:txBody>
                  <a:tcPr marL="7553" marR="7553" marT="7553" marB="0" anchor="b"/>
                </a:tc>
                <a:tc>
                  <a:txBody>
                    <a:bodyPr/>
                    <a:lstStyle/>
                    <a:p>
                      <a:pPr algn="ctr" fontAlgn="b"/>
                      <a:r>
                        <a:rPr lang="en-US" sz="1100" u="none" strike="noStrike" dirty="0">
                          <a:effectLst/>
                        </a:rPr>
                        <a:t>32.42792</a:t>
                      </a:r>
                      <a:endParaRPr lang="en-US" sz="1100" b="0" i="0" u="none" strike="noStrike" dirty="0">
                        <a:solidFill>
                          <a:srgbClr val="000000"/>
                        </a:solidFill>
                        <a:effectLst/>
                        <a:latin typeface="Calibri"/>
                      </a:endParaRPr>
                    </a:p>
                  </a:txBody>
                  <a:tcPr marL="7553" marR="7553" marT="7553" marB="0" anchor="b"/>
                </a:tc>
                <a:tc>
                  <a:txBody>
                    <a:bodyPr/>
                    <a:lstStyle/>
                    <a:p>
                      <a:pPr algn="ctr" fontAlgn="b"/>
                      <a:r>
                        <a:rPr lang="en-US" sz="1100" dirty="0"/>
                        <a:t>22.725778</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5.404653 sec</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$52/sec</a:t>
                      </a:r>
                      <a:endParaRPr lang="en-US" sz="1100" b="0" i="0" u="none" strike="noStrike" dirty="0">
                        <a:solidFill>
                          <a:srgbClr val="000000"/>
                        </a:solidFill>
                        <a:effectLst/>
                        <a:latin typeface="Calibri"/>
                      </a:endParaRPr>
                    </a:p>
                  </a:txBody>
                  <a:tcPr marL="7553" marR="7553" marT="7553" marB="0" anchor="b"/>
                </a:tc>
                <a:tc>
                  <a:txBody>
                    <a:bodyPr/>
                    <a:lstStyle/>
                    <a:p>
                      <a:pPr algn="r" fontAlgn="b"/>
                      <a:r>
                        <a:rPr lang="en-US" sz="1100" b="0" i="0" u="none" strike="noStrike">
                          <a:solidFill>
                            <a:srgbClr val="000000"/>
                          </a:solidFill>
                          <a:effectLst/>
                          <a:latin typeface="Calibri"/>
                        </a:rPr>
                        <a:t>281.041956</a:t>
                      </a:r>
                    </a:p>
                  </a:txBody>
                  <a:tcPr marL="7620" marR="7620" marT="7620" marB="0" anchor="b"/>
                </a:tc>
                <a:extLst>
                  <a:ext uri="{0D108BD9-81ED-4DB2-BD59-A6C34878D82A}">
                    <a16:rowId xmlns:a16="http://schemas.microsoft.com/office/drawing/2014/main" val="10003"/>
                  </a:ext>
                </a:extLst>
              </a:tr>
              <a:tr h="188814">
                <a:tc>
                  <a:txBody>
                    <a:bodyPr/>
                    <a:lstStyle/>
                    <a:p>
                      <a:pPr algn="ctr" fontAlgn="b"/>
                      <a:r>
                        <a:rPr lang="en-US" sz="1100" u="none" strike="noStrike">
                          <a:effectLst/>
                        </a:rPr>
                        <a:t>2</a:t>
                      </a:r>
                      <a:endParaRPr lang="en-US" sz="1100" b="0" i="0" u="none" strike="noStrike">
                        <a:solidFill>
                          <a:srgbClr val="000000"/>
                        </a:solidFill>
                        <a:effectLst/>
                        <a:latin typeface="Calibri"/>
                      </a:endParaRPr>
                    </a:p>
                  </a:txBody>
                  <a:tcPr marL="7553" marR="7553" marT="7553" marB="0" anchor="b"/>
                </a:tc>
                <a:tc>
                  <a:txBody>
                    <a:bodyPr/>
                    <a:lstStyle/>
                    <a:p>
                      <a:pPr algn="ctr" fontAlgn="b"/>
                      <a:r>
                        <a:rPr lang="en-US" sz="1100" u="none" strike="noStrike">
                          <a:effectLst/>
                        </a:rPr>
                        <a:t>2</a:t>
                      </a:r>
                      <a:endParaRPr lang="en-US" sz="1100" b="0" i="0" u="none" strike="noStrike">
                        <a:solidFill>
                          <a:srgbClr val="000000"/>
                        </a:solidFill>
                        <a:effectLst/>
                        <a:latin typeface="Calibri"/>
                      </a:endParaRPr>
                    </a:p>
                  </a:txBody>
                  <a:tcPr marL="7553" marR="7553" marT="7553" marB="0" anchor="b"/>
                </a:tc>
                <a:tc>
                  <a:txBody>
                    <a:bodyPr/>
                    <a:lstStyle/>
                    <a:p>
                      <a:pPr algn="ctr" fontAlgn="b"/>
                      <a:r>
                        <a:rPr lang="en-US" sz="1100" u="none" strike="noStrike">
                          <a:effectLst/>
                        </a:rPr>
                        <a:t>7</a:t>
                      </a:r>
                      <a:endParaRPr lang="en-US" sz="1100" b="0" i="0" u="none" strike="noStrike">
                        <a:solidFill>
                          <a:srgbClr val="000000"/>
                        </a:solidFill>
                        <a:effectLst/>
                        <a:latin typeface="Calibri"/>
                      </a:endParaRPr>
                    </a:p>
                  </a:txBody>
                  <a:tcPr marL="7553" marR="7553" marT="7553" marB="0" anchor="b"/>
                </a:tc>
                <a:tc>
                  <a:txBody>
                    <a:bodyPr/>
                    <a:lstStyle/>
                    <a:p>
                      <a:pPr algn="ctr" fontAlgn="b"/>
                      <a:r>
                        <a:rPr lang="en-US" sz="1100" u="none" strike="noStrike" dirty="0">
                          <a:effectLst/>
                        </a:rPr>
                        <a:t>8.131615</a:t>
                      </a:r>
                      <a:endParaRPr lang="en-US" sz="1100" b="0" i="0" u="none" strike="noStrike" dirty="0">
                        <a:solidFill>
                          <a:srgbClr val="000000"/>
                        </a:solidFill>
                        <a:effectLst/>
                        <a:latin typeface="Calibri"/>
                      </a:endParaRPr>
                    </a:p>
                  </a:txBody>
                  <a:tcPr marL="7553" marR="7553" marT="7553" marB="0" anchor="b"/>
                </a:tc>
                <a:tc>
                  <a:txBody>
                    <a:bodyPr/>
                    <a:lstStyle/>
                    <a:p>
                      <a:pPr algn="ctr" fontAlgn="b"/>
                      <a:r>
                        <a:rPr lang="en-US" sz="1100" u="none" strike="noStrike" dirty="0">
                          <a:effectLst/>
                        </a:rPr>
                        <a:t>16.26323</a:t>
                      </a:r>
                      <a:endParaRPr lang="en-US" sz="1100" b="0" i="0" u="none" strike="noStrike" dirty="0">
                        <a:solidFill>
                          <a:srgbClr val="000000"/>
                        </a:solidFill>
                        <a:effectLst/>
                        <a:latin typeface="Calibri"/>
                      </a:endParaRPr>
                    </a:p>
                  </a:txBody>
                  <a:tcPr marL="7553" marR="7553" marT="7553"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dirty="0"/>
                        <a:t>8.410051</a:t>
                      </a:r>
                      <a:endParaRPr lang="en-US" sz="1100" b="0" i="0" u="none" strike="noStrike" dirty="0">
                        <a:solidFill>
                          <a:srgbClr val="000000"/>
                        </a:solidFill>
                        <a:effectLst/>
                        <a:latin typeface="Calibri"/>
                      </a:endParaRP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u="none" strike="noStrike" dirty="0">
                          <a:effectLst/>
                        </a:rPr>
                        <a:t>2.710538 sec</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$52/sec</a:t>
                      </a:r>
                      <a:endParaRPr lang="en-US" sz="1100" b="0" i="0" u="none" strike="noStrike" dirty="0">
                        <a:solidFill>
                          <a:srgbClr val="000000"/>
                        </a:solidFill>
                        <a:effectLst/>
                        <a:latin typeface="Calibri"/>
                      </a:endParaRPr>
                    </a:p>
                  </a:txBody>
                  <a:tcPr marL="7553" marR="7553" marT="7553" marB="0" anchor="b"/>
                </a:tc>
                <a:tc>
                  <a:txBody>
                    <a:bodyPr/>
                    <a:lstStyle/>
                    <a:p>
                      <a:pPr algn="r" fontAlgn="b"/>
                      <a:r>
                        <a:rPr lang="en-US" sz="1100" b="0" i="0" u="none" strike="noStrike">
                          <a:solidFill>
                            <a:srgbClr val="000000"/>
                          </a:solidFill>
                          <a:effectLst/>
                          <a:latin typeface="Calibri"/>
                        </a:rPr>
                        <a:t>140.947976</a:t>
                      </a:r>
                    </a:p>
                  </a:txBody>
                  <a:tcPr marL="7620" marR="7620" marT="7620" marB="0" anchor="b"/>
                </a:tc>
                <a:extLst>
                  <a:ext uri="{0D108BD9-81ED-4DB2-BD59-A6C34878D82A}">
                    <a16:rowId xmlns:a16="http://schemas.microsoft.com/office/drawing/2014/main" val="10004"/>
                  </a:ext>
                </a:extLst>
              </a:tr>
              <a:tr h="188814">
                <a:tc>
                  <a:txBody>
                    <a:bodyPr/>
                    <a:lstStyle/>
                    <a:p>
                      <a:pPr algn="ctr" fontAlgn="b"/>
                      <a:r>
                        <a:rPr lang="en-US" sz="1100" u="none" strike="noStrike">
                          <a:effectLst/>
                        </a:rPr>
                        <a:t>3</a:t>
                      </a:r>
                      <a:endParaRPr lang="en-US" sz="1100" b="0" i="0" u="none" strike="noStrike">
                        <a:solidFill>
                          <a:srgbClr val="000000"/>
                        </a:solidFill>
                        <a:effectLst/>
                        <a:latin typeface="Calibri"/>
                      </a:endParaRPr>
                    </a:p>
                  </a:txBody>
                  <a:tcPr marL="7553" marR="7553" marT="7553" marB="0" anchor="b"/>
                </a:tc>
                <a:tc>
                  <a:txBody>
                    <a:bodyPr/>
                    <a:lstStyle/>
                    <a:p>
                      <a:pPr algn="ctr" fontAlgn="b"/>
                      <a:r>
                        <a:rPr lang="en-US" sz="1100" u="none" strike="noStrike">
                          <a:effectLst/>
                        </a:rPr>
                        <a:t>5</a:t>
                      </a:r>
                      <a:endParaRPr lang="en-US" sz="1100" b="0" i="0" u="none" strike="noStrike">
                        <a:solidFill>
                          <a:srgbClr val="000000"/>
                        </a:solidFill>
                        <a:effectLst/>
                        <a:latin typeface="Calibri"/>
                      </a:endParaRPr>
                    </a:p>
                  </a:txBody>
                  <a:tcPr marL="7553" marR="7553" marT="7553" marB="0" anchor="b"/>
                </a:tc>
                <a:tc>
                  <a:txBody>
                    <a:bodyPr/>
                    <a:lstStyle/>
                    <a:p>
                      <a:pPr algn="ctr" fontAlgn="b"/>
                      <a:r>
                        <a:rPr lang="en-US" sz="1100" u="none" strike="noStrike">
                          <a:effectLst/>
                        </a:rPr>
                        <a:t>5</a:t>
                      </a:r>
                      <a:endParaRPr lang="en-US" sz="1100" b="0" i="0" u="none" strike="noStrike">
                        <a:solidFill>
                          <a:srgbClr val="000000"/>
                        </a:solidFill>
                        <a:effectLst/>
                        <a:latin typeface="Calibri"/>
                      </a:endParaRPr>
                    </a:p>
                  </a:txBody>
                  <a:tcPr marL="7553" marR="7553" marT="7553" marB="0" anchor="b"/>
                </a:tc>
                <a:tc>
                  <a:txBody>
                    <a:bodyPr/>
                    <a:lstStyle/>
                    <a:p>
                      <a:pPr algn="ctr" fontAlgn="b"/>
                      <a:r>
                        <a:rPr lang="en-US" sz="1100" u="none" strike="noStrike" dirty="0">
                          <a:effectLst/>
                        </a:rPr>
                        <a:t>6.602972</a:t>
                      </a:r>
                      <a:endParaRPr lang="en-US" sz="1100" b="0" i="0" u="none" strike="noStrike" dirty="0">
                        <a:solidFill>
                          <a:srgbClr val="000000"/>
                        </a:solidFill>
                        <a:effectLst/>
                        <a:latin typeface="Calibri"/>
                      </a:endParaRPr>
                    </a:p>
                  </a:txBody>
                  <a:tcPr marL="7553" marR="7553" marT="7553" marB="0" anchor="b"/>
                </a:tc>
                <a:tc>
                  <a:txBody>
                    <a:bodyPr/>
                    <a:lstStyle/>
                    <a:p>
                      <a:pPr algn="ctr" fontAlgn="b"/>
                      <a:r>
                        <a:rPr lang="en-US" sz="1100" u="none" strike="noStrike">
                          <a:effectLst/>
                        </a:rPr>
                        <a:t>33.01486</a:t>
                      </a:r>
                      <a:endParaRPr lang="en-US" sz="1100" b="0" i="0" u="none" strike="noStrike">
                        <a:solidFill>
                          <a:srgbClr val="000000"/>
                        </a:solidFill>
                        <a:effectLst/>
                        <a:latin typeface="Calibri"/>
                      </a:endParaRPr>
                    </a:p>
                  </a:txBody>
                  <a:tcPr marL="7553" marR="7553" marT="7553"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dirty="0"/>
                        <a:t>22.224755</a:t>
                      </a:r>
                      <a:endParaRPr lang="en-US" sz="1100" b="0" i="0" u="none" strike="noStrike" dirty="0">
                        <a:solidFill>
                          <a:srgbClr val="000000"/>
                        </a:solidFill>
                        <a:effectLst/>
                        <a:latin typeface="Calibri"/>
                      </a:endParaRPr>
                    </a:p>
                  </a:txBody>
                  <a:tcPr marL="7620" marR="7620" marT="7620" marB="0" anchor="b"/>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US" sz="1100" u="none" strike="noStrike" dirty="0">
                          <a:effectLst/>
                        </a:rPr>
                        <a:t>2.200991 sec</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$44/sec</a:t>
                      </a:r>
                      <a:endParaRPr lang="en-US" sz="1100" b="0" i="0" u="none" strike="noStrike" dirty="0">
                        <a:solidFill>
                          <a:srgbClr val="000000"/>
                        </a:solidFill>
                        <a:effectLst/>
                        <a:latin typeface="Calibri"/>
                      </a:endParaRPr>
                    </a:p>
                  </a:txBody>
                  <a:tcPr marL="7553" marR="7553" marT="7553" marB="0" anchor="b"/>
                </a:tc>
                <a:tc>
                  <a:txBody>
                    <a:bodyPr/>
                    <a:lstStyle/>
                    <a:p>
                      <a:pPr algn="r" fontAlgn="b"/>
                      <a:r>
                        <a:rPr lang="en-US" sz="1100" b="0" i="0" u="none" strike="noStrike">
                          <a:solidFill>
                            <a:srgbClr val="000000"/>
                          </a:solidFill>
                          <a:effectLst/>
                          <a:latin typeface="Calibri"/>
                        </a:rPr>
                        <a:t>96.843604</a:t>
                      </a:r>
                    </a:p>
                  </a:txBody>
                  <a:tcPr marL="7620" marR="7620" marT="7620" marB="0" anchor="b"/>
                </a:tc>
                <a:extLst>
                  <a:ext uri="{0D108BD9-81ED-4DB2-BD59-A6C34878D82A}">
                    <a16:rowId xmlns:a16="http://schemas.microsoft.com/office/drawing/2014/main" val="10005"/>
                  </a:ext>
                </a:extLst>
              </a:tr>
              <a:tr h="188814">
                <a:tc>
                  <a:txBody>
                    <a:bodyPr/>
                    <a:lstStyle/>
                    <a:p>
                      <a:pPr algn="ctr" fontAlgn="b"/>
                      <a:r>
                        <a:rPr lang="en-US" sz="1100" u="none" strike="noStrike">
                          <a:effectLst/>
                        </a:rPr>
                        <a:t>3</a:t>
                      </a:r>
                      <a:endParaRPr lang="en-US" sz="1100" b="0" i="0" u="none" strike="noStrike">
                        <a:solidFill>
                          <a:srgbClr val="000000"/>
                        </a:solidFill>
                        <a:effectLst/>
                        <a:latin typeface="Calibri"/>
                      </a:endParaRPr>
                    </a:p>
                  </a:txBody>
                  <a:tcPr marL="7553" marR="7553" marT="7553" marB="0" anchor="b"/>
                </a:tc>
                <a:tc>
                  <a:txBody>
                    <a:bodyPr/>
                    <a:lstStyle/>
                    <a:p>
                      <a:pPr algn="ctr" fontAlgn="b"/>
                      <a:r>
                        <a:rPr lang="en-US" sz="1100" u="none" strike="noStrike">
                          <a:effectLst/>
                        </a:rPr>
                        <a:t>5</a:t>
                      </a:r>
                      <a:endParaRPr lang="en-US" sz="1100" b="0" i="0" u="none" strike="noStrike">
                        <a:solidFill>
                          <a:srgbClr val="000000"/>
                        </a:solidFill>
                        <a:effectLst/>
                        <a:latin typeface="Calibri"/>
                      </a:endParaRPr>
                    </a:p>
                  </a:txBody>
                  <a:tcPr marL="7553" marR="7553" marT="7553" marB="0" anchor="b"/>
                </a:tc>
                <a:tc>
                  <a:txBody>
                    <a:bodyPr/>
                    <a:lstStyle/>
                    <a:p>
                      <a:pPr algn="ctr" fontAlgn="b"/>
                      <a:r>
                        <a:rPr lang="en-US" sz="1100" u="none" strike="noStrike">
                          <a:effectLst/>
                        </a:rPr>
                        <a:t>3</a:t>
                      </a:r>
                      <a:endParaRPr lang="en-US" sz="1100" b="0" i="0" u="none" strike="noStrike">
                        <a:solidFill>
                          <a:srgbClr val="000000"/>
                        </a:solidFill>
                        <a:effectLst/>
                        <a:latin typeface="Calibri"/>
                      </a:endParaRPr>
                    </a:p>
                  </a:txBody>
                  <a:tcPr marL="7553" marR="7553" marT="7553" marB="0" anchor="b"/>
                </a:tc>
                <a:tc>
                  <a:txBody>
                    <a:bodyPr/>
                    <a:lstStyle/>
                    <a:p>
                      <a:pPr algn="ctr" fontAlgn="b"/>
                      <a:r>
                        <a:rPr lang="en-US" sz="1100" u="none" strike="noStrike" dirty="0">
                          <a:effectLst/>
                        </a:rPr>
                        <a:t>16.21396</a:t>
                      </a:r>
                      <a:endParaRPr lang="en-US" sz="1100" b="0" i="0" u="none" strike="noStrike" dirty="0">
                        <a:solidFill>
                          <a:srgbClr val="000000"/>
                        </a:solidFill>
                        <a:effectLst/>
                        <a:latin typeface="Calibri"/>
                      </a:endParaRPr>
                    </a:p>
                  </a:txBody>
                  <a:tcPr marL="7553" marR="7553" marT="7553" marB="0" anchor="b"/>
                </a:tc>
                <a:tc>
                  <a:txBody>
                    <a:bodyPr/>
                    <a:lstStyle/>
                    <a:p>
                      <a:pPr algn="ctr" fontAlgn="b"/>
                      <a:r>
                        <a:rPr lang="en-US" sz="1100" u="none" strike="noStrike">
                          <a:effectLst/>
                        </a:rPr>
                        <a:t>81.0698</a:t>
                      </a:r>
                      <a:endParaRPr lang="en-US" sz="1100" b="0" i="0" u="none" strike="noStrike">
                        <a:solidFill>
                          <a:srgbClr val="000000"/>
                        </a:solidFill>
                        <a:effectLst/>
                        <a:latin typeface="Calibri"/>
                      </a:endParaRPr>
                    </a:p>
                  </a:txBody>
                  <a:tcPr marL="7553" marR="7553" marT="7553" marB="0" anchor="b"/>
                </a:tc>
                <a:tc>
                  <a:txBody>
                    <a:bodyPr/>
                    <a:lstStyle/>
                    <a:p>
                      <a:pPr algn="ctr" fontAlgn="b"/>
                      <a:r>
                        <a:rPr lang="en-US" sz="1100" dirty="0"/>
                        <a:t>22.213590</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5.404653 sec</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$44/sec</a:t>
                      </a:r>
                      <a:endParaRPr lang="en-US" sz="1100" b="0" i="0" u="none" strike="noStrike" dirty="0">
                        <a:solidFill>
                          <a:srgbClr val="000000"/>
                        </a:solidFill>
                        <a:effectLst/>
                        <a:latin typeface="Calibri"/>
                      </a:endParaRPr>
                    </a:p>
                  </a:txBody>
                  <a:tcPr marL="7553" marR="7553" marT="7553" marB="0" anchor="b"/>
                </a:tc>
                <a:tc>
                  <a:txBody>
                    <a:bodyPr/>
                    <a:lstStyle/>
                    <a:p>
                      <a:pPr algn="r" fontAlgn="b"/>
                      <a:r>
                        <a:rPr lang="en-US" sz="1100" b="0" i="0" u="none" strike="noStrike">
                          <a:solidFill>
                            <a:srgbClr val="000000"/>
                          </a:solidFill>
                          <a:effectLst/>
                          <a:latin typeface="Calibri"/>
                        </a:rPr>
                        <a:t>237.804732</a:t>
                      </a:r>
                    </a:p>
                  </a:txBody>
                  <a:tcPr marL="7620" marR="7620" marT="7620" marB="0" anchor="b"/>
                </a:tc>
                <a:extLst>
                  <a:ext uri="{0D108BD9-81ED-4DB2-BD59-A6C34878D82A}">
                    <a16:rowId xmlns:a16="http://schemas.microsoft.com/office/drawing/2014/main" val="10006"/>
                  </a:ext>
                </a:extLst>
              </a:tr>
              <a:tr h="181262">
                <a:tc>
                  <a:txBody>
                    <a:bodyPr/>
                    <a:lstStyle/>
                    <a:p>
                      <a:pPr algn="ctr" fontAlgn="b"/>
                      <a:r>
                        <a:rPr lang="en-US" sz="1100" u="none" strike="noStrike" dirty="0">
                          <a:effectLst/>
                        </a:rPr>
                        <a:t>3</a:t>
                      </a:r>
                      <a:endParaRPr lang="en-US" sz="1100" b="0" i="0" u="none" strike="noStrike" dirty="0">
                        <a:solidFill>
                          <a:srgbClr val="000000"/>
                        </a:solidFill>
                        <a:effectLst/>
                        <a:latin typeface="Calibri"/>
                      </a:endParaRPr>
                    </a:p>
                  </a:txBody>
                  <a:tcPr marL="7553" marR="7553" marT="7553" marB="0" anchor="b"/>
                </a:tc>
                <a:tc>
                  <a:txBody>
                    <a:bodyPr/>
                    <a:lstStyle/>
                    <a:p>
                      <a:pPr algn="ctr" fontAlgn="b"/>
                      <a:r>
                        <a:rPr lang="en-US" sz="1100" u="none" strike="noStrike" dirty="0">
                          <a:effectLst/>
                        </a:rPr>
                        <a:t>5</a:t>
                      </a:r>
                      <a:endParaRPr lang="en-US" sz="1100" b="0" i="0" u="none" strike="noStrike" dirty="0">
                        <a:solidFill>
                          <a:srgbClr val="000000"/>
                        </a:solidFill>
                        <a:effectLst/>
                        <a:latin typeface="Calibri"/>
                      </a:endParaRPr>
                    </a:p>
                  </a:txBody>
                  <a:tcPr marL="7553" marR="7553" marT="7553" marB="0" anchor="b"/>
                </a:tc>
                <a:tc>
                  <a:txBody>
                    <a:bodyPr/>
                    <a:lstStyle/>
                    <a:p>
                      <a:pPr algn="ctr" fontAlgn="b"/>
                      <a:r>
                        <a:rPr lang="en-US" sz="1100" u="none" strike="noStrike" dirty="0">
                          <a:effectLst/>
                        </a:rPr>
                        <a:t>1</a:t>
                      </a:r>
                      <a:endParaRPr lang="en-US" sz="1100" b="0" i="0" u="none" strike="noStrike" dirty="0">
                        <a:solidFill>
                          <a:srgbClr val="000000"/>
                        </a:solidFill>
                        <a:effectLst/>
                        <a:latin typeface="Calibri"/>
                      </a:endParaRPr>
                    </a:p>
                  </a:txBody>
                  <a:tcPr marL="7553" marR="7553" marT="7553" marB="0" anchor="b"/>
                </a:tc>
                <a:tc>
                  <a:txBody>
                    <a:bodyPr/>
                    <a:lstStyle/>
                    <a:p>
                      <a:pPr algn="ctr" fontAlgn="b"/>
                      <a:r>
                        <a:rPr lang="en-US" sz="1100" u="none" strike="noStrike" dirty="0">
                          <a:effectLst/>
                        </a:rPr>
                        <a:t>8.115839</a:t>
                      </a:r>
                      <a:endParaRPr lang="en-US" sz="1100" b="0" i="0" u="none" strike="noStrike" dirty="0">
                        <a:solidFill>
                          <a:srgbClr val="000000"/>
                        </a:solidFill>
                        <a:effectLst/>
                        <a:latin typeface="Calibri"/>
                      </a:endParaRPr>
                    </a:p>
                  </a:txBody>
                  <a:tcPr marL="7553" marR="7553" marT="7553" marB="0" anchor="b"/>
                </a:tc>
                <a:tc>
                  <a:txBody>
                    <a:bodyPr/>
                    <a:lstStyle/>
                    <a:p>
                      <a:pPr algn="ctr" fontAlgn="b"/>
                      <a:r>
                        <a:rPr lang="en-US" sz="1100" u="none" strike="noStrike" dirty="0">
                          <a:effectLst/>
                        </a:rPr>
                        <a:t>40.57919</a:t>
                      </a:r>
                      <a:endParaRPr lang="en-US" sz="1100" b="0" i="0" u="none" strike="noStrike" dirty="0">
                        <a:solidFill>
                          <a:srgbClr val="000000"/>
                        </a:solidFill>
                        <a:effectLst/>
                        <a:latin typeface="Calibri"/>
                      </a:endParaRPr>
                    </a:p>
                  </a:txBody>
                  <a:tcPr marL="7553" marR="7553" marT="7553" marB="0" anchor="b"/>
                </a:tc>
                <a:tc>
                  <a:txBody>
                    <a:bodyPr/>
                    <a:lstStyle/>
                    <a:p>
                      <a:pPr algn="ctr" fontAlgn="b"/>
                      <a:r>
                        <a:rPr lang="en-US" sz="1100" dirty="0"/>
                        <a:t>26.526737</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2.710538 sec</a:t>
                      </a:r>
                      <a:endParaRPr lang="en-US" sz="1100" b="0" i="0" u="none" strike="noStrike" dirty="0">
                        <a:solidFill>
                          <a:srgbClr val="000000"/>
                        </a:solidFill>
                        <a:effectLst/>
                        <a:latin typeface="Calibri"/>
                      </a:endParaRPr>
                    </a:p>
                  </a:txBody>
                  <a:tcPr marL="7620" marR="7620" marT="7620" marB="0" anchor="b"/>
                </a:tc>
                <a:tc>
                  <a:txBody>
                    <a:bodyPr/>
                    <a:lstStyle/>
                    <a:p>
                      <a:pPr algn="ctr" fontAlgn="b"/>
                      <a:r>
                        <a:rPr lang="en-US" sz="1100" u="none" strike="noStrike" dirty="0">
                          <a:effectLst/>
                        </a:rPr>
                        <a:t>$44/sec</a:t>
                      </a:r>
                      <a:endParaRPr lang="en-US" sz="1100" b="0" i="0" u="none" strike="noStrike" dirty="0">
                        <a:solidFill>
                          <a:srgbClr val="000000"/>
                        </a:solidFill>
                        <a:effectLst/>
                        <a:latin typeface="Calibri"/>
                      </a:endParaRPr>
                    </a:p>
                  </a:txBody>
                  <a:tcPr marL="7553" marR="7553" marT="7553" marB="0" anchor="b"/>
                </a:tc>
                <a:tc>
                  <a:txBody>
                    <a:bodyPr/>
                    <a:lstStyle/>
                    <a:p>
                      <a:pPr algn="r" fontAlgn="b"/>
                      <a:r>
                        <a:rPr lang="en-US" sz="1100" b="0" i="0" u="none" strike="noStrike" dirty="0">
                          <a:solidFill>
                            <a:srgbClr val="000000"/>
                          </a:solidFill>
                          <a:effectLst/>
                          <a:latin typeface="Calibri"/>
                        </a:rPr>
                        <a:t>119.263672</a:t>
                      </a:r>
                    </a:p>
                  </a:txBody>
                  <a:tcPr marL="7620" marR="7620" marT="7620" marB="0" anchor="b"/>
                </a:tc>
                <a:extLst>
                  <a:ext uri="{0D108BD9-81ED-4DB2-BD59-A6C34878D82A}">
                    <a16:rowId xmlns:a16="http://schemas.microsoft.com/office/drawing/2014/main" val="10007"/>
                  </a:ext>
                </a:extLst>
              </a:tr>
              <a:tr h="181262">
                <a:tc>
                  <a:txBody>
                    <a:bodyPr/>
                    <a:lstStyle/>
                    <a:p>
                      <a:pPr algn="ctr" fontAlgn="b"/>
                      <a:endParaRPr lang="en-US" sz="1100" b="0" i="0" u="none" strike="noStrike" dirty="0">
                        <a:solidFill>
                          <a:srgbClr val="000000"/>
                        </a:solidFill>
                        <a:effectLst/>
                        <a:latin typeface="Calibri"/>
                      </a:endParaRPr>
                    </a:p>
                  </a:txBody>
                  <a:tcPr marL="7553" marR="7553" marT="7553" marB="0" anchor="b"/>
                </a:tc>
                <a:tc>
                  <a:txBody>
                    <a:bodyPr/>
                    <a:lstStyle/>
                    <a:p>
                      <a:pPr algn="ctr" fontAlgn="b"/>
                      <a:endParaRPr lang="en-US" sz="1100" b="0" i="0" u="none" strike="noStrike" dirty="0">
                        <a:solidFill>
                          <a:srgbClr val="000000"/>
                        </a:solidFill>
                        <a:effectLst/>
                        <a:latin typeface="Calibri"/>
                      </a:endParaRPr>
                    </a:p>
                  </a:txBody>
                  <a:tcPr marL="7553" marR="7553" marT="7553" marB="0" anchor="b"/>
                </a:tc>
                <a:tc>
                  <a:txBody>
                    <a:bodyPr/>
                    <a:lstStyle/>
                    <a:p>
                      <a:pPr algn="ctr" fontAlgn="b"/>
                      <a:endParaRPr lang="en-US" sz="1100" b="0" i="0" u="none" strike="noStrike" dirty="0">
                        <a:solidFill>
                          <a:srgbClr val="000000"/>
                        </a:solidFill>
                        <a:effectLst/>
                        <a:latin typeface="Calibri"/>
                      </a:endParaRPr>
                    </a:p>
                  </a:txBody>
                  <a:tcPr marL="7553" marR="7553" marT="7553" marB="0" anchor="b"/>
                </a:tc>
                <a:tc>
                  <a:txBody>
                    <a:bodyPr/>
                    <a:lstStyle/>
                    <a:p>
                      <a:pPr algn="ctr" fontAlgn="b"/>
                      <a:endParaRPr lang="en-US" sz="1100" b="0" i="0" u="none" strike="noStrike" dirty="0">
                        <a:solidFill>
                          <a:srgbClr val="000000"/>
                        </a:solidFill>
                        <a:effectLst/>
                        <a:latin typeface="Calibri"/>
                      </a:endParaRPr>
                    </a:p>
                  </a:txBody>
                  <a:tcPr marL="7553" marR="7553" marT="7553" marB="0" anchor="b"/>
                </a:tc>
                <a:tc>
                  <a:txBody>
                    <a:bodyPr/>
                    <a:lstStyle/>
                    <a:p>
                      <a:pPr algn="ctr" fontAlgn="b"/>
                      <a:endParaRPr lang="en-US" sz="1100" b="0" i="0" u="none" strike="noStrike" dirty="0">
                        <a:solidFill>
                          <a:srgbClr val="000000"/>
                        </a:solidFill>
                        <a:effectLst/>
                        <a:latin typeface="Calibri"/>
                      </a:endParaRPr>
                    </a:p>
                  </a:txBody>
                  <a:tcPr marL="7553" marR="7553" marT="7553" marB="0" anchor="b"/>
                </a:tc>
                <a:tc>
                  <a:txBody>
                    <a:bodyPr/>
                    <a:lstStyle/>
                    <a:p>
                      <a:pPr algn="ctr" fontAlgn="b"/>
                      <a:endParaRPr lang="en-US" sz="1100" b="0" i="0" u="none" strike="noStrike" dirty="0">
                        <a:solidFill>
                          <a:srgbClr val="000000"/>
                        </a:solidFill>
                        <a:effectLst/>
                        <a:latin typeface="Calibri"/>
                      </a:endParaRPr>
                    </a:p>
                  </a:txBody>
                  <a:tcPr marL="7620" marR="7620" marT="7620" marB="0" anchor="b"/>
                </a:tc>
                <a:tc>
                  <a:txBody>
                    <a:bodyPr/>
                    <a:lstStyle/>
                    <a:p>
                      <a:pPr algn="ctr" fontAlgn="b"/>
                      <a:endParaRPr lang="en-US" sz="1100" b="0" i="0" u="none" strike="noStrike" dirty="0">
                        <a:solidFill>
                          <a:srgbClr val="000000"/>
                        </a:solidFill>
                        <a:effectLst/>
                        <a:latin typeface="Calibri"/>
                      </a:endParaRPr>
                    </a:p>
                  </a:txBody>
                  <a:tcPr marL="7620" marR="7620" marT="7620" marB="0" anchor="b"/>
                </a:tc>
                <a:tc>
                  <a:txBody>
                    <a:bodyPr/>
                    <a:lstStyle/>
                    <a:p>
                      <a:pPr algn="ctr" fontAlgn="b"/>
                      <a:endParaRPr lang="en-US" sz="1100" b="0" i="0" u="none" strike="noStrike" dirty="0">
                        <a:solidFill>
                          <a:srgbClr val="000000"/>
                        </a:solidFill>
                        <a:effectLst/>
                        <a:latin typeface="Calibri"/>
                      </a:endParaRPr>
                    </a:p>
                  </a:txBody>
                  <a:tcPr marL="7553" marR="7553" marT="7553" marB="0" anchor="b"/>
                </a:tc>
                <a:tc>
                  <a:txBody>
                    <a:bodyPr/>
                    <a:lstStyle/>
                    <a:p>
                      <a:pPr algn="r" fontAlgn="b"/>
                      <a:r>
                        <a:rPr lang="en-US" sz="1100" b="0" i="0" u="none" strike="noStrike" dirty="0">
                          <a:solidFill>
                            <a:srgbClr val="000000"/>
                          </a:solidFill>
                          <a:effectLst/>
                          <a:latin typeface="Calibri"/>
                        </a:rPr>
                        <a:t>$1318.578696</a:t>
                      </a:r>
                    </a:p>
                  </a:txBody>
                  <a:tcPr marL="7620" marR="7620" marT="7620" marB="0" anchor="b">
                    <a:solidFill>
                      <a:srgbClr val="92D050"/>
                    </a:solidFill>
                  </a:tcPr>
                </a:tc>
                <a:extLst>
                  <a:ext uri="{0D108BD9-81ED-4DB2-BD59-A6C34878D82A}">
                    <a16:rowId xmlns:a16="http://schemas.microsoft.com/office/drawing/2014/main" val="10008"/>
                  </a:ext>
                </a:extLst>
              </a:tr>
            </a:tbl>
          </a:graphicData>
        </a:graphic>
      </p:graphicFrame>
      <p:cxnSp>
        <p:nvCxnSpPr>
          <p:cNvPr id="4" name="Straight Connector 3"/>
          <p:cNvCxnSpPr/>
          <p:nvPr/>
        </p:nvCxnSpPr>
        <p:spPr>
          <a:xfrm flipV="1">
            <a:off x="1804955" y="477078"/>
            <a:ext cx="0" cy="365760"/>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1812906" y="477078"/>
            <a:ext cx="1105223" cy="0"/>
          </a:xfrm>
          <a:prstGeom prst="straightConnector1">
            <a:avLst/>
          </a:prstGeom>
          <a:ln>
            <a:solidFill>
              <a:schemeClr val="bg1">
                <a:alpha val="6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2973822" y="548640"/>
            <a:ext cx="0" cy="294198"/>
          </a:xfrm>
          <a:prstGeom prst="straightConnector1">
            <a:avLst/>
          </a:prstGeom>
          <a:ln>
            <a:solidFill>
              <a:schemeClr val="bg1">
                <a:alpha val="6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854548" y="262393"/>
            <a:ext cx="572494" cy="369332"/>
          </a:xfrm>
          <a:prstGeom prst="rect">
            <a:avLst/>
          </a:prstGeom>
          <a:noFill/>
        </p:spPr>
        <p:txBody>
          <a:bodyPr wrap="square" rtlCol="0">
            <a:spAutoFit/>
          </a:bodyPr>
          <a:lstStyle/>
          <a:p>
            <a:r>
              <a:rPr lang="en-US" dirty="0">
                <a:solidFill>
                  <a:schemeClr val="bg1"/>
                </a:solidFill>
              </a:rPr>
              <a:t>(*)</a:t>
            </a:r>
          </a:p>
        </p:txBody>
      </p:sp>
      <p:cxnSp>
        <p:nvCxnSpPr>
          <p:cNvPr id="11" name="Straight Connector 10"/>
          <p:cNvCxnSpPr/>
          <p:nvPr/>
        </p:nvCxnSpPr>
        <p:spPr>
          <a:xfrm flipV="1">
            <a:off x="3236207" y="462068"/>
            <a:ext cx="771250" cy="15011"/>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007457" y="433835"/>
            <a:ext cx="0" cy="395779"/>
          </a:xfrm>
          <a:prstGeom prst="straightConnector1">
            <a:avLst/>
          </a:prstGeom>
          <a:ln>
            <a:solidFill>
              <a:schemeClr val="bg1">
                <a:alpha val="6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893237" y="484583"/>
            <a:ext cx="0" cy="365760"/>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893237" y="477079"/>
            <a:ext cx="1374255" cy="7506"/>
          </a:xfrm>
          <a:prstGeom prst="straightConnector1">
            <a:avLst/>
          </a:prstGeom>
          <a:ln>
            <a:solidFill>
              <a:schemeClr val="bg1">
                <a:alpha val="6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372193" y="556145"/>
            <a:ext cx="0" cy="294198"/>
          </a:xfrm>
          <a:prstGeom prst="straightConnector1">
            <a:avLst/>
          </a:prstGeom>
          <a:ln>
            <a:solidFill>
              <a:schemeClr val="bg1">
                <a:alpha val="6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49556" y="269898"/>
            <a:ext cx="572494" cy="369332"/>
          </a:xfrm>
          <a:prstGeom prst="rect">
            <a:avLst/>
          </a:prstGeom>
          <a:noFill/>
        </p:spPr>
        <p:txBody>
          <a:bodyPr wrap="square" rtlCol="0">
            <a:spAutoFit/>
          </a:bodyPr>
          <a:lstStyle/>
          <a:p>
            <a:r>
              <a:rPr lang="en-US" dirty="0">
                <a:solidFill>
                  <a:schemeClr val="bg1"/>
                </a:solidFill>
              </a:rPr>
              <a:t>(*)</a:t>
            </a:r>
          </a:p>
        </p:txBody>
      </p:sp>
      <p:cxnSp>
        <p:nvCxnSpPr>
          <p:cNvPr id="21" name="Straight Connector 20"/>
          <p:cNvCxnSpPr/>
          <p:nvPr/>
        </p:nvCxnSpPr>
        <p:spPr>
          <a:xfrm flipV="1">
            <a:off x="7474226" y="469573"/>
            <a:ext cx="1249680" cy="15012"/>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723906" y="465638"/>
            <a:ext cx="0" cy="395779"/>
          </a:xfrm>
          <a:prstGeom prst="straightConnector1">
            <a:avLst/>
          </a:prstGeom>
          <a:ln>
            <a:solidFill>
              <a:schemeClr val="bg1">
                <a:alpha val="6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137037" y="3673503"/>
            <a:ext cx="8372723" cy="2246769"/>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rPr>
              <a:t>The $1318.6 is the irreducible cost. </a:t>
            </a:r>
          </a:p>
          <a:p>
            <a:pPr marL="285750" indent="-285750">
              <a:buFont typeface="Arial" panose="020B0604020202020204" pitchFamily="34" charset="0"/>
              <a:buChar char="•"/>
            </a:pPr>
            <a:r>
              <a:rPr lang="en-US" sz="2000" b="1" dirty="0">
                <a:solidFill>
                  <a:schemeClr val="bg1"/>
                </a:solidFill>
              </a:rPr>
              <a:t>There will be other cost due to program slowness and RI maintenance cost between local and remote tables. </a:t>
            </a:r>
          </a:p>
          <a:p>
            <a:pPr marL="285750" indent="-285750">
              <a:buFont typeface="Arial" panose="020B0604020202020204" pitchFamily="34" charset="0"/>
              <a:buChar char="•"/>
            </a:pPr>
            <a:r>
              <a:rPr lang="en-US" sz="2000" b="1" dirty="0">
                <a:solidFill>
                  <a:schemeClr val="bg1"/>
                </a:solidFill>
              </a:rPr>
              <a:t>A table has to bear RI cost maintenance till all its dependent tables are also moved to remote site. </a:t>
            </a:r>
          </a:p>
          <a:p>
            <a:pPr marL="285750" indent="-285750">
              <a:buFont typeface="Arial" panose="020B0604020202020204" pitchFamily="34" charset="0"/>
              <a:buChar char="•"/>
            </a:pPr>
            <a:r>
              <a:rPr lang="en-US" sz="2000" b="1" dirty="0">
                <a:solidFill>
                  <a:schemeClr val="bg1"/>
                </a:solidFill>
              </a:rPr>
              <a:t>These two costs will be consolidated at the table level, and the cost is minimized by using a linear programming technique.</a:t>
            </a:r>
          </a:p>
        </p:txBody>
      </p:sp>
    </p:spTree>
    <p:extLst>
      <p:ext uri="{BB962C8B-B14F-4D97-AF65-F5344CB8AC3E}">
        <p14:creationId xmlns:p14="http://schemas.microsoft.com/office/powerpoint/2010/main" val="71854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87293689"/>
              </p:ext>
            </p:extLst>
          </p:nvPr>
        </p:nvGraphicFramePr>
        <p:xfrm>
          <a:off x="731921" y="690024"/>
          <a:ext cx="8566228" cy="2275481"/>
        </p:xfrm>
        <a:graphic>
          <a:graphicData uri="http://schemas.openxmlformats.org/drawingml/2006/table">
            <a:tbl>
              <a:tblPr>
                <a:tableStyleId>{5C22544A-7EE6-4342-B048-85BDC9FD1C3A}</a:tableStyleId>
              </a:tblPr>
              <a:tblGrid>
                <a:gridCol w="402062">
                  <a:extLst>
                    <a:ext uri="{9D8B030D-6E8A-4147-A177-3AD203B41FA5}">
                      <a16:colId xmlns:a16="http://schemas.microsoft.com/office/drawing/2014/main" val="20000"/>
                    </a:ext>
                  </a:extLst>
                </a:gridCol>
                <a:gridCol w="854322">
                  <a:extLst>
                    <a:ext uri="{9D8B030D-6E8A-4147-A177-3AD203B41FA5}">
                      <a16:colId xmlns:a16="http://schemas.microsoft.com/office/drawing/2014/main" val="20001"/>
                    </a:ext>
                  </a:extLst>
                </a:gridCol>
                <a:gridCol w="640883">
                  <a:extLst>
                    <a:ext uri="{9D8B030D-6E8A-4147-A177-3AD203B41FA5}">
                      <a16:colId xmlns:a16="http://schemas.microsoft.com/office/drawing/2014/main" val="20002"/>
                    </a:ext>
                  </a:extLst>
                </a:gridCol>
                <a:gridCol w="1563170">
                  <a:extLst>
                    <a:ext uri="{9D8B030D-6E8A-4147-A177-3AD203B41FA5}">
                      <a16:colId xmlns:a16="http://schemas.microsoft.com/office/drawing/2014/main" val="20003"/>
                    </a:ext>
                  </a:extLst>
                </a:gridCol>
                <a:gridCol w="900522">
                  <a:extLst>
                    <a:ext uri="{9D8B030D-6E8A-4147-A177-3AD203B41FA5}">
                      <a16:colId xmlns:a16="http://schemas.microsoft.com/office/drawing/2014/main" val="20004"/>
                    </a:ext>
                  </a:extLst>
                </a:gridCol>
                <a:gridCol w="594684">
                  <a:extLst>
                    <a:ext uri="{9D8B030D-6E8A-4147-A177-3AD203B41FA5}">
                      <a16:colId xmlns:a16="http://schemas.microsoft.com/office/drawing/2014/main" val="20005"/>
                    </a:ext>
                  </a:extLst>
                </a:gridCol>
                <a:gridCol w="730612">
                  <a:extLst>
                    <a:ext uri="{9D8B030D-6E8A-4147-A177-3AD203B41FA5}">
                      <a16:colId xmlns:a16="http://schemas.microsoft.com/office/drawing/2014/main" val="20006"/>
                    </a:ext>
                  </a:extLst>
                </a:gridCol>
                <a:gridCol w="959991">
                  <a:extLst>
                    <a:ext uri="{9D8B030D-6E8A-4147-A177-3AD203B41FA5}">
                      <a16:colId xmlns:a16="http://schemas.microsoft.com/office/drawing/2014/main" val="20007"/>
                    </a:ext>
                  </a:extLst>
                </a:gridCol>
                <a:gridCol w="959991">
                  <a:extLst>
                    <a:ext uri="{9D8B030D-6E8A-4147-A177-3AD203B41FA5}">
                      <a16:colId xmlns:a16="http://schemas.microsoft.com/office/drawing/2014/main" val="20008"/>
                    </a:ext>
                  </a:extLst>
                </a:gridCol>
                <a:gridCol w="959991">
                  <a:extLst>
                    <a:ext uri="{9D8B030D-6E8A-4147-A177-3AD203B41FA5}">
                      <a16:colId xmlns:a16="http://schemas.microsoft.com/office/drawing/2014/main" val="20009"/>
                    </a:ext>
                  </a:extLst>
                </a:gridCol>
              </a:tblGrid>
              <a:tr h="658705">
                <a:tc>
                  <a:txBody>
                    <a:bodyPr/>
                    <a:lstStyle/>
                    <a:p>
                      <a:pPr algn="ctr" fontAlgn="b"/>
                      <a:r>
                        <a:rPr lang="en-US" sz="800" u="none" strike="noStrike" dirty="0">
                          <a:effectLst/>
                        </a:rPr>
                        <a:t>Table</a:t>
                      </a:r>
                      <a:r>
                        <a:rPr lang="en-US" sz="800" u="none" strike="noStrike" baseline="0" dirty="0">
                          <a:effectLst/>
                        </a:rPr>
                        <a:t> </a:t>
                      </a:r>
                      <a:r>
                        <a:rPr lang="en-US" sz="800" u="none" strike="noStrike" dirty="0">
                          <a:effectLst/>
                        </a:rPr>
                        <a:t>ID</a:t>
                      </a:r>
                      <a:endParaRPr lang="en-US" sz="800" b="0" i="0" u="none" strike="noStrike" dirty="0">
                        <a:solidFill>
                          <a:srgbClr val="000000"/>
                        </a:solidFill>
                        <a:effectLst/>
                        <a:latin typeface="Calibri"/>
                      </a:endParaRPr>
                    </a:p>
                  </a:txBody>
                  <a:tcPr marL="5741" marR="5741" marT="5741" marB="0" anchor="b">
                    <a:solidFill>
                      <a:srgbClr val="FFC000"/>
                    </a:solidFill>
                  </a:tcPr>
                </a:tc>
                <a:tc>
                  <a:txBody>
                    <a:bodyPr/>
                    <a:lstStyle/>
                    <a:p>
                      <a:pPr algn="ctr" fontAlgn="b"/>
                      <a:r>
                        <a:rPr lang="en-US" sz="800" u="none" strike="noStrike" dirty="0">
                          <a:effectLst/>
                        </a:rPr>
                        <a:t>Cost of delay due to programs accessing remote table ($/sec)</a:t>
                      </a:r>
                      <a:endParaRPr lang="en-US" sz="800" b="0" i="0" u="none" strike="noStrike" dirty="0">
                        <a:solidFill>
                          <a:srgbClr val="000000"/>
                        </a:solidFill>
                        <a:effectLst/>
                        <a:latin typeface="Calibri"/>
                      </a:endParaRPr>
                    </a:p>
                  </a:txBody>
                  <a:tcPr marL="5741" marR="5741" marT="5741" marB="0" anchor="b">
                    <a:solidFill>
                      <a:srgbClr val="FFC000"/>
                    </a:solidFill>
                  </a:tcPr>
                </a:tc>
                <a:tc>
                  <a:txBody>
                    <a:bodyPr/>
                    <a:lstStyle/>
                    <a:p>
                      <a:pPr algn="ctr" fontAlgn="b"/>
                      <a:r>
                        <a:rPr lang="en-US" sz="800" u="none" strike="noStrike" dirty="0">
                          <a:effectLst/>
                        </a:rPr>
                        <a:t>RI Cost/sec</a:t>
                      </a:r>
                      <a:endParaRPr lang="en-US" sz="800" b="0" i="0" u="none" strike="noStrike" dirty="0">
                        <a:solidFill>
                          <a:srgbClr val="000000"/>
                        </a:solidFill>
                        <a:effectLst/>
                        <a:latin typeface="Calibri"/>
                      </a:endParaRPr>
                    </a:p>
                  </a:txBody>
                  <a:tcPr marL="5741" marR="5741" marT="5741" marB="0" anchor="b">
                    <a:solidFill>
                      <a:srgbClr val="FFC000"/>
                    </a:solidFill>
                  </a:tcPr>
                </a:tc>
                <a:tc>
                  <a:txBody>
                    <a:bodyPr/>
                    <a:lstStyle/>
                    <a:p>
                      <a:pPr algn="ctr" fontAlgn="b"/>
                      <a:r>
                        <a:rPr lang="en-US" sz="800" u="none" strike="noStrike" dirty="0">
                          <a:effectLst/>
                        </a:rPr>
                        <a:t>Total Cost of table being remote ($/sec)</a:t>
                      </a:r>
                      <a:endParaRPr lang="en-US" sz="800" b="0" i="0" u="none" strike="noStrike" dirty="0">
                        <a:solidFill>
                          <a:srgbClr val="000000"/>
                        </a:solidFill>
                        <a:effectLst/>
                        <a:latin typeface="Calibri"/>
                      </a:endParaRPr>
                    </a:p>
                  </a:txBody>
                  <a:tcPr marL="5741" marR="5741" marT="5741" marB="0" anchor="b">
                    <a:solidFill>
                      <a:srgbClr val="92D050"/>
                    </a:solidFill>
                  </a:tcPr>
                </a:tc>
                <a:tc>
                  <a:txBody>
                    <a:bodyPr/>
                    <a:lstStyle/>
                    <a:p>
                      <a:pPr algn="ctr" fontAlgn="b"/>
                      <a:r>
                        <a:rPr lang="en-US" sz="800" u="none" strike="noStrike" dirty="0">
                          <a:effectLst/>
                        </a:rPr>
                        <a:t>Cost of programs being down time due to table unavailability ($)</a:t>
                      </a:r>
                      <a:endParaRPr lang="en-US" sz="800" b="0" i="0" u="none" strike="noStrike" dirty="0">
                        <a:solidFill>
                          <a:srgbClr val="000000"/>
                        </a:solidFill>
                        <a:effectLst/>
                        <a:latin typeface="Calibri"/>
                      </a:endParaRPr>
                    </a:p>
                  </a:txBody>
                  <a:tcPr marL="5741" marR="5741" marT="5741" marB="0" anchor="b">
                    <a:solidFill>
                      <a:srgbClr val="FFC000"/>
                    </a:solidFill>
                  </a:tcPr>
                </a:tc>
                <a:tc>
                  <a:txBody>
                    <a:bodyPr/>
                    <a:lstStyle/>
                    <a:p>
                      <a:pPr algn="ctr" fontAlgn="b"/>
                      <a:r>
                        <a:rPr lang="en-US" sz="800" u="none" strike="noStrike" dirty="0">
                          <a:effectLst/>
                        </a:rPr>
                        <a:t>Table Size (GB)</a:t>
                      </a:r>
                      <a:endParaRPr lang="en-US" sz="800" b="0" i="0" u="none" strike="noStrike" dirty="0">
                        <a:solidFill>
                          <a:srgbClr val="000000"/>
                        </a:solidFill>
                        <a:effectLst/>
                        <a:latin typeface="Calibri"/>
                      </a:endParaRPr>
                    </a:p>
                  </a:txBody>
                  <a:tcPr marL="5741" marR="5741" marT="5741" marB="0" anchor="b">
                    <a:solidFill>
                      <a:srgbClr val="FFC000"/>
                    </a:solidFill>
                  </a:tcPr>
                </a:tc>
                <a:tc>
                  <a:txBody>
                    <a:bodyPr/>
                    <a:lstStyle/>
                    <a:p>
                      <a:pPr algn="ctr" fontAlgn="b"/>
                      <a:r>
                        <a:rPr lang="en-US" sz="800" u="none" strike="noStrike" dirty="0">
                          <a:effectLst/>
                        </a:rPr>
                        <a:t>Time To Transfer the table (sec)</a:t>
                      </a:r>
                      <a:endParaRPr lang="en-US" sz="800" b="0" i="0" u="none" strike="noStrike" dirty="0">
                        <a:solidFill>
                          <a:srgbClr val="000000"/>
                        </a:solidFill>
                        <a:effectLst/>
                        <a:latin typeface="Calibri"/>
                      </a:endParaRPr>
                    </a:p>
                  </a:txBody>
                  <a:tcPr marL="5741" marR="5741" marT="5741" marB="0" anchor="b">
                    <a:solidFill>
                      <a:srgbClr val="FFC000"/>
                    </a:solidFill>
                  </a:tcPr>
                </a:tc>
                <a:tc>
                  <a:txBody>
                    <a:bodyPr/>
                    <a:lstStyle/>
                    <a:p>
                      <a:pPr marL="0" algn="ctr" defTabSz="457200" rtl="0" eaLnBrk="1" fontAlgn="b" latinLnBrk="0" hangingPunct="1"/>
                      <a:r>
                        <a:rPr lang="en-US" sz="800" b="0" i="0" u="none" strike="noStrike" kern="1200" dirty="0">
                          <a:solidFill>
                            <a:srgbClr val="000000"/>
                          </a:solidFill>
                          <a:effectLst/>
                          <a:latin typeface="Calibri"/>
                          <a:ea typeface="+mn-ea"/>
                          <a:cs typeface="+mn-cs"/>
                        </a:rPr>
                        <a:t>Total downtime cost</a:t>
                      </a:r>
                    </a:p>
                  </a:txBody>
                  <a:tcPr marL="5741" marR="5741" marT="5741" marB="0" anchor="b">
                    <a:solidFill>
                      <a:srgbClr val="FFC000"/>
                    </a:solidFill>
                  </a:tcPr>
                </a:tc>
                <a:tc>
                  <a:txBody>
                    <a:bodyPr/>
                    <a:lstStyle/>
                    <a:p>
                      <a:pPr algn="ctr" fontAlgn="b"/>
                      <a:r>
                        <a:rPr lang="en-US" sz="800" u="none" strike="noStrike" dirty="0">
                          <a:effectLst/>
                        </a:rPr>
                        <a:t>Total Downtime Cost ($)</a:t>
                      </a:r>
                      <a:endParaRPr lang="en-US" sz="800" b="0" i="0" u="none" strike="noStrike" dirty="0">
                        <a:solidFill>
                          <a:srgbClr val="000000"/>
                        </a:solidFill>
                        <a:effectLst/>
                        <a:latin typeface="Calibri"/>
                      </a:endParaRPr>
                    </a:p>
                  </a:txBody>
                  <a:tcPr marL="5741" marR="5741" marT="5741" marB="0" anchor="b">
                    <a:solidFill>
                      <a:srgbClr val="FFC000"/>
                    </a:solidFill>
                  </a:tcPr>
                </a:tc>
                <a:tc>
                  <a:txBody>
                    <a:bodyPr/>
                    <a:lstStyle/>
                    <a:p>
                      <a:pPr algn="ctr" fontAlgn="b"/>
                      <a:r>
                        <a:rPr lang="en-US" sz="800" u="none" strike="noStrike" dirty="0">
                          <a:effectLst/>
                        </a:rPr>
                        <a:t>Min Remote Time (sec)</a:t>
                      </a:r>
                      <a:endParaRPr lang="en-US" sz="800" b="0" i="0" u="none" strike="noStrike" dirty="0">
                        <a:solidFill>
                          <a:srgbClr val="000000"/>
                        </a:solidFill>
                        <a:effectLst/>
                        <a:latin typeface="Calibri"/>
                      </a:endParaRPr>
                    </a:p>
                  </a:txBody>
                  <a:tcPr marL="5741" marR="5741" marT="5741" marB="0" anchor="b">
                    <a:solidFill>
                      <a:srgbClr val="92D050"/>
                    </a:solidFill>
                  </a:tcPr>
                </a:tc>
                <a:extLst>
                  <a:ext uri="{0D108BD9-81ED-4DB2-BD59-A6C34878D82A}">
                    <a16:rowId xmlns:a16="http://schemas.microsoft.com/office/drawing/2014/main" val="10000"/>
                  </a:ext>
                </a:extLst>
              </a:tr>
              <a:tr h="177628">
                <a:tc>
                  <a:txBody>
                    <a:bodyPr/>
                    <a:lstStyle/>
                    <a:p>
                      <a:pPr algn="ctr" fontAlgn="b"/>
                      <a:r>
                        <a:rPr lang="en-US" sz="800" u="none" strike="noStrike">
                          <a:effectLst/>
                        </a:rPr>
                        <a:t>1</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a:effectLst/>
                        </a:rPr>
                        <a:t>40.57919</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a:effectLst/>
                        </a:rPr>
                        <a:t>0.4310084</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dirty="0">
                          <a:effectLst/>
                        </a:rPr>
                        <a:t>41.0102017</a:t>
                      </a:r>
                      <a:endParaRPr lang="en-US" sz="800" b="0" i="0" u="none" strike="noStrike" dirty="0">
                        <a:solidFill>
                          <a:srgbClr val="000000"/>
                        </a:solidFill>
                        <a:effectLst/>
                        <a:latin typeface="Calibri"/>
                      </a:endParaRPr>
                    </a:p>
                  </a:txBody>
                  <a:tcPr marL="5741" marR="5741" marT="5741" marB="0" anchor="b">
                    <a:solidFill>
                      <a:srgbClr val="92D050"/>
                    </a:solidFill>
                  </a:tcPr>
                </a:tc>
                <a:tc>
                  <a:txBody>
                    <a:bodyPr/>
                    <a:lstStyle/>
                    <a:p>
                      <a:pPr algn="ctr" fontAlgn="b"/>
                      <a:r>
                        <a:rPr lang="en-US" sz="800" u="none" strike="noStrike" dirty="0">
                          <a:effectLst/>
                        </a:rPr>
                        <a:t>$44</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dirty="0">
                          <a:effectLst/>
                        </a:rPr>
                        <a:t>2.70528</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dirty="0">
                          <a:effectLst/>
                        </a:rPr>
                        <a:t>2.70528</a:t>
                      </a:r>
                      <a:endParaRPr lang="en-US" sz="800" b="0" i="0" u="none" strike="noStrike" dirty="0">
                        <a:solidFill>
                          <a:srgbClr val="000000"/>
                        </a:solidFill>
                        <a:effectLst/>
                        <a:latin typeface="Calibri"/>
                      </a:endParaRPr>
                    </a:p>
                  </a:txBody>
                  <a:tcPr marL="5741" marR="5741" marT="5741" marB="0" anchor="b"/>
                </a:tc>
                <a:tc>
                  <a:txBody>
                    <a:bodyPr/>
                    <a:lstStyle/>
                    <a:p>
                      <a:pPr marL="0" algn="ctr" defTabSz="457200" rtl="0" eaLnBrk="1" fontAlgn="b" latinLnBrk="0" hangingPunct="1"/>
                      <a:r>
                        <a:rPr lang="en-US" sz="800" b="0" i="0" u="none" strike="noStrike" kern="1200" dirty="0">
                          <a:solidFill>
                            <a:srgbClr val="000000"/>
                          </a:solidFill>
                          <a:effectLst/>
                          <a:latin typeface="Calibri"/>
                          <a:ea typeface="+mn-ea"/>
                          <a:cs typeface="+mn-cs"/>
                        </a:rPr>
                        <a:t>119.0323</a:t>
                      </a:r>
                    </a:p>
                  </a:txBody>
                  <a:tcPr marL="7620" marR="7620" marT="7620" marB="0" anchor="b"/>
                </a:tc>
                <a:tc>
                  <a:txBody>
                    <a:bodyPr/>
                    <a:lstStyle/>
                    <a:p>
                      <a:pPr algn="ctr" fontAlgn="b"/>
                      <a:r>
                        <a:rPr lang="en-US" sz="800" u="none" strike="noStrike" dirty="0">
                          <a:effectLst/>
                        </a:rPr>
                        <a:t>119.0323</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dirty="0">
                          <a:effectLst/>
                        </a:rPr>
                        <a:t>26.531996</a:t>
                      </a:r>
                      <a:endParaRPr lang="en-US" sz="800" b="0" i="0" u="none" strike="noStrike" dirty="0">
                        <a:solidFill>
                          <a:srgbClr val="000000"/>
                        </a:solidFill>
                        <a:effectLst/>
                        <a:latin typeface="Calibri"/>
                      </a:endParaRPr>
                    </a:p>
                  </a:txBody>
                  <a:tcPr marL="5741" marR="5741" marT="5741" marB="0" anchor="b">
                    <a:solidFill>
                      <a:srgbClr val="92D050"/>
                    </a:solidFill>
                  </a:tcPr>
                </a:tc>
                <a:extLst>
                  <a:ext uri="{0D108BD9-81ED-4DB2-BD59-A6C34878D82A}">
                    <a16:rowId xmlns:a16="http://schemas.microsoft.com/office/drawing/2014/main" val="10001"/>
                  </a:ext>
                </a:extLst>
              </a:tr>
              <a:tr h="177628">
                <a:tc>
                  <a:txBody>
                    <a:bodyPr/>
                    <a:lstStyle/>
                    <a:p>
                      <a:pPr algn="ctr" fontAlgn="b"/>
                      <a:r>
                        <a:rPr lang="en-US" sz="800" u="none" strike="noStrike">
                          <a:effectLst/>
                        </a:rPr>
                        <a:t>2</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a:effectLst/>
                        </a:rPr>
                        <a:t>0</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a:effectLst/>
                        </a:rPr>
                        <a:t>0.3641965</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dirty="0">
                          <a:effectLst/>
                        </a:rPr>
                        <a:t>0.3641965</a:t>
                      </a:r>
                      <a:endParaRPr lang="en-US" sz="800" b="0" i="0" u="none" strike="noStrike" dirty="0">
                        <a:solidFill>
                          <a:srgbClr val="000000"/>
                        </a:solidFill>
                        <a:effectLst/>
                        <a:latin typeface="Calibri"/>
                      </a:endParaRPr>
                    </a:p>
                  </a:txBody>
                  <a:tcPr marL="5741" marR="5741" marT="5741" marB="0" anchor="b">
                    <a:solidFill>
                      <a:srgbClr val="92D050"/>
                    </a:solidFill>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dirty="0">
                          <a:effectLst/>
                        </a:rPr>
                        <a:t>2.994233</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a:effectLst/>
                        </a:rPr>
                        <a:t>2.994233</a:t>
                      </a:r>
                      <a:endParaRPr lang="en-US" sz="800" b="0" i="0" u="none" strike="noStrike">
                        <a:solidFill>
                          <a:srgbClr val="000000"/>
                        </a:solidFill>
                        <a:effectLst/>
                        <a:latin typeface="Calibri"/>
                      </a:endParaRPr>
                    </a:p>
                  </a:txBody>
                  <a:tcPr marL="5741" marR="5741" marT="5741" marB="0" anchor="b"/>
                </a:tc>
                <a:tc>
                  <a:txBody>
                    <a:bodyPr/>
                    <a:lstStyle/>
                    <a:p>
                      <a:pPr marL="0" algn="ctr" defTabSz="457200" rtl="0" eaLnBrk="1" fontAlgn="b" latinLnBrk="0" hangingPunct="1"/>
                      <a:r>
                        <a:rPr lang="en-US" sz="800" b="0" i="0" u="none" strike="noStrike" kern="1200" dirty="0">
                          <a:solidFill>
                            <a:srgbClr val="000000"/>
                          </a:solidFill>
                          <a:effectLst/>
                          <a:latin typeface="Calibri"/>
                          <a:ea typeface="+mn-ea"/>
                          <a:cs typeface="+mn-cs"/>
                        </a:rPr>
                        <a:t>0</a:t>
                      </a:r>
                    </a:p>
                  </a:txBody>
                  <a:tcPr marL="7620" marR="7620" marT="7620" marB="0" anchor="b"/>
                </a:tc>
                <a:tc>
                  <a:txBody>
                    <a:bodyPr/>
                    <a:lstStyle/>
                    <a:p>
                      <a:pPr algn="ctr" fontAlgn="b"/>
                      <a:r>
                        <a:rPr lang="en-US" sz="800" u="none" strike="noStrike">
                          <a:effectLst/>
                        </a:rPr>
                        <a:t>0</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dirty="0">
                          <a:effectLst/>
                        </a:rPr>
                        <a:t>28.095386</a:t>
                      </a:r>
                      <a:endParaRPr lang="en-US" sz="800" b="0" i="0" u="none" strike="noStrike" dirty="0">
                        <a:solidFill>
                          <a:srgbClr val="000000"/>
                        </a:solidFill>
                        <a:effectLst/>
                        <a:latin typeface="Calibri"/>
                      </a:endParaRPr>
                    </a:p>
                  </a:txBody>
                  <a:tcPr marL="5741" marR="5741" marT="5741" marB="0" anchor="b">
                    <a:solidFill>
                      <a:srgbClr val="92D050"/>
                    </a:solidFill>
                  </a:tcPr>
                </a:tc>
                <a:extLst>
                  <a:ext uri="{0D108BD9-81ED-4DB2-BD59-A6C34878D82A}">
                    <a16:rowId xmlns:a16="http://schemas.microsoft.com/office/drawing/2014/main" val="10002"/>
                  </a:ext>
                </a:extLst>
              </a:tr>
              <a:tr h="177628">
                <a:tc>
                  <a:txBody>
                    <a:bodyPr/>
                    <a:lstStyle/>
                    <a:p>
                      <a:pPr algn="ctr" fontAlgn="b"/>
                      <a:r>
                        <a:rPr lang="en-US" sz="800" u="none" strike="noStrike">
                          <a:effectLst/>
                        </a:rPr>
                        <a:t>3</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a:effectLst/>
                        </a:rPr>
                        <a:t>194.56752</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a:effectLst/>
                        </a:rPr>
                        <a:t>0.5546468</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dirty="0">
                          <a:effectLst/>
                        </a:rPr>
                        <a:t>195.1221688</a:t>
                      </a:r>
                      <a:endParaRPr lang="en-US" sz="800" b="0" i="0" u="none" strike="noStrike" dirty="0">
                        <a:solidFill>
                          <a:srgbClr val="000000"/>
                        </a:solidFill>
                        <a:effectLst/>
                        <a:latin typeface="Calibri"/>
                      </a:endParaRPr>
                    </a:p>
                  </a:txBody>
                  <a:tcPr marL="5741" marR="5741" marT="5741" marB="0" anchor="b">
                    <a:solidFill>
                      <a:srgbClr val="92D050"/>
                    </a:solidFill>
                  </a:tcPr>
                </a:tc>
                <a:tc>
                  <a:txBody>
                    <a:bodyPr/>
                    <a:lstStyle/>
                    <a:p>
                      <a:pPr algn="ctr" fontAlgn="b"/>
                      <a:r>
                        <a:rPr lang="en-US" sz="800" u="none" strike="noStrike" dirty="0">
                          <a:effectLst/>
                        </a:rPr>
                        <a:t>$157</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dirty="0">
                          <a:effectLst/>
                        </a:rPr>
                        <a:t>5.404653</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a:effectLst/>
                        </a:rPr>
                        <a:t>5.404653</a:t>
                      </a:r>
                      <a:endParaRPr lang="en-US" sz="800" b="0" i="0" u="none" strike="noStrike">
                        <a:solidFill>
                          <a:srgbClr val="000000"/>
                        </a:solidFill>
                        <a:effectLst/>
                        <a:latin typeface="Calibri"/>
                      </a:endParaRPr>
                    </a:p>
                  </a:txBody>
                  <a:tcPr marL="5741" marR="5741" marT="5741" marB="0" anchor="b"/>
                </a:tc>
                <a:tc>
                  <a:txBody>
                    <a:bodyPr/>
                    <a:lstStyle/>
                    <a:p>
                      <a:pPr marL="0" algn="ctr" defTabSz="457200" rtl="0" eaLnBrk="1" fontAlgn="b" latinLnBrk="0" hangingPunct="1"/>
                      <a:r>
                        <a:rPr lang="en-US" sz="800" b="0" i="0" u="none" strike="noStrike" kern="1200" dirty="0">
                          <a:solidFill>
                            <a:srgbClr val="000000"/>
                          </a:solidFill>
                          <a:effectLst/>
                          <a:latin typeface="Calibri"/>
                          <a:ea typeface="+mn-ea"/>
                          <a:cs typeface="+mn-cs"/>
                        </a:rPr>
                        <a:t>848.5305</a:t>
                      </a:r>
                    </a:p>
                  </a:txBody>
                  <a:tcPr marL="7620" marR="7620" marT="7620" marB="0" anchor="b"/>
                </a:tc>
                <a:tc>
                  <a:txBody>
                    <a:bodyPr/>
                    <a:lstStyle/>
                    <a:p>
                      <a:pPr algn="ctr" fontAlgn="b"/>
                      <a:r>
                        <a:rPr lang="en-US" sz="800" u="none" strike="noStrike">
                          <a:effectLst/>
                        </a:rPr>
                        <a:t>848.53058</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dirty="0">
                          <a:effectLst/>
                        </a:rPr>
                        <a:t>22.725778</a:t>
                      </a:r>
                      <a:endParaRPr lang="en-US" sz="800" b="0" i="0" u="none" strike="noStrike" dirty="0">
                        <a:solidFill>
                          <a:srgbClr val="000000"/>
                        </a:solidFill>
                        <a:effectLst/>
                        <a:latin typeface="Calibri"/>
                      </a:endParaRPr>
                    </a:p>
                  </a:txBody>
                  <a:tcPr marL="5741" marR="5741" marT="5741" marB="0" anchor="b">
                    <a:solidFill>
                      <a:srgbClr val="92D050"/>
                    </a:solidFill>
                  </a:tcPr>
                </a:tc>
                <a:extLst>
                  <a:ext uri="{0D108BD9-81ED-4DB2-BD59-A6C34878D82A}">
                    <a16:rowId xmlns:a16="http://schemas.microsoft.com/office/drawing/2014/main" val="10003"/>
                  </a:ext>
                </a:extLst>
              </a:tr>
              <a:tr h="177628">
                <a:tc>
                  <a:txBody>
                    <a:bodyPr/>
                    <a:lstStyle/>
                    <a:p>
                      <a:pPr algn="ctr" fontAlgn="b"/>
                      <a:r>
                        <a:rPr lang="en-US" sz="800" u="none" strike="noStrike">
                          <a:effectLst/>
                        </a:rPr>
                        <a:t>4</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a:effectLst/>
                        </a:rPr>
                        <a:t>0</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a:effectLst/>
                        </a:rPr>
                        <a:t>0.1126908</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dirty="0">
                          <a:effectLst/>
                        </a:rPr>
                        <a:t>0.1126908</a:t>
                      </a:r>
                      <a:endParaRPr lang="en-US" sz="800" b="0" i="0" u="none" strike="noStrike" dirty="0">
                        <a:solidFill>
                          <a:srgbClr val="000000"/>
                        </a:solidFill>
                        <a:effectLst/>
                        <a:latin typeface="Calibri"/>
                      </a:endParaRPr>
                    </a:p>
                  </a:txBody>
                  <a:tcPr marL="5741" marR="5741" marT="5741" marB="0" anchor="b">
                    <a:solidFill>
                      <a:srgbClr val="92D050"/>
                    </a:solidFill>
                  </a:tcPr>
                </a:tc>
                <a:tc>
                  <a:txBody>
                    <a:bodyPr/>
                    <a:lstStyle/>
                    <a:p>
                      <a:pPr algn="ctr" fontAlgn="b"/>
                      <a:r>
                        <a:rPr lang="en-US" sz="800" u="none" strike="noStrike" dirty="0">
                          <a:effectLst/>
                        </a:rPr>
                        <a:t>$0</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dirty="0">
                          <a:effectLst/>
                        </a:rPr>
                        <a:t>3.763593</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a:effectLst/>
                        </a:rPr>
                        <a:t>3.763593</a:t>
                      </a:r>
                      <a:endParaRPr lang="en-US" sz="800" b="0" i="0" u="none" strike="noStrike">
                        <a:solidFill>
                          <a:srgbClr val="000000"/>
                        </a:solidFill>
                        <a:effectLst/>
                        <a:latin typeface="Calibri"/>
                      </a:endParaRPr>
                    </a:p>
                  </a:txBody>
                  <a:tcPr marL="5741" marR="5741" marT="5741" marB="0" anchor="b"/>
                </a:tc>
                <a:tc>
                  <a:txBody>
                    <a:bodyPr/>
                    <a:lstStyle/>
                    <a:p>
                      <a:pPr marL="0" algn="ctr" defTabSz="457200" rtl="0" eaLnBrk="1" fontAlgn="b" latinLnBrk="0" hangingPunct="1"/>
                      <a:r>
                        <a:rPr lang="en-US" sz="800" b="0" i="0" u="none" strike="noStrike" kern="1200" dirty="0">
                          <a:solidFill>
                            <a:srgbClr val="000000"/>
                          </a:solidFill>
                          <a:effectLst/>
                          <a:latin typeface="Calibri"/>
                          <a:ea typeface="+mn-ea"/>
                          <a:cs typeface="+mn-cs"/>
                        </a:rPr>
                        <a:t>0</a:t>
                      </a:r>
                    </a:p>
                  </a:txBody>
                  <a:tcPr marL="7620" marR="7620" marT="7620" marB="0" anchor="b"/>
                </a:tc>
                <a:tc>
                  <a:txBody>
                    <a:bodyPr/>
                    <a:lstStyle/>
                    <a:p>
                      <a:pPr algn="ctr" fontAlgn="b"/>
                      <a:r>
                        <a:rPr lang="en-US" sz="800" u="none" strike="noStrike">
                          <a:effectLst/>
                        </a:rPr>
                        <a:t>0</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dirty="0">
                          <a:effectLst/>
                        </a:rPr>
                        <a:t>8.410051</a:t>
                      </a:r>
                      <a:endParaRPr lang="en-US" sz="800" b="0" i="0" u="none" strike="noStrike" dirty="0">
                        <a:solidFill>
                          <a:srgbClr val="000000"/>
                        </a:solidFill>
                        <a:effectLst/>
                        <a:latin typeface="Calibri"/>
                      </a:endParaRPr>
                    </a:p>
                  </a:txBody>
                  <a:tcPr marL="5741" marR="5741" marT="5741" marB="0" anchor="b">
                    <a:solidFill>
                      <a:srgbClr val="92D050"/>
                    </a:solidFill>
                  </a:tcPr>
                </a:tc>
                <a:extLst>
                  <a:ext uri="{0D108BD9-81ED-4DB2-BD59-A6C34878D82A}">
                    <a16:rowId xmlns:a16="http://schemas.microsoft.com/office/drawing/2014/main" val="10004"/>
                  </a:ext>
                </a:extLst>
              </a:tr>
              <a:tr h="177628">
                <a:tc>
                  <a:txBody>
                    <a:bodyPr/>
                    <a:lstStyle/>
                    <a:p>
                      <a:pPr algn="ctr" fontAlgn="b"/>
                      <a:r>
                        <a:rPr lang="en-US" sz="800" u="none" strike="noStrike">
                          <a:effectLst/>
                        </a:rPr>
                        <a:t>5</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a:effectLst/>
                        </a:rPr>
                        <a:t>33.01486</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a:effectLst/>
                        </a:rPr>
                        <a:t>0.3040604</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dirty="0">
                          <a:effectLst/>
                        </a:rPr>
                        <a:t>33.3189216</a:t>
                      </a:r>
                      <a:endParaRPr lang="en-US" sz="800" b="0" i="0" u="none" strike="noStrike" dirty="0">
                        <a:solidFill>
                          <a:srgbClr val="000000"/>
                        </a:solidFill>
                        <a:effectLst/>
                        <a:latin typeface="Calibri"/>
                      </a:endParaRPr>
                    </a:p>
                  </a:txBody>
                  <a:tcPr marL="5741" marR="5741" marT="5741" marB="0" anchor="b">
                    <a:solidFill>
                      <a:srgbClr val="92D050"/>
                    </a:solidFill>
                  </a:tcPr>
                </a:tc>
                <a:tc>
                  <a:txBody>
                    <a:bodyPr/>
                    <a:lstStyle/>
                    <a:p>
                      <a:pPr algn="ctr" fontAlgn="b"/>
                      <a:r>
                        <a:rPr lang="en-US" sz="800" u="none" strike="noStrike" dirty="0">
                          <a:effectLst/>
                        </a:rPr>
                        <a:t>$44</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dirty="0">
                          <a:effectLst/>
                        </a:rPr>
                        <a:t>2.200991</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a:effectLst/>
                        </a:rPr>
                        <a:t>2.200991</a:t>
                      </a:r>
                      <a:endParaRPr lang="en-US" sz="800" b="0" i="0" u="none" strike="noStrike">
                        <a:solidFill>
                          <a:srgbClr val="000000"/>
                        </a:solidFill>
                        <a:effectLst/>
                        <a:latin typeface="Calibri"/>
                      </a:endParaRPr>
                    </a:p>
                  </a:txBody>
                  <a:tcPr marL="5741" marR="5741" marT="5741" marB="0" anchor="b"/>
                </a:tc>
                <a:tc>
                  <a:txBody>
                    <a:bodyPr/>
                    <a:lstStyle/>
                    <a:p>
                      <a:pPr marL="0" algn="ctr" defTabSz="457200" rtl="0" eaLnBrk="1" fontAlgn="b" latinLnBrk="0" hangingPunct="1"/>
                      <a:r>
                        <a:rPr lang="en-US" sz="800" b="0" i="0" u="none" strike="noStrike" kern="1200" dirty="0">
                          <a:solidFill>
                            <a:srgbClr val="000000"/>
                          </a:solidFill>
                          <a:effectLst/>
                          <a:latin typeface="Calibri"/>
                          <a:ea typeface="+mn-ea"/>
                          <a:cs typeface="+mn-cs"/>
                        </a:rPr>
                        <a:t>96.8436</a:t>
                      </a:r>
                    </a:p>
                  </a:txBody>
                  <a:tcPr marL="7620" marR="7620" marT="7620" marB="0" anchor="b"/>
                </a:tc>
                <a:tc>
                  <a:txBody>
                    <a:bodyPr/>
                    <a:lstStyle/>
                    <a:p>
                      <a:pPr algn="ctr" fontAlgn="b"/>
                      <a:r>
                        <a:rPr lang="en-US" sz="800" u="none" strike="noStrike">
                          <a:effectLst/>
                        </a:rPr>
                        <a:t>96.84359</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dirty="0">
                          <a:effectLst/>
                        </a:rPr>
                        <a:t>22.224755</a:t>
                      </a:r>
                      <a:endParaRPr lang="en-US" sz="800" b="0" i="0" u="none" strike="noStrike" dirty="0">
                        <a:solidFill>
                          <a:srgbClr val="000000"/>
                        </a:solidFill>
                        <a:effectLst/>
                        <a:latin typeface="Calibri"/>
                      </a:endParaRPr>
                    </a:p>
                  </a:txBody>
                  <a:tcPr marL="5741" marR="5741" marT="5741" marB="0" anchor="b">
                    <a:solidFill>
                      <a:srgbClr val="92D050"/>
                    </a:solidFill>
                  </a:tcPr>
                </a:tc>
                <a:extLst>
                  <a:ext uri="{0D108BD9-81ED-4DB2-BD59-A6C34878D82A}">
                    <a16:rowId xmlns:a16="http://schemas.microsoft.com/office/drawing/2014/main" val="10005"/>
                  </a:ext>
                </a:extLst>
              </a:tr>
              <a:tr h="177628">
                <a:tc>
                  <a:txBody>
                    <a:bodyPr/>
                    <a:lstStyle/>
                    <a:p>
                      <a:pPr algn="ctr" fontAlgn="b"/>
                      <a:r>
                        <a:rPr lang="en-US" sz="800" u="none" strike="noStrike">
                          <a:effectLst/>
                        </a:rPr>
                        <a:t>6</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a:effectLst/>
                        </a:rPr>
                        <a:t>27.78514</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a:effectLst/>
                        </a:rPr>
                        <a:t>0.1555762</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dirty="0">
                          <a:effectLst/>
                        </a:rPr>
                        <a:t>27.940721</a:t>
                      </a:r>
                      <a:endParaRPr lang="en-US" sz="800" b="0" i="0" u="none" strike="noStrike" dirty="0">
                        <a:solidFill>
                          <a:srgbClr val="000000"/>
                        </a:solidFill>
                        <a:effectLst/>
                        <a:latin typeface="Calibri"/>
                      </a:endParaRPr>
                    </a:p>
                  </a:txBody>
                  <a:tcPr marL="5741" marR="5741" marT="5741" marB="0" anchor="b">
                    <a:solidFill>
                      <a:srgbClr val="92D050"/>
                    </a:solidFill>
                  </a:tcPr>
                </a:tc>
                <a:tc>
                  <a:txBody>
                    <a:bodyPr/>
                    <a:lstStyle/>
                    <a:p>
                      <a:pPr algn="ctr" fontAlgn="b"/>
                      <a:r>
                        <a:rPr lang="en-US" sz="800" u="none" strike="noStrike" dirty="0">
                          <a:effectLst/>
                        </a:rPr>
                        <a:t>$61</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dirty="0">
                          <a:effectLst/>
                        </a:rPr>
                        <a:t>1.852343</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a:effectLst/>
                        </a:rPr>
                        <a:t>1.852343</a:t>
                      </a:r>
                      <a:endParaRPr lang="en-US" sz="800" b="0" i="0" u="none" strike="noStrike">
                        <a:solidFill>
                          <a:srgbClr val="000000"/>
                        </a:solidFill>
                        <a:effectLst/>
                        <a:latin typeface="Calibri"/>
                      </a:endParaRPr>
                    </a:p>
                  </a:txBody>
                  <a:tcPr marL="5741" marR="5741" marT="5741" marB="0" anchor="b"/>
                </a:tc>
                <a:tc>
                  <a:txBody>
                    <a:bodyPr/>
                    <a:lstStyle/>
                    <a:p>
                      <a:pPr marL="0" algn="ctr" defTabSz="457200" rtl="0" eaLnBrk="1" fontAlgn="b" latinLnBrk="0" hangingPunct="1"/>
                      <a:r>
                        <a:rPr lang="en-US" sz="800" b="0" i="0" u="none" strike="noStrike" kern="1200" dirty="0">
                          <a:solidFill>
                            <a:srgbClr val="000000"/>
                          </a:solidFill>
                          <a:effectLst/>
                          <a:latin typeface="Calibri"/>
                          <a:ea typeface="+mn-ea"/>
                          <a:cs typeface="+mn-cs"/>
                        </a:rPr>
                        <a:t>112.9929</a:t>
                      </a:r>
                    </a:p>
                  </a:txBody>
                  <a:tcPr marL="7620" marR="7620" marT="7620" marB="0" anchor="b"/>
                </a:tc>
                <a:tc>
                  <a:txBody>
                    <a:bodyPr/>
                    <a:lstStyle/>
                    <a:p>
                      <a:pPr algn="ctr" fontAlgn="b"/>
                      <a:r>
                        <a:rPr lang="en-US" sz="800" u="none" strike="noStrike">
                          <a:effectLst/>
                        </a:rPr>
                        <a:t>112.99292</a:t>
                      </a:r>
                      <a:endParaRPr lang="en-US" sz="800" b="0" i="0" u="none" strike="noStrike">
                        <a:solidFill>
                          <a:srgbClr val="000000"/>
                        </a:solidFill>
                        <a:effectLst/>
                        <a:latin typeface="Calibri"/>
                      </a:endParaRPr>
                    </a:p>
                  </a:txBody>
                  <a:tcPr marL="5741" marR="5741" marT="5741" marB="0" anchor="b"/>
                </a:tc>
                <a:tc>
                  <a:txBody>
                    <a:bodyPr/>
                    <a:lstStyle/>
                    <a:p>
                      <a:pPr algn="ctr" fontAlgn="b"/>
                      <a:r>
                        <a:rPr lang="en-US" sz="800" u="none" strike="noStrike" dirty="0">
                          <a:effectLst/>
                        </a:rPr>
                        <a:t>22.21359</a:t>
                      </a:r>
                      <a:endParaRPr lang="en-US" sz="800" b="0" i="0" u="none" strike="noStrike" dirty="0">
                        <a:solidFill>
                          <a:srgbClr val="000000"/>
                        </a:solidFill>
                        <a:effectLst/>
                        <a:latin typeface="Calibri"/>
                      </a:endParaRPr>
                    </a:p>
                  </a:txBody>
                  <a:tcPr marL="5741" marR="5741" marT="5741" marB="0" anchor="b">
                    <a:solidFill>
                      <a:srgbClr val="92D050"/>
                    </a:solidFill>
                  </a:tcPr>
                </a:tc>
                <a:extLst>
                  <a:ext uri="{0D108BD9-81ED-4DB2-BD59-A6C34878D82A}">
                    <a16:rowId xmlns:a16="http://schemas.microsoft.com/office/drawing/2014/main" val="10006"/>
                  </a:ext>
                </a:extLst>
              </a:tr>
              <a:tr h="177628">
                <a:tc>
                  <a:txBody>
                    <a:bodyPr/>
                    <a:lstStyle/>
                    <a:p>
                      <a:pPr algn="ctr" fontAlgn="b"/>
                      <a:r>
                        <a:rPr lang="en-US" sz="800" u="none" strike="noStrike" dirty="0">
                          <a:effectLst/>
                        </a:rPr>
                        <a:t>7</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dirty="0">
                          <a:effectLst/>
                        </a:rPr>
                        <a:t>16.26323</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dirty="0">
                          <a:effectLst/>
                        </a:rPr>
                        <a:t>0.4395359</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dirty="0">
                          <a:effectLst/>
                        </a:rPr>
                        <a:t>16.7027664</a:t>
                      </a:r>
                      <a:endParaRPr lang="en-US" sz="800" b="0" i="0" u="none" strike="noStrike" dirty="0">
                        <a:solidFill>
                          <a:srgbClr val="000000"/>
                        </a:solidFill>
                        <a:effectLst/>
                        <a:latin typeface="Calibri"/>
                      </a:endParaRPr>
                    </a:p>
                  </a:txBody>
                  <a:tcPr marL="5741" marR="5741" marT="5741" marB="0" anchor="b">
                    <a:solidFill>
                      <a:srgbClr val="92D050"/>
                    </a:solidFill>
                  </a:tcPr>
                </a:tc>
                <a:tc>
                  <a:txBody>
                    <a:bodyPr/>
                    <a:lstStyle/>
                    <a:p>
                      <a:pPr algn="ctr" fontAlgn="b"/>
                      <a:r>
                        <a:rPr lang="en-US" sz="800" u="none" strike="noStrike" dirty="0">
                          <a:effectLst/>
                        </a:rPr>
                        <a:t>$52</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dirty="0">
                          <a:effectLst/>
                        </a:rPr>
                        <a:t>2.710538</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dirty="0">
                          <a:effectLst/>
                        </a:rPr>
                        <a:t>2.710538</a:t>
                      </a:r>
                      <a:endParaRPr lang="en-US" sz="800" b="0" i="0" u="none" strike="noStrike" dirty="0">
                        <a:solidFill>
                          <a:srgbClr val="000000"/>
                        </a:solidFill>
                        <a:effectLst/>
                        <a:latin typeface="Calibri"/>
                      </a:endParaRPr>
                    </a:p>
                  </a:txBody>
                  <a:tcPr marL="5741" marR="5741" marT="5741" marB="0" anchor="b"/>
                </a:tc>
                <a:tc>
                  <a:txBody>
                    <a:bodyPr/>
                    <a:lstStyle/>
                    <a:p>
                      <a:pPr marL="0" algn="ctr" defTabSz="457200" rtl="0" eaLnBrk="1" fontAlgn="b" latinLnBrk="0" hangingPunct="1"/>
                      <a:r>
                        <a:rPr lang="en-US" sz="800" b="0" i="0" u="none" strike="noStrike" kern="1200" dirty="0">
                          <a:solidFill>
                            <a:srgbClr val="000000"/>
                          </a:solidFill>
                          <a:effectLst/>
                          <a:latin typeface="Calibri"/>
                          <a:ea typeface="+mn-ea"/>
                          <a:cs typeface="+mn-cs"/>
                        </a:rPr>
                        <a:t>140.948</a:t>
                      </a:r>
                    </a:p>
                  </a:txBody>
                  <a:tcPr marL="7620" marR="7620" marT="7620" marB="0" anchor="b"/>
                </a:tc>
                <a:tc>
                  <a:txBody>
                    <a:bodyPr/>
                    <a:lstStyle/>
                    <a:p>
                      <a:pPr algn="ctr" fontAlgn="b"/>
                      <a:r>
                        <a:rPr lang="en-US" sz="800" u="none" strike="noStrike" dirty="0">
                          <a:effectLst/>
                        </a:rPr>
                        <a:t>140.948</a:t>
                      </a:r>
                      <a:endParaRPr lang="en-US" sz="800" b="0" i="0" u="none" strike="noStrike" dirty="0">
                        <a:solidFill>
                          <a:srgbClr val="000000"/>
                        </a:solidFill>
                        <a:effectLst/>
                        <a:latin typeface="Calibri"/>
                      </a:endParaRPr>
                    </a:p>
                  </a:txBody>
                  <a:tcPr marL="5741" marR="5741" marT="5741" marB="0" anchor="b"/>
                </a:tc>
                <a:tc>
                  <a:txBody>
                    <a:bodyPr/>
                    <a:lstStyle/>
                    <a:p>
                      <a:pPr algn="ctr" fontAlgn="b"/>
                      <a:r>
                        <a:rPr lang="en-US" sz="800" u="none" strike="noStrike" dirty="0">
                          <a:effectLst/>
                        </a:rPr>
                        <a:t>26.526737</a:t>
                      </a:r>
                      <a:endParaRPr lang="en-US" sz="800" b="0" i="0" u="none" strike="noStrike" dirty="0">
                        <a:solidFill>
                          <a:srgbClr val="000000"/>
                        </a:solidFill>
                        <a:effectLst/>
                        <a:latin typeface="Calibri"/>
                      </a:endParaRPr>
                    </a:p>
                  </a:txBody>
                  <a:tcPr marL="5741" marR="5741" marT="5741" marB="0" anchor="b">
                    <a:solidFill>
                      <a:srgbClr val="92D050"/>
                    </a:solidFill>
                  </a:tcPr>
                </a:tc>
                <a:extLst>
                  <a:ext uri="{0D108BD9-81ED-4DB2-BD59-A6C34878D82A}">
                    <a16:rowId xmlns:a16="http://schemas.microsoft.com/office/drawing/2014/main" val="10007"/>
                  </a:ext>
                </a:extLst>
              </a:tr>
              <a:tr h="177628">
                <a:tc>
                  <a:txBody>
                    <a:bodyPr/>
                    <a:lstStyle/>
                    <a:p>
                      <a:pPr algn="ctr" fontAlgn="b"/>
                      <a:endParaRPr lang="en-US" sz="800" b="0" i="0" u="none" strike="noStrike" dirty="0">
                        <a:solidFill>
                          <a:srgbClr val="000000"/>
                        </a:solidFill>
                        <a:effectLst/>
                        <a:latin typeface="Calibri"/>
                      </a:endParaRPr>
                    </a:p>
                  </a:txBody>
                  <a:tcPr marL="5741" marR="5741" marT="5741" marB="0" anchor="b"/>
                </a:tc>
                <a:tc>
                  <a:txBody>
                    <a:bodyPr/>
                    <a:lstStyle/>
                    <a:p>
                      <a:pPr algn="ctr" fontAlgn="b"/>
                      <a:endParaRPr lang="en-US" sz="800" b="0" i="0" u="none" strike="noStrike" dirty="0">
                        <a:solidFill>
                          <a:srgbClr val="000000"/>
                        </a:solidFill>
                        <a:effectLst/>
                        <a:latin typeface="Calibri"/>
                      </a:endParaRPr>
                    </a:p>
                  </a:txBody>
                  <a:tcPr marL="5741" marR="5741" marT="5741" marB="0" anchor="b"/>
                </a:tc>
                <a:tc>
                  <a:txBody>
                    <a:bodyPr/>
                    <a:lstStyle/>
                    <a:p>
                      <a:pPr algn="ctr" fontAlgn="b"/>
                      <a:endParaRPr lang="en-US" sz="800" b="0" i="0" u="none" strike="noStrike" dirty="0">
                        <a:solidFill>
                          <a:srgbClr val="000000"/>
                        </a:solidFill>
                        <a:effectLst/>
                        <a:latin typeface="Calibri"/>
                      </a:endParaRPr>
                    </a:p>
                  </a:txBody>
                  <a:tcPr marL="5741" marR="5741" marT="5741" marB="0" anchor="b"/>
                </a:tc>
                <a:tc>
                  <a:txBody>
                    <a:bodyPr/>
                    <a:lstStyle/>
                    <a:p>
                      <a:pPr algn="ctr" fontAlgn="b"/>
                      <a:endParaRPr lang="en-US" sz="800" b="0" i="0" u="none" strike="noStrike" dirty="0">
                        <a:solidFill>
                          <a:srgbClr val="000000"/>
                        </a:solidFill>
                        <a:effectLst/>
                        <a:latin typeface="Calibri"/>
                      </a:endParaRPr>
                    </a:p>
                  </a:txBody>
                  <a:tcPr marL="5741" marR="5741" marT="5741" marB="0" anchor="b">
                    <a:solidFill>
                      <a:srgbClr val="92D050"/>
                    </a:solidFill>
                  </a:tcPr>
                </a:tc>
                <a:tc>
                  <a:txBody>
                    <a:bodyPr/>
                    <a:lstStyle/>
                    <a:p>
                      <a:pPr algn="ctr" fontAlgn="b"/>
                      <a:endParaRPr lang="en-US" sz="800" b="0" i="0" u="none" strike="noStrike" dirty="0">
                        <a:solidFill>
                          <a:srgbClr val="000000"/>
                        </a:solidFill>
                        <a:effectLst/>
                        <a:latin typeface="Calibri"/>
                      </a:endParaRPr>
                    </a:p>
                  </a:txBody>
                  <a:tcPr marL="5741" marR="5741" marT="5741" marB="0" anchor="b"/>
                </a:tc>
                <a:tc>
                  <a:txBody>
                    <a:bodyPr/>
                    <a:lstStyle/>
                    <a:p>
                      <a:pPr algn="ctr" fontAlgn="b"/>
                      <a:endParaRPr lang="en-US" sz="800" b="0" i="0" u="none" strike="noStrike" dirty="0">
                        <a:solidFill>
                          <a:srgbClr val="000000"/>
                        </a:solidFill>
                        <a:effectLst/>
                        <a:latin typeface="Calibri"/>
                      </a:endParaRPr>
                    </a:p>
                  </a:txBody>
                  <a:tcPr marL="5741" marR="5741" marT="5741" marB="0" anchor="b"/>
                </a:tc>
                <a:tc>
                  <a:txBody>
                    <a:bodyPr/>
                    <a:lstStyle/>
                    <a:p>
                      <a:pPr algn="ctr" fontAlgn="b"/>
                      <a:endParaRPr lang="en-US" sz="800" b="0" i="0" u="none" strike="noStrike" dirty="0">
                        <a:solidFill>
                          <a:srgbClr val="000000"/>
                        </a:solidFill>
                        <a:effectLst/>
                        <a:latin typeface="Calibri"/>
                      </a:endParaRPr>
                    </a:p>
                  </a:txBody>
                  <a:tcPr marL="5741" marR="5741" marT="5741" marB="0" anchor="b"/>
                </a:tc>
                <a:tc>
                  <a:txBody>
                    <a:bodyPr/>
                    <a:lstStyle/>
                    <a:p>
                      <a:pPr marL="0" algn="ctr" defTabSz="457200" rtl="0" eaLnBrk="1" fontAlgn="b" latinLnBrk="0" hangingPunct="1"/>
                      <a:r>
                        <a:rPr lang="en-US" sz="800" b="1" i="0" u="none" strike="noStrike" kern="1200" dirty="0">
                          <a:solidFill>
                            <a:srgbClr val="000000"/>
                          </a:solidFill>
                          <a:effectLst/>
                          <a:latin typeface="Calibri"/>
                          <a:ea typeface="+mn-ea"/>
                          <a:cs typeface="+mn-cs"/>
                        </a:rPr>
                        <a:t>Total table downtime cost = $1318.347 (IRREDUCIBLE)</a:t>
                      </a:r>
                    </a:p>
                  </a:txBody>
                  <a:tcPr marL="7620" marR="7620" marT="7620" marB="0" anchor="b">
                    <a:solidFill>
                      <a:srgbClr val="00B0F0"/>
                    </a:solidFill>
                  </a:tcPr>
                </a:tc>
                <a:tc>
                  <a:txBody>
                    <a:bodyPr/>
                    <a:lstStyle/>
                    <a:p>
                      <a:pPr algn="ctr" fontAlgn="b"/>
                      <a:endParaRPr lang="en-US" sz="800" b="0" i="0" u="none" strike="noStrike" dirty="0">
                        <a:solidFill>
                          <a:srgbClr val="000000"/>
                        </a:solidFill>
                        <a:effectLst/>
                        <a:latin typeface="Calibri"/>
                      </a:endParaRPr>
                    </a:p>
                  </a:txBody>
                  <a:tcPr marL="5741" marR="5741" marT="5741" marB="0" anchor="b"/>
                </a:tc>
                <a:tc>
                  <a:txBody>
                    <a:bodyPr/>
                    <a:lstStyle/>
                    <a:p>
                      <a:pPr algn="ctr" fontAlgn="b"/>
                      <a:endParaRPr lang="en-US" sz="800" b="0" i="0" u="none" strike="noStrike" dirty="0">
                        <a:solidFill>
                          <a:srgbClr val="000000"/>
                        </a:solidFill>
                        <a:effectLst/>
                        <a:latin typeface="Calibri"/>
                      </a:endParaRPr>
                    </a:p>
                  </a:txBody>
                  <a:tcPr marL="5741" marR="5741" marT="5741" marB="0" anchor="b">
                    <a:solidFill>
                      <a:srgbClr val="92D050"/>
                    </a:solidFill>
                  </a:tcPr>
                </a:tc>
                <a:extLst>
                  <a:ext uri="{0D108BD9-81ED-4DB2-BD59-A6C34878D82A}">
                    <a16:rowId xmlns:a16="http://schemas.microsoft.com/office/drawing/2014/main" val="10008"/>
                  </a:ext>
                </a:extLst>
              </a:tr>
            </a:tbl>
          </a:graphicData>
        </a:graphic>
      </p:graphicFrame>
      <p:sp>
        <p:nvSpPr>
          <p:cNvPr id="5" name="TextBox 4"/>
          <p:cNvSpPr txBox="1"/>
          <p:nvPr/>
        </p:nvSpPr>
        <p:spPr>
          <a:xfrm>
            <a:off x="302149" y="2981764"/>
            <a:ext cx="11402170" cy="3754874"/>
          </a:xfrm>
          <a:prstGeom prst="rect">
            <a:avLst/>
          </a:prstGeom>
          <a:noFill/>
        </p:spPr>
        <p:txBody>
          <a:bodyPr wrap="square" rtlCol="0">
            <a:spAutoFit/>
          </a:bodyPr>
          <a:lstStyle/>
          <a:p>
            <a:r>
              <a:rPr lang="en-US" sz="1400" b="1" i="1" u="sng" dirty="0">
                <a:solidFill>
                  <a:schemeClr val="bg1"/>
                </a:solidFill>
              </a:rPr>
              <a:t>Min Remote Time</a:t>
            </a:r>
            <a:r>
              <a:rPr lang="en-US" sz="1400" b="1" i="1" dirty="0">
                <a:solidFill>
                  <a:schemeClr val="bg1"/>
                </a:solidFill>
              </a:rPr>
              <a:t> </a:t>
            </a:r>
            <a:r>
              <a:rPr lang="en-US" sz="1400" b="1" dirty="0">
                <a:solidFill>
                  <a:schemeClr val="bg1"/>
                </a:solidFill>
              </a:rPr>
              <a:t>– is the time the table needs to be remote, until all its dependents tables are copied to the remote location.</a:t>
            </a:r>
          </a:p>
          <a:p>
            <a:endParaRPr lang="en-US" sz="1400" b="1" dirty="0">
              <a:solidFill>
                <a:schemeClr val="bg1"/>
              </a:solidFill>
            </a:endParaRPr>
          </a:p>
          <a:p>
            <a:r>
              <a:rPr lang="en-US" sz="1400" b="1" i="1" u="sng" dirty="0">
                <a:solidFill>
                  <a:schemeClr val="bg1"/>
                </a:solidFill>
              </a:rPr>
              <a:t>Total Cost of table being remote</a:t>
            </a:r>
            <a:r>
              <a:rPr lang="en-US" sz="1400" b="1" i="1" dirty="0">
                <a:solidFill>
                  <a:schemeClr val="bg1"/>
                </a:solidFill>
              </a:rPr>
              <a:t> </a:t>
            </a:r>
            <a:r>
              <a:rPr lang="en-US" sz="1400" b="1" dirty="0">
                <a:solidFill>
                  <a:schemeClr val="bg1"/>
                </a:solidFill>
              </a:rPr>
              <a:t>– is the total cost (RI Cost and program slowness cost)/second. </a:t>
            </a:r>
          </a:p>
          <a:p>
            <a:endParaRPr lang="en-US" sz="1400" b="1" dirty="0">
              <a:solidFill>
                <a:schemeClr val="bg1"/>
              </a:solidFill>
            </a:endParaRPr>
          </a:p>
          <a:p>
            <a:r>
              <a:rPr lang="en-US" sz="1400" b="1" dirty="0">
                <a:solidFill>
                  <a:schemeClr val="bg1"/>
                </a:solidFill>
              </a:rPr>
              <a:t>Let X1, X2, X3, X4, X5, X6, X7 be the optimal remote times that the tables 1,2,3,4,5,6,7 be remote. We can define the following Linear programming problem:</a:t>
            </a:r>
          </a:p>
          <a:p>
            <a:pPr lvl="1" fontAlgn="b"/>
            <a:r>
              <a:rPr lang="en-US" sz="1400" b="1" dirty="0">
                <a:solidFill>
                  <a:schemeClr val="bg1"/>
                </a:solidFill>
              </a:rPr>
              <a:t>Minimize </a:t>
            </a:r>
          </a:p>
          <a:p>
            <a:pPr lvl="1" fontAlgn="b"/>
            <a:r>
              <a:rPr lang="en-US" sz="1400" b="1" dirty="0">
                <a:solidFill>
                  <a:schemeClr val="bg1"/>
                </a:solidFill>
              </a:rPr>
              <a:t>41.0102017 X1 +  0.3641965 X2 + 195.1221688 X3 + 0.1126908 X4 + 33.3189216 X5 + 27.940721 X6 + 16.7027664X7</a:t>
            </a:r>
          </a:p>
          <a:p>
            <a:pPr lvl="1" fontAlgn="b"/>
            <a:endParaRPr lang="en-US" sz="1400" b="1" dirty="0">
              <a:solidFill>
                <a:schemeClr val="bg1"/>
              </a:solidFill>
            </a:endParaRPr>
          </a:p>
          <a:p>
            <a:pPr lvl="1" fontAlgn="b"/>
            <a:r>
              <a:rPr lang="en-US" sz="1400" b="1" dirty="0">
                <a:solidFill>
                  <a:schemeClr val="bg1"/>
                </a:solidFill>
              </a:rPr>
              <a:t>Subject to </a:t>
            </a:r>
          </a:p>
          <a:p>
            <a:pPr lvl="1" fontAlgn="b"/>
            <a:r>
              <a:rPr lang="en-US" sz="1400" b="1" dirty="0">
                <a:solidFill>
                  <a:schemeClr val="bg1"/>
                </a:solidFill>
              </a:rPr>
              <a:t>[X1,X2,X3,X4,X5,X6,X7] &gt;= [26.531996 , 28.095386, 22.725778, 8.410051, 22.224755, 22.21359, 26.526737]</a:t>
            </a:r>
          </a:p>
          <a:p>
            <a:pPr lvl="1" fontAlgn="b"/>
            <a:endParaRPr lang="en-US" sz="1400" b="1" dirty="0">
              <a:solidFill>
                <a:schemeClr val="bg1"/>
              </a:solidFill>
            </a:endParaRPr>
          </a:p>
          <a:p>
            <a:pPr marL="0" lvl="1"/>
            <a:r>
              <a:rPr lang="en-US" sz="1400" b="1" dirty="0">
                <a:solidFill>
                  <a:schemeClr val="bg1"/>
                </a:solidFill>
              </a:rPr>
              <a:t>This will give us [X1, X2, X3, X4, X5, X6, X7] = [26.531996 , 28.095386, 22.725778, 8.410051, 22.224755, 22.21359, 26.526737]. Ordering the values in descending order of optimal solution will give us [X2, X1, X7, X3, X5, X6, X4]. The objective value (minimized value) is $7337.804. Hence for scenario-3, the total cost is </a:t>
            </a:r>
            <a:r>
              <a:rPr lang="en-US" sz="1400" b="1" dirty="0">
                <a:solidFill>
                  <a:srgbClr val="FF0000"/>
                </a:solidFill>
              </a:rPr>
              <a:t>$1318.347 + $7337.804 = $8656.152.</a:t>
            </a:r>
          </a:p>
          <a:p>
            <a:r>
              <a:rPr lang="en-US" sz="1400" b="1" dirty="0">
                <a:solidFill>
                  <a:schemeClr val="bg1"/>
                </a:solidFill>
              </a:rPr>
              <a:t>This cost is higher than Scenario-2 (which was </a:t>
            </a:r>
            <a:r>
              <a:rPr lang="en-US" sz="1400" b="1" dirty="0">
                <a:solidFill>
                  <a:srgbClr val="FF0000"/>
                </a:solidFill>
              </a:rPr>
              <a:t>$3395). </a:t>
            </a:r>
            <a:r>
              <a:rPr lang="en-US" sz="1400" b="1" dirty="0">
                <a:solidFill>
                  <a:schemeClr val="bg1"/>
                </a:solidFill>
              </a:rPr>
              <a:t>But the cost of scenario-2 will increase as the number of tables increase (see the simulation results with different number of tables)</a:t>
            </a:r>
          </a:p>
        </p:txBody>
      </p:sp>
    </p:spTree>
    <p:extLst>
      <p:ext uri="{BB962C8B-B14F-4D97-AF65-F5344CB8AC3E}">
        <p14:creationId xmlns:p14="http://schemas.microsoft.com/office/powerpoint/2010/main" val="841058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9743"/>
          </a:xfrm>
        </p:spPr>
        <p:txBody>
          <a:bodyPr/>
          <a:lstStyle/>
          <a:p>
            <a:r>
              <a:rPr lang="en-US" b="1" dirty="0">
                <a:solidFill>
                  <a:schemeClr val="bg1"/>
                </a:solidFill>
              </a:rPr>
              <a:t>Results</a:t>
            </a:r>
          </a:p>
        </p:txBody>
      </p:sp>
      <p:sp>
        <p:nvSpPr>
          <p:cNvPr id="3" name="Content Placeholder 2"/>
          <p:cNvSpPr>
            <a:spLocks noGrp="1"/>
          </p:cNvSpPr>
          <p:nvPr>
            <p:ph idx="1"/>
          </p:nvPr>
        </p:nvSpPr>
        <p:spPr>
          <a:xfrm>
            <a:off x="1239717" y="634553"/>
            <a:ext cx="5087994" cy="5009644"/>
          </a:xfrm>
        </p:spPr>
        <p:txBody>
          <a:bodyPr>
            <a:normAutofit fontScale="77500" lnSpcReduction="20000"/>
          </a:bodyPr>
          <a:lstStyle/>
          <a:p>
            <a:pPr>
              <a:buFont typeface="Arial" panose="020B0604020202020204" pitchFamily="34" charset="0"/>
              <a:buChar char="•"/>
            </a:pPr>
            <a:endParaRPr lang="en-US" i="1" dirty="0"/>
          </a:p>
          <a:p>
            <a:pPr>
              <a:buFont typeface="Arial" panose="020B0604020202020204" pitchFamily="34" charset="0"/>
              <a:buChar char="•"/>
            </a:pPr>
            <a:endParaRPr lang="en-US" i="1" dirty="0"/>
          </a:p>
          <a:p>
            <a:pPr>
              <a:buFont typeface="Arial" panose="020B0604020202020204" pitchFamily="34" charset="0"/>
              <a:buChar char="•"/>
            </a:pPr>
            <a:r>
              <a:rPr lang="en-US" sz="2100" b="1" dirty="0">
                <a:solidFill>
                  <a:schemeClr val="bg1"/>
                </a:solidFill>
              </a:rPr>
              <a:t>For Scenario-1, we computed the average truck speed as 17.322 (using </a:t>
            </a:r>
            <a:r>
              <a:rPr lang="en-US" sz="2100" b="1" dirty="0" err="1">
                <a:solidFill>
                  <a:schemeClr val="bg1"/>
                </a:solidFill>
              </a:rPr>
              <a:t>Simio</a:t>
            </a:r>
            <a:r>
              <a:rPr lang="en-US" sz="2100" b="1" dirty="0">
                <a:solidFill>
                  <a:schemeClr val="bg1"/>
                </a:solidFill>
              </a:rPr>
              <a:t>) by running the experiment1000. The 95% CI for this estimate is between [9.15, 24] hours.</a:t>
            </a:r>
            <a:endParaRPr lang="en-US" sz="2100" b="1" strike="sngStrike" dirty="0">
              <a:solidFill>
                <a:schemeClr val="bg1"/>
              </a:solidFill>
            </a:endParaRPr>
          </a:p>
          <a:p>
            <a:pPr>
              <a:buFont typeface="Arial" panose="020B0604020202020204" pitchFamily="34" charset="0"/>
              <a:buChar char="•"/>
            </a:pPr>
            <a:r>
              <a:rPr lang="en-US" sz="2100" b="1" dirty="0">
                <a:solidFill>
                  <a:schemeClr val="bg1"/>
                </a:solidFill>
              </a:rPr>
              <a:t>The experiment of moving data from location A to location B was conducted for 1000 times with each iteration having an increased volume of the data, and obtained the results shown in the adjacent graph</a:t>
            </a:r>
            <a:r>
              <a:rPr lang="en-US" b="1" dirty="0">
                <a:solidFill>
                  <a:schemeClr val="bg1"/>
                </a:solidFill>
              </a:rPr>
              <a:t>.</a:t>
            </a:r>
          </a:p>
          <a:p>
            <a:pPr>
              <a:buFont typeface="Arial" panose="020B0604020202020204" pitchFamily="34" charset="0"/>
              <a:buChar char="•"/>
            </a:pPr>
            <a:endParaRPr lang="en-US" b="1" dirty="0">
              <a:solidFill>
                <a:schemeClr val="bg1"/>
              </a:solidFill>
            </a:endParaRPr>
          </a:p>
          <a:p>
            <a:pPr>
              <a:buFont typeface="Arial" panose="020B0604020202020204" pitchFamily="34" charset="0"/>
              <a:buChar char="•"/>
            </a:pPr>
            <a:r>
              <a:rPr lang="en-US" sz="2100" b="1" dirty="0">
                <a:solidFill>
                  <a:schemeClr val="bg1"/>
                </a:solidFill>
              </a:rPr>
              <a:t>Based on the graph, we can conclude that both scenarios 2 and 3 have started almost at the same cost level, but as the volume of data increased, the cost for scenario-2 has increased drastically than for scenario-3.</a:t>
            </a:r>
          </a:p>
          <a:p>
            <a:pPr>
              <a:buFont typeface="Arial" panose="020B0604020202020204" pitchFamily="34" charset="0"/>
              <a:buChar char="•"/>
            </a:pPr>
            <a:endParaRPr lang="en-US" b="1" dirty="0">
              <a:solidFill>
                <a:schemeClr val="bg1"/>
              </a:solidFill>
            </a:endParaRPr>
          </a:p>
          <a:p>
            <a:pPr>
              <a:buFont typeface="Arial" panose="020B0604020202020204" pitchFamily="34" charset="0"/>
              <a:buChar char="•"/>
            </a:pPr>
            <a:endParaRPr lang="en-US" i="1" dirty="0"/>
          </a:p>
          <a:p>
            <a:pPr>
              <a:buFont typeface="Arial" panose="020B0604020202020204" pitchFamily="34" charset="0"/>
              <a:buChar char="•"/>
            </a:pPr>
            <a:endParaRPr lang="en-US" i="1" dirty="0"/>
          </a:p>
          <a:p>
            <a:pPr>
              <a:buFont typeface="Arial" panose="020B0604020202020204" pitchFamily="34" charset="0"/>
              <a:buChar char="•"/>
            </a:pPr>
            <a:endParaRPr lang="en-US" i="1" dirty="0"/>
          </a:p>
        </p:txBody>
      </p:sp>
      <p:sp>
        <p:nvSpPr>
          <p:cNvPr id="4" name="Rectangle 1"/>
          <p:cNvSpPr>
            <a:spLocks noChangeArrowheads="1"/>
          </p:cNvSpPr>
          <p:nvPr/>
        </p:nvSpPr>
        <p:spPr bwMode="auto">
          <a:xfrm>
            <a:off x="0" y="-138499"/>
            <a:ext cx="65" cy="276999"/>
          </a:xfrm>
          <a:prstGeom prst="rect">
            <a:avLst/>
          </a:prstGeom>
          <a:solidFill>
            <a:srgbClr val="E1E2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432" y="274856"/>
            <a:ext cx="4840343" cy="3800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3938144252"/>
              </p:ext>
            </p:extLst>
          </p:nvPr>
        </p:nvGraphicFramePr>
        <p:xfrm>
          <a:off x="5539886" y="4523276"/>
          <a:ext cx="6309214" cy="1925320"/>
        </p:xfrm>
        <a:graphic>
          <a:graphicData uri="http://schemas.openxmlformats.org/drawingml/2006/table">
            <a:tbl>
              <a:tblPr firstRow="1" bandRow="1">
                <a:tableStyleId>{5C22544A-7EE6-4342-B048-85BDC9FD1C3A}</a:tableStyleId>
              </a:tblPr>
              <a:tblGrid>
                <a:gridCol w="1219518">
                  <a:extLst>
                    <a:ext uri="{9D8B030D-6E8A-4147-A177-3AD203B41FA5}">
                      <a16:colId xmlns:a16="http://schemas.microsoft.com/office/drawing/2014/main" val="1223936624"/>
                    </a:ext>
                  </a:extLst>
                </a:gridCol>
                <a:gridCol w="1770380">
                  <a:extLst>
                    <a:ext uri="{9D8B030D-6E8A-4147-A177-3AD203B41FA5}">
                      <a16:colId xmlns:a16="http://schemas.microsoft.com/office/drawing/2014/main" val="1001164791"/>
                    </a:ext>
                  </a:extLst>
                </a:gridCol>
                <a:gridCol w="1389380">
                  <a:extLst>
                    <a:ext uri="{9D8B030D-6E8A-4147-A177-3AD203B41FA5}">
                      <a16:colId xmlns:a16="http://schemas.microsoft.com/office/drawing/2014/main" val="3040346190"/>
                    </a:ext>
                  </a:extLst>
                </a:gridCol>
                <a:gridCol w="1929936">
                  <a:extLst>
                    <a:ext uri="{9D8B030D-6E8A-4147-A177-3AD203B41FA5}">
                      <a16:colId xmlns:a16="http://schemas.microsoft.com/office/drawing/2014/main" val="1861350476"/>
                    </a:ext>
                  </a:extLst>
                </a:gridCol>
              </a:tblGrid>
              <a:tr h="370840">
                <a:tc>
                  <a:txBody>
                    <a:bodyPr/>
                    <a:lstStyle/>
                    <a:p>
                      <a:r>
                        <a:rPr lang="en-US" sz="1200" dirty="0"/>
                        <a:t>Scenario</a:t>
                      </a:r>
                    </a:p>
                  </a:txBody>
                  <a:tcPr/>
                </a:tc>
                <a:tc>
                  <a:txBody>
                    <a:bodyPr/>
                    <a:lstStyle/>
                    <a:p>
                      <a:r>
                        <a:rPr lang="en-US" sz="1200" dirty="0"/>
                        <a:t>Mean</a:t>
                      </a:r>
                    </a:p>
                  </a:txBody>
                  <a:tcPr/>
                </a:tc>
                <a:tc>
                  <a:txBody>
                    <a:bodyPr/>
                    <a:lstStyle/>
                    <a:p>
                      <a:r>
                        <a:rPr lang="en-US" sz="1200" dirty="0"/>
                        <a:t>SD</a:t>
                      </a:r>
                    </a:p>
                  </a:txBody>
                  <a:tcPr/>
                </a:tc>
                <a:tc>
                  <a:txBody>
                    <a:bodyPr/>
                    <a:lstStyle/>
                    <a:p>
                      <a:r>
                        <a:rPr lang="en-US" sz="1200" dirty="0"/>
                        <a:t>95%</a:t>
                      </a:r>
                      <a:r>
                        <a:rPr lang="en-US" sz="1200" baseline="0" dirty="0"/>
                        <a:t> CI</a:t>
                      </a:r>
                      <a:endParaRPr lang="en-US" sz="1200" dirty="0"/>
                    </a:p>
                  </a:txBody>
                  <a:tcPr/>
                </a:tc>
                <a:extLst>
                  <a:ext uri="{0D108BD9-81ED-4DB2-BD59-A6C34878D82A}">
                    <a16:rowId xmlns:a16="http://schemas.microsoft.com/office/drawing/2014/main" val="3126822066"/>
                  </a:ext>
                </a:extLst>
              </a:tr>
              <a:tr h="370840">
                <a:tc>
                  <a:txBody>
                    <a:bodyPr/>
                    <a:lstStyle/>
                    <a:p>
                      <a:r>
                        <a:rPr lang="en-US" sz="1200" dirty="0"/>
                        <a:t>1</a:t>
                      </a:r>
                    </a:p>
                  </a:txBody>
                  <a:tcPr/>
                </a:tc>
                <a:tc>
                  <a:txBody>
                    <a:bodyPr/>
                    <a:lstStyle/>
                    <a:p>
                      <a:r>
                        <a:rPr lang="en-US" sz="1200" b="0" i="0" kern="1200" dirty="0">
                          <a:solidFill>
                            <a:schemeClr val="dk1"/>
                          </a:solidFill>
                          <a:effectLst/>
                          <a:latin typeface="+mn-lt"/>
                          <a:ea typeface="+mn-ea"/>
                          <a:cs typeface="+mn-cs"/>
                        </a:rPr>
                        <a:t>$1871,612,617</a:t>
                      </a:r>
                      <a:endParaRPr lang="en-US" sz="1200" dirty="0"/>
                    </a:p>
                  </a:txBody>
                  <a:tcPr/>
                </a:tc>
                <a:tc>
                  <a:txBody>
                    <a:bodyPr/>
                    <a:lstStyle/>
                    <a:p>
                      <a:r>
                        <a:rPr lang="en-US" sz="1200" dirty="0"/>
                        <a:t>$</a:t>
                      </a:r>
                      <a:r>
                        <a:rPr lang="en-US" sz="1200" b="0" i="0" kern="1200" dirty="0">
                          <a:solidFill>
                            <a:schemeClr val="dk1"/>
                          </a:solidFill>
                          <a:effectLst/>
                          <a:latin typeface="+mn-lt"/>
                          <a:ea typeface="+mn-ea"/>
                          <a:cs typeface="+mn-cs"/>
                        </a:rPr>
                        <a:t>77,172,286</a:t>
                      </a:r>
                      <a:endParaRPr lang="en-US" sz="1200" dirty="0"/>
                    </a:p>
                  </a:txBody>
                  <a:tcPr/>
                </a:tc>
                <a:tc>
                  <a:txBody>
                    <a:bodyPr/>
                    <a:lstStyle/>
                    <a:p>
                      <a:r>
                        <a:rPr lang="en-US" sz="1200" dirty="0"/>
                        <a:t>[</a:t>
                      </a:r>
                      <a:r>
                        <a:rPr lang="en-US" sz="1200" b="0" i="0" kern="1200" dirty="0">
                          <a:solidFill>
                            <a:schemeClr val="dk1"/>
                          </a:solidFill>
                          <a:effectLst/>
                          <a:latin typeface="+mn-lt"/>
                          <a:ea typeface="+mn-ea"/>
                          <a:cs typeface="+mn-cs"/>
                        </a:rPr>
                        <a:t>1720354936, 2022870297]</a:t>
                      </a:r>
                      <a:endParaRPr lang="en-US" sz="1200" dirty="0"/>
                    </a:p>
                  </a:txBody>
                  <a:tcPr/>
                </a:tc>
                <a:extLst>
                  <a:ext uri="{0D108BD9-81ED-4DB2-BD59-A6C34878D82A}">
                    <a16:rowId xmlns:a16="http://schemas.microsoft.com/office/drawing/2014/main" val="3409541748"/>
                  </a:ext>
                </a:extLst>
              </a:tr>
              <a:tr h="370840">
                <a:tc>
                  <a:txBody>
                    <a:bodyPr/>
                    <a:lstStyle/>
                    <a:p>
                      <a:r>
                        <a:rPr lang="en-US" sz="1200" dirty="0"/>
                        <a:t>2</a:t>
                      </a:r>
                    </a:p>
                  </a:txBody>
                  <a:tcPr/>
                </a:tc>
                <a:tc>
                  <a:txBody>
                    <a:bodyPr/>
                    <a:lstStyle/>
                    <a:p>
                      <a:r>
                        <a:rPr lang="en-US" sz="1200" b="0" i="0" kern="1200" dirty="0">
                          <a:solidFill>
                            <a:schemeClr val="dk1"/>
                          </a:solidFill>
                          <a:effectLst/>
                          <a:latin typeface="+mn-lt"/>
                          <a:ea typeface="+mn-ea"/>
                          <a:cs typeface="+mn-cs"/>
                        </a:rPr>
                        <a:t>$18,020,310</a:t>
                      </a:r>
                      <a:endParaRPr lang="en-US" sz="1200" dirty="0"/>
                    </a:p>
                  </a:txBody>
                  <a:tcPr/>
                </a:tc>
                <a:tc>
                  <a:txBody>
                    <a:bodyPr/>
                    <a:lstStyle/>
                    <a:p>
                      <a:r>
                        <a:rPr lang="en-US" sz="1200" b="0" i="0" kern="1200" dirty="0">
                          <a:solidFill>
                            <a:schemeClr val="dk1"/>
                          </a:solidFill>
                          <a:effectLst/>
                          <a:latin typeface="+mn-lt"/>
                          <a:ea typeface="+mn-ea"/>
                          <a:cs typeface="+mn-cs"/>
                        </a:rPr>
                        <a:t>$774,943</a:t>
                      </a:r>
                      <a:endParaRPr lang="en-US" sz="1200" dirty="0"/>
                    </a:p>
                  </a:txBody>
                  <a:tcPr/>
                </a:tc>
                <a:tc>
                  <a:txBody>
                    <a:bodyPr/>
                    <a:lstStyle/>
                    <a:p>
                      <a:r>
                        <a:rPr lang="en-US" sz="1200" b="0" i="0" kern="1200" dirty="0">
                          <a:solidFill>
                            <a:schemeClr val="dk1"/>
                          </a:solidFill>
                          <a:effectLst/>
                          <a:latin typeface="+mn-lt"/>
                          <a:ea typeface="+mn-ea"/>
                          <a:cs typeface="+mn-cs"/>
                        </a:rPr>
                        <a:t>[16501422,</a:t>
                      </a:r>
                    </a:p>
                    <a:p>
                      <a:r>
                        <a:rPr lang="en-US" sz="1200" b="0" i="0" kern="1200" dirty="0">
                          <a:solidFill>
                            <a:schemeClr val="dk1"/>
                          </a:solidFill>
                          <a:effectLst/>
                          <a:latin typeface="+mn-lt"/>
                          <a:ea typeface="+mn-ea"/>
                          <a:cs typeface="+mn-cs"/>
                        </a:rPr>
                        <a:t>19539198</a:t>
                      </a:r>
                      <a:r>
                        <a:rPr lang="en-US" sz="1200" dirty="0"/>
                        <a:t>]</a:t>
                      </a:r>
                    </a:p>
                  </a:txBody>
                  <a:tcPr/>
                </a:tc>
                <a:extLst>
                  <a:ext uri="{0D108BD9-81ED-4DB2-BD59-A6C34878D82A}">
                    <a16:rowId xmlns:a16="http://schemas.microsoft.com/office/drawing/2014/main" val="1431813463"/>
                  </a:ext>
                </a:extLst>
              </a:tr>
              <a:tr h="370840">
                <a:tc>
                  <a:txBody>
                    <a:bodyPr/>
                    <a:lstStyle/>
                    <a:p>
                      <a:r>
                        <a:rPr lang="en-US" sz="1200" dirty="0"/>
                        <a:t>3</a:t>
                      </a:r>
                    </a:p>
                  </a:txBody>
                  <a:tcPr/>
                </a:tc>
                <a:tc>
                  <a:txBody>
                    <a:bodyPr/>
                    <a:lstStyle/>
                    <a:p>
                      <a:r>
                        <a:rPr lang="en-US" sz="1200" dirty="0"/>
                        <a:t>$</a:t>
                      </a:r>
                      <a:r>
                        <a:rPr lang="en-US" sz="1200" b="0" i="0" kern="1200" dirty="0">
                          <a:solidFill>
                            <a:schemeClr val="dk1"/>
                          </a:solidFill>
                          <a:effectLst/>
                          <a:latin typeface="+mn-lt"/>
                          <a:ea typeface="+mn-ea"/>
                          <a:cs typeface="+mn-cs"/>
                        </a:rPr>
                        <a:t>385,461</a:t>
                      </a:r>
                      <a:endParaRPr lang="en-US" sz="1200" dirty="0"/>
                    </a:p>
                  </a:txBody>
                  <a:tcPr/>
                </a:tc>
                <a:tc>
                  <a:txBody>
                    <a:bodyPr/>
                    <a:lstStyle/>
                    <a:p>
                      <a:r>
                        <a:rPr lang="en-US" sz="1200" b="0" i="0" kern="1200" dirty="0">
                          <a:solidFill>
                            <a:schemeClr val="dk1"/>
                          </a:solidFill>
                          <a:effectLst/>
                          <a:latin typeface="+mn-lt"/>
                          <a:ea typeface="+mn-ea"/>
                          <a:cs typeface="+mn-cs"/>
                        </a:rPr>
                        <a:t>$26,536</a:t>
                      </a:r>
                      <a:endParaRPr lang="en-US" sz="1200" dirty="0"/>
                    </a:p>
                  </a:txBody>
                  <a:tcPr/>
                </a:tc>
                <a:tc>
                  <a:txBody>
                    <a:bodyPr/>
                    <a:lstStyle/>
                    <a:p>
                      <a:r>
                        <a:rPr lang="en-US" sz="1200" dirty="0"/>
                        <a:t>[</a:t>
                      </a:r>
                      <a:r>
                        <a:rPr lang="en-US" sz="1200" b="0" i="0" kern="1200" dirty="0">
                          <a:solidFill>
                            <a:schemeClr val="dk1"/>
                          </a:solidFill>
                          <a:effectLst/>
                          <a:latin typeface="+mn-lt"/>
                          <a:ea typeface="+mn-ea"/>
                          <a:cs typeface="+mn-cs"/>
                        </a:rPr>
                        <a:t>333450,</a:t>
                      </a:r>
                      <a:endParaRPr lang="en-US" sz="1200" dirty="0"/>
                    </a:p>
                    <a:p>
                      <a:r>
                        <a:rPr lang="en-US" sz="1200" b="0" i="0" kern="1200" dirty="0">
                          <a:solidFill>
                            <a:schemeClr val="dk1"/>
                          </a:solidFill>
                          <a:effectLst/>
                          <a:latin typeface="+mn-lt"/>
                          <a:ea typeface="+mn-ea"/>
                          <a:cs typeface="+mn-cs"/>
                        </a:rPr>
                        <a:t>437472]</a:t>
                      </a:r>
                    </a:p>
                    <a:p>
                      <a:endParaRPr lang="en-US" sz="1200" dirty="0"/>
                    </a:p>
                  </a:txBody>
                  <a:tcPr/>
                </a:tc>
                <a:extLst>
                  <a:ext uri="{0D108BD9-81ED-4DB2-BD59-A6C34878D82A}">
                    <a16:rowId xmlns:a16="http://schemas.microsoft.com/office/drawing/2014/main" val="1792096815"/>
                  </a:ext>
                </a:extLst>
              </a:tr>
            </a:tbl>
          </a:graphicData>
        </a:graphic>
      </p:graphicFrame>
      <p:sp>
        <p:nvSpPr>
          <p:cNvPr id="8" name="TextBox 7"/>
          <p:cNvSpPr txBox="1"/>
          <p:nvPr/>
        </p:nvSpPr>
        <p:spPr>
          <a:xfrm>
            <a:off x="838200" y="4686300"/>
            <a:ext cx="4454769" cy="2031325"/>
          </a:xfrm>
          <a:prstGeom prst="rect">
            <a:avLst/>
          </a:prstGeom>
          <a:noFill/>
        </p:spPr>
        <p:txBody>
          <a:bodyPr wrap="square" rtlCol="0">
            <a:spAutoFit/>
          </a:bodyPr>
          <a:lstStyle/>
          <a:p>
            <a:r>
              <a:rPr lang="en-US" b="1" dirty="0">
                <a:solidFill>
                  <a:schemeClr val="bg1"/>
                </a:solidFill>
              </a:rPr>
              <a:t>The results of running 3 scenarios for 450 times with simulating 200 programs, and using the assumptions listed in slide-10 are shown in the adjacent table. The average size of the data was 1.8TB, with a 95% CI of [1.6TB, 2TB]</a:t>
            </a:r>
          </a:p>
        </p:txBody>
      </p:sp>
    </p:spTree>
    <p:extLst>
      <p:ext uri="{BB962C8B-B14F-4D97-AF65-F5344CB8AC3E}">
        <p14:creationId xmlns:p14="http://schemas.microsoft.com/office/powerpoint/2010/main" val="40752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4761" y="1839951"/>
            <a:ext cx="8129239" cy="4154984"/>
          </a:xfrm>
          <a:prstGeom prst="rect">
            <a:avLst/>
          </a:prstGeom>
        </p:spPr>
        <p:txBody>
          <a:bodyPr wrap="square">
            <a:spAutoFit/>
          </a:bodyPr>
          <a:lstStyle/>
          <a:p>
            <a:r>
              <a:rPr lang="en-US" sz="2400" b="1" dirty="0">
                <a:solidFill>
                  <a:schemeClr val="bg1"/>
                </a:solidFill>
              </a:rPr>
              <a:t>We decided to eliminate scenario 1 as it is cost prohibitive if the truck gets into an accident and we lose the data. </a:t>
            </a:r>
          </a:p>
          <a:p>
            <a:endParaRPr lang="en-US" sz="2400" b="1" dirty="0">
              <a:solidFill>
                <a:schemeClr val="bg1"/>
              </a:solidFill>
            </a:endParaRPr>
          </a:p>
          <a:p>
            <a:r>
              <a:rPr lang="en-US" sz="2400" b="1" dirty="0">
                <a:solidFill>
                  <a:schemeClr val="bg1"/>
                </a:solidFill>
              </a:rPr>
              <a:t>Scenario 2 can be costly as the data migration can take long time causing the business to come to halt until ALL the data is migrated across the WAN. </a:t>
            </a:r>
          </a:p>
          <a:p>
            <a:endParaRPr lang="en-US" sz="2400" b="1" dirty="0">
              <a:solidFill>
                <a:schemeClr val="bg1"/>
              </a:solidFill>
            </a:endParaRPr>
          </a:p>
          <a:p>
            <a:r>
              <a:rPr lang="en-US" sz="2400" b="1" dirty="0">
                <a:solidFill>
                  <a:schemeClr val="bg1"/>
                </a:solidFill>
              </a:rPr>
              <a:t>We recommend scenario 3 as it relates directly to users/programs access frequencies and leverages the least accessed data to minimize the cost.     </a:t>
            </a:r>
          </a:p>
        </p:txBody>
      </p:sp>
      <p:sp>
        <p:nvSpPr>
          <p:cNvPr id="3" name="TextBox 2"/>
          <p:cNvSpPr txBox="1"/>
          <p:nvPr/>
        </p:nvSpPr>
        <p:spPr>
          <a:xfrm>
            <a:off x="998033" y="814038"/>
            <a:ext cx="4081347" cy="523220"/>
          </a:xfrm>
          <a:prstGeom prst="rect">
            <a:avLst/>
          </a:prstGeom>
          <a:noFill/>
        </p:spPr>
        <p:txBody>
          <a:bodyPr wrap="square" rtlCol="0">
            <a:spAutoFit/>
          </a:bodyPr>
          <a:lstStyle/>
          <a:p>
            <a:r>
              <a:rPr lang="en-US" sz="2800" b="1" dirty="0">
                <a:solidFill>
                  <a:schemeClr val="bg1"/>
                </a:solidFill>
              </a:rPr>
              <a:t>CONCLUSION</a:t>
            </a:r>
          </a:p>
        </p:txBody>
      </p:sp>
    </p:spTree>
    <p:extLst>
      <p:ext uri="{BB962C8B-B14F-4D97-AF65-F5344CB8AC3E}">
        <p14:creationId xmlns:p14="http://schemas.microsoft.com/office/powerpoint/2010/main" val="2938257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5323" y="580265"/>
            <a:ext cx="2518638" cy="523220"/>
          </a:xfrm>
          <a:prstGeom prst="rect">
            <a:avLst/>
          </a:prstGeom>
        </p:spPr>
        <p:txBody>
          <a:bodyPr wrap="none">
            <a:spAutoFit/>
          </a:bodyPr>
          <a:lstStyle/>
          <a:p>
            <a:r>
              <a:rPr lang="en-US" sz="2800" b="1" dirty="0">
                <a:solidFill>
                  <a:schemeClr val="bg1"/>
                </a:solidFill>
              </a:rPr>
              <a:t>FUTURE WORK</a:t>
            </a:r>
          </a:p>
        </p:txBody>
      </p:sp>
      <p:sp>
        <p:nvSpPr>
          <p:cNvPr id="3" name="Content Placeholder 2"/>
          <p:cNvSpPr txBox="1">
            <a:spLocks/>
          </p:cNvSpPr>
          <p:nvPr/>
        </p:nvSpPr>
        <p:spPr>
          <a:xfrm>
            <a:off x="918618" y="1702578"/>
            <a:ext cx="9496621" cy="3192808"/>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a:buFont typeface="Arial" panose="020B0604020202020204" pitchFamily="34" charset="0"/>
              <a:buChar char="•"/>
            </a:pPr>
            <a:r>
              <a:rPr lang="en-US" b="1" dirty="0">
                <a:solidFill>
                  <a:schemeClr val="bg1"/>
                </a:solidFill>
              </a:rPr>
              <a:t>We assumed that the programs are constantly up and running all the time. We would like to further experiment assuming a distribution for the program’s execution and the duration of the execution. </a:t>
            </a:r>
          </a:p>
          <a:p>
            <a:pPr>
              <a:buFont typeface="Arial" panose="020B0604020202020204" pitchFamily="34" charset="0"/>
              <a:buChar char="•"/>
            </a:pPr>
            <a:endParaRPr lang="en-US" b="1" dirty="0">
              <a:solidFill>
                <a:schemeClr val="bg1"/>
              </a:solidFill>
            </a:endParaRPr>
          </a:p>
          <a:p>
            <a:pPr>
              <a:buFont typeface="Arial" panose="020B0604020202020204" pitchFamily="34" charset="0"/>
              <a:buChar char="•"/>
            </a:pPr>
            <a:r>
              <a:rPr lang="en-US" b="1" dirty="0">
                <a:solidFill>
                  <a:schemeClr val="bg1"/>
                </a:solidFill>
              </a:rPr>
              <a:t>Some of the existing RDBMS products do not support referential integrity constraints between remote tables. We will research the best way to mitigate such problems (perhaps a simple application maintaining the RI constraints may be a viable solution). But there will be a cost associated with the changes to the existing application programs.</a:t>
            </a:r>
          </a:p>
        </p:txBody>
      </p:sp>
    </p:spTree>
    <p:extLst>
      <p:ext uri="{BB962C8B-B14F-4D97-AF65-F5344CB8AC3E}">
        <p14:creationId xmlns:p14="http://schemas.microsoft.com/office/powerpoint/2010/main" val="2597548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106467" y="676405"/>
            <a:ext cx="6647146" cy="646331"/>
          </a:xfrm>
          <a:prstGeom prst="rect">
            <a:avLst/>
          </a:prstGeom>
          <a:noFill/>
        </p:spPr>
        <p:txBody>
          <a:bodyPr wrap="square" rtlCol="0">
            <a:spAutoFit/>
          </a:bodyPr>
          <a:lstStyle/>
          <a:p>
            <a:r>
              <a:rPr lang="en-US" sz="3600" b="1" dirty="0">
                <a:solidFill>
                  <a:schemeClr val="bg1"/>
                </a:solidFill>
              </a:rPr>
              <a:t>Agenda</a:t>
            </a:r>
            <a:r>
              <a:rPr lang="en-US" dirty="0"/>
              <a:t> </a:t>
            </a:r>
          </a:p>
        </p:txBody>
      </p:sp>
      <p:sp>
        <p:nvSpPr>
          <p:cNvPr id="3" name="Rectangle 2"/>
          <p:cNvSpPr/>
          <p:nvPr/>
        </p:nvSpPr>
        <p:spPr>
          <a:xfrm>
            <a:off x="1106466" y="2162104"/>
            <a:ext cx="6096000" cy="3785652"/>
          </a:xfrm>
          <a:prstGeom prst="rect">
            <a:avLst/>
          </a:prstGeom>
        </p:spPr>
        <p:txBody>
          <a:bodyPr>
            <a:spAutoFit/>
          </a:bodyPr>
          <a:lstStyle/>
          <a:p>
            <a:r>
              <a:rPr lang="en-US" sz="2400" b="1" dirty="0">
                <a:solidFill>
                  <a:schemeClr val="bg1"/>
                </a:solidFill>
              </a:rPr>
              <a:t>1- Introduction</a:t>
            </a:r>
          </a:p>
          <a:p>
            <a:r>
              <a:rPr lang="en-US" sz="2400" b="1" dirty="0">
                <a:solidFill>
                  <a:schemeClr val="bg1"/>
                </a:solidFill>
              </a:rPr>
              <a:t>2- Objectives</a:t>
            </a:r>
          </a:p>
          <a:p>
            <a:r>
              <a:rPr lang="en-US" sz="2400" b="1" dirty="0">
                <a:solidFill>
                  <a:schemeClr val="bg1"/>
                </a:solidFill>
              </a:rPr>
              <a:t>3- Challenges</a:t>
            </a:r>
          </a:p>
          <a:p>
            <a:r>
              <a:rPr lang="en-US" sz="2400" b="1" dirty="0">
                <a:solidFill>
                  <a:schemeClr val="bg1"/>
                </a:solidFill>
              </a:rPr>
              <a:t>4- Proposed Methodologies</a:t>
            </a:r>
          </a:p>
          <a:p>
            <a:r>
              <a:rPr lang="en-US" sz="2400" b="1" dirty="0">
                <a:solidFill>
                  <a:schemeClr val="bg1"/>
                </a:solidFill>
              </a:rPr>
              <a:t>5- Assumptions</a:t>
            </a:r>
          </a:p>
          <a:p>
            <a:r>
              <a:rPr lang="en-US" sz="2400" b="1" dirty="0">
                <a:solidFill>
                  <a:schemeClr val="bg1"/>
                </a:solidFill>
              </a:rPr>
              <a:t>6- Implementation</a:t>
            </a:r>
          </a:p>
          <a:p>
            <a:r>
              <a:rPr lang="en-US" sz="2400" b="1" dirty="0">
                <a:solidFill>
                  <a:schemeClr val="bg1"/>
                </a:solidFill>
              </a:rPr>
              <a:t>7- Results</a:t>
            </a:r>
          </a:p>
          <a:p>
            <a:r>
              <a:rPr lang="en-US" sz="2400" b="1" dirty="0">
                <a:solidFill>
                  <a:schemeClr val="bg1"/>
                </a:solidFill>
              </a:rPr>
              <a:t>8- Conclusion </a:t>
            </a:r>
          </a:p>
          <a:p>
            <a:r>
              <a:rPr lang="en-US" sz="2400" b="1" dirty="0">
                <a:solidFill>
                  <a:schemeClr val="bg1"/>
                </a:solidFill>
              </a:rPr>
              <a:t>9- Future work</a:t>
            </a:r>
          </a:p>
          <a:p>
            <a:r>
              <a:rPr lang="en-US" sz="2400" b="1" dirty="0">
                <a:solidFill>
                  <a:schemeClr val="bg1"/>
                </a:solidFill>
              </a:rPr>
              <a:t>10- Q&amp;A</a:t>
            </a:r>
          </a:p>
        </p:txBody>
      </p:sp>
    </p:spTree>
    <p:extLst>
      <p:ext uri="{BB962C8B-B14F-4D97-AF65-F5344CB8AC3E}">
        <p14:creationId xmlns:p14="http://schemas.microsoft.com/office/powerpoint/2010/main" val="168659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3879" y="1515649"/>
            <a:ext cx="8749686" cy="4297181"/>
          </a:xfrm>
          <a:noFill/>
          <a:ln w="0" cap="rnd" cmpd="thickThin">
            <a:noFill/>
          </a:ln>
          <a:effectLst>
            <a:softEdge rad="0"/>
          </a:effectLst>
        </p:spPr>
        <p:txBody>
          <a:bodyPr wrap="square" lIns="91440">
            <a:normAutofit lnSpcReduction="10000"/>
          </a:bodyPr>
          <a:lstStyle/>
          <a:p>
            <a:pPr fontAlgn="base"/>
            <a:endParaRPr lang="en-US" b="1" dirty="0">
              <a:solidFill>
                <a:schemeClr val="bg1"/>
              </a:solidFill>
            </a:endParaRPr>
          </a:p>
          <a:p>
            <a:pPr fontAlgn="base"/>
            <a:r>
              <a:rPr lang="en-US" b="1" dirty="0">
                <a:solidFill>
                  <a:schemeClr val="bg1"/>
                </a:solidFill>
              </a:rPr>
              <a:t>This project is about simulating a Data Center Consolidation/Relocation from location A to location B. </a:t>
            </a:r>
          </a:p>
          <a:p>
            <a:pPr fontAlgn="base"/>
            <a:r>
              <a:rPr lang="en-US" b="1" dirty="0">
                <a:solidFill>
                  <a:schemeClr val="bg1"/>
                </a:solidFill>
              </a:rPr>
              <a:t>A data center consolidation/relocation projects can be one of a company’s most complex and challenging endeavors. With mission critical information and high-stakes on the line, the failure of any key steps in the process can have potentially devastating repercussions. </a:t>
            </a:r>
          </a:p>
          <a:p>
            <a:pPr fontAlgn="base"/>
            <a:r>
              <a:rPr lang="en-US" b="1" dirty="0">
                <a:solidFill>
                  <a:schemeClr val="bg1"/>
                </a:solidFill>
              </a:rPr>
              <a:t>Valuable data can be lost. Expensive IT equipment can be damaged. Critical systems may remain offline for hours, days or even weeks as problems are resolved. </a:t>
            </a:r>
          </a:p>
          <a:p>
            <a:pPr fontAlgn="base"/>
            <a:r>
              <a:rPr lang="en-US" b="1" dirty="0">
                <a:solidFill>
                  <a:schemeClr val="bg1"/>
                </a:solidFill>
              </a:rPr>
              <a:t>Such issues can end up costing a company thousands–or even millions–of dollars in lost productivity and lost revenue.</a:t>
            </a:r>
          </a:p>
        </p:txBody>
      </p:sp>
      <p:sp>
        <p:nvSpPr>
          <p:cNvPr id="2" name="Title 1"/>
          <p:cNvSpPr>
            <a:spLocks noGrp="1"/>
          </p:cNvSpPr>
          <p:nvPr>
            <p:ph type="title"/>
          </p:nvPr>
        </p:nvSpPr>
        <p:spPr>
          <a:xfrm>
            <a:off x="959005" y="496110"/>
            <a:ext cx="9601199" cy="1023565"/>
          </a:xfrm>
          <a:effectLst>
            <a:glow rad="127000">
              <a:schemeClr val="tx1"/>
            </a:glow>
          </a:effectLst>
        </p:spPr>
        <p:txBody>
          <a:bodyPr/>
          <a:lstStyle/>
          <a:p>
            <a:r>
              <a:rPr lang="en-US" b="1" dirty="0">
                <a:solidFill>
                  <a:schemeClr val="bg1"/>
                </a:solidFill>
              </a:rPr>
              <a:t>Introduction</a:t>
            </a:r>
          </a:p>
        </p:txBody>
      </p:sp>
    </p:spTree>
    <p:extLst>
      <p:ext uri="{BB962C8B-B14F-4D97-AF65-F5344CB8AC3E}">
        <p14:creationId xmlns:p14="http://schemas.microsoft.com/office/powerpoint/2010/main" val="3086945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16118" y="496110"/>
            <a:ext cx="9877180" cy="1023565"/>
          </a:xfrm>
        </p:spPr>
        <p:txBody>
          <a:bodyPr/>
          <a:lstStyle/>
          <a:p>
            <a:r>
              <a:rPr lang="en-US" b="1" dirty="0">
                <a:solidFill>
                  <a:schemeClr val="bg1"/>
                </a:solidFill>
              </a:rPr>
              <a:t>Objectives</a:t>
            </a:r>
          </a:p>
        </p:txBody>
      </p:sp>
      <p:sp>
        <p:nvSpPr>
          <p:cNvPr id="3" name="Content Placeholder 2"/>
          <p:cNvSpPr>
            <a:spLocks noGrp="1"/>
          </p:cNvSpPr>
          <p:nvPr>
            <p:ph idx="1"/>
          </p:nvPr>
        </p:nvSpPr>
        <p:spPr>
          <a:xfrm>
            <a:off x="616118" y="1621366"/>
            <a:ext cx="8534400" cy="3615267"/>
          </a:xfrm>
        </p:spPr>
        <p:txBody>
          <a:bodyPr>
            <a:normAutofit/>
          </a:bodyPr>
          <a:lstStyle/>
          <a:p>
            <a:pPr marL="0" indent="0">
              <a:buNone/>
            </a:pPr>
            <a:r>
              <a:rPr lang="en-US" sz="2400" b="1" dirty="0">
                <a:solidFill>
                  <a:schemeClr val="bg1"/>
                </a:solidFill>
              </a:rPr>
              <a:t>The objective is to consolidate all production systems by migrating all CRM and point of sale (POS) systems, financial and human capital management systems, and planning systems from company in location A to a company in location B with minimal downtime without compromising functionality or service.   </a:t>
            </a:r>
          </a:p>
        </p:txBody>
      </p:sp>
    </p:spTree>
    <p:extLst>
      <p:ext uri="{BB962C8B-B14F-4D97-AF65-F5344CB8AC3E}">
        <p14:creationId xmlns:p14="http://schemas.microsoft.com/office/powerpoint/2010/main" val="62297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25551" y="246074"/>
            <a:ext cx="9679258" cy="1058619"/>
          </a:xfrm>
        </p:spPr>
        <p:txBody>
          <a:bodyPr/>
          <a:lstStyle/>
          <a:p>
            <a:r>
              <a:rPr lang="en-US" b="1" dirty="0">
                <a:solidFill>
                  <a:schemeClr val="bg1"/>
                </a:solidFill>
              </a:rPr>
              <a:t>Challenges</a:t>
            </a:r>
          </a:p>
        </p:txBody>
      </p:sp>
      <p:sp>
        <p:nvSpPr>
          <p:cNvPr id="3" name="Content Placeholder 2"/>
          <p:cNvSpPr>
            <a:spLocks noGrp="1"/>
          </p:cNvSpPr>
          <p:nvPr>
            <p:ph idx="1"/>
          </p:nvPr>
        </p:nvSpPr>
        <p:spPr>
          <a:xfrm>
            <a:off x="557753" y="1753140"/>
            <a:ext cx="8534400" cy="3615267"/>
          </a:xfrm>
        </p:spPr>
        <p:txBody>
          <a:bodyPr/>
          <a:lstStyle/>
          <a:p>
            <a:r>
              <a:rPr lang="en-US" sz="2400" b="1" dirty="0">
                <a:solidFill>
                  <a:schemeClr val="bg1"/>
                </a:solidFill>
              </a:rPr>
              <a:t>- Generating artificial data representing the real system was a major challenge in this project (discussed in detail in the later slides).</a:t>
            </a:r>
          </a:p>
          <a:p>
            <a:r>
              <a:rPr lang="en-US" sz="2400" b="1" dirty="0">
                <a:solidFill>
                  <a:schemeClr val="bg1"/>
                </a:solidFill>
              </a:rPr>
              <a:t>- The simulation programs had to be run for 1 to 2 hours to gather performance metrics of various scenarios. This has inhibited us from testing all the possible scenarios or randomizing all the possible parameters with various average values.</a:t>
            </a:r>
          </a:p>
        </p:txBody>
      </p:sp>
    </p:spTree>
    <p:extLst>
      <p:ext uri="{BB962C8B-B14F-4D97-AF65-F5344CB8AC3E}">
        <p14:creationId xmlns:p14="http://schemas.microsoft.com/office/powerpoint/2010/main" val="1415274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69073" y="411443"/>
            <a:ext cx="8549539" cy="1105123"/>
          </a:xfrm>
        </p:spPr>
        <p:txBody>
          <a:bodyPr/>
          <a:lstStyle/>
          <a:p>
            <a:r>
              <a:rPr lang="en-US" b="1" dirty="0">
                <a:solidFill>
                  <a:schemeClr val="bg1"/>
                </a:solidFill>
              </a:rPr>
              <a:t>Proposed Methodologies</a:t>
            </a:r>
          </a:p>
        </p:txBody>
      </p:sp>
      <p:sp>
        <p:nvSpPr>
          <p:cNvPr id="3" name="Content Placeholder 2"/>
          <p:cNvSpPr>
            <a:spLocks noGrp="1"/>
          </p:cNvSpPr>
          <p:nvPr>
            <p:ph idx="1"/>
          </p:nvPr>
        </p:nvSpPr>
        <p:spPr>
          <a:xfrm>
            <a:off x="285007" y="1401289"/>
            <a:ext cx="11079679" cy="5308269"/>
          </a:xfrm>
        </p:spPr>
        <p:txBody>
          <a:bodyPr>
            <a:noAutofit/>
          </a:bodyPr>
          <a:lstStyle/>
          <a:p>
            <a:pPr marL="0" indent="0">
              <a:buNone/>
            </a:pPr>
            <a:r>
              <a:rPr lang="en-US" sz="1800" b="1" dirty="0">
                <a:solidFill>
                  <a:schemeClr val="bg1"/>
                </a:solidFill>
              </a:rPr>
              <a:t>       We are proposing three ways to achieve our goals. </a:t>
            </a:r>
          </a:p>
          <a:p>
            <a:pPr marL="0" indent="0">
              <a:buNone/>
            </a:pPr>
            <a:r>
              <a:rPr lang="en-US" sz="1800" b="1" dirty="0">
                <a:solidFill>
                  <a:schemeClr val="bg1"/>
                </a:solidFill>
              </a:rPr>
              <a:t>	1- First method is to shut down all 200 systems in location A. Then load 	them into trucks. Then 	drive them to destination B. However, risks are high as systems can be damaged while in 	transit. In addition, this method will have a major impact on business as systems will be 	unavailable through load, transit, and unload times.. </a:t>
            </a:r>
          </a:p>
          <a:p>
            <a:pPr marL="457200" lvl="1" indent="0">
              <a:buNone/>
            </a:pPr>
            <a:r>
              <a:rPr lang="en-US" sz="1600" b="1" dirty="0">
                <a:solidFill>
                  <a:schemeClr val="bg1"/>
                </a:solidFill>
              </a:rPr>
              <a:t>2- Second method is called an </a:t>
            </a:r>
            <a:r>
              <a:rPr lang="en-US" sz="1600" b="1" i="1" dirty="0">
                <a:solidFill>
                  <a:schemeClr val="bg1"/>
                </a:solidFill>
              </a:rPr>
              <a:t>asset swap</a:t>
            </a:r>
            <a:r>
              <a:rPr lang="en-US" sz="1600" b="1" dirty="0">
                <a:solidFill>
                  <a:schemeClr val="bg1"/>
                </a:solidFill>
              </a:rPr>
              <a:t> method in which we lease server (</a:t>
            </a:r>
            <a:r>
              <a:rPr lang="en-US" sz="1600" b="1" dirty="0" err="1">
                <a:solidFill>
                  <a:schemeClr val="bg1"/>
                </a:solidFill>
              </a:rPr>
              <a:t>cpu</a:t>
            </a:r>
            <a:r>
              <a:rPr lang="en-US" sz="1600" b="1" dirty="0">
                <a:solidFill>
                  <a:schemeClr val="bg1"/>
                </a:solidFill>
              </a:rPr>
              <a:t>/memory) equipment in the destination side, we transfer data across the wide area network WAN, and then promote the destination as production site. This method carries a cost as we need to lease server assets in the destination site. Also there would be a high outage when the data is transferred between locations via WAN.</a:t>
            </a:r>
          </a:p>
          <a:p>
            <a:pPr marL="457200" lvl="1" indent="0">
              <a:buNone/>
            </a:pPr>
            <a:r>
              <a:rPr lang="en-US" sz="1600" b="1" dirty="0">
                <a:solidFill>
                  <a:schemeClr val="bg1"/>
                </a:solidFill>
              </a:rPr>
              <a:t>3- Third method is </a:t>
            </a:r>
            <a:r>
              <a:rPr lang="en-US" sz="1600" b="1" i="1" dirty="0">
                <a:solidFill>
                  <a:schemeClr val="bg1"/>
                </a:solidFill>
              </a:rPr>
              <a:t>software table replication based method,</a:t>
            </a:r>
            <a:r>
              <a:rPr lang="en-US" sz="1600" b="1" dirty="0">
                <a:solidFill>
                  <a:schemeClr val="bg1"/>
                </a:solidFill>
              </a:rPr>
              <a:t> where we divide the data logically into independent chunks (for instance RDBMS tables) and transfer them one at a time based on their access time and relationships, while all other data is still available for access (Read/write). </a:t>
            </a:r>
          </a:p>
        </p:txBody>
      </p:sp>
    </p:spTree>
    <p:extLst>
      <p:ext uri="{BB962C8B-B14F-4D97-AF65-F5344CB8AC3E}">
        <p14:creationId xmlns:p14="http://schemas.microsoft.com/office/powerpoint/2010/main" val="288392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597599" y="1480930"/>
            <a:ext cx="8534400" cy="4533008"/>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b="1" dirty="0">
                <a:solidFill>
                  <a:schemeClr val="bg1"/>
                </a:solidFill>
              </a:rPr>
              <a:t>Scenario-1</a:t>
            </a: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endParaRPr lang="en-US" b="1" dirty="0">
              <a:solidFill>
                <a:schemeClr val="bg1"/>
              </a:solidFill>
            </a:endParaRPr>
          </a:p>
          <a:p>
            <a:r>
              <a:rPr lang="en-US" b="1" dirty="0">
                <a:solidFill>
                  <a:schemeClr val="bg1"/>
                </a:solidFill>
              </a:rPr>
              <a:t>Scenario-2</a:t>
            </a:r>
          </a:p>
          <a:p>
            <a:endParaRPr lang="en-US" b="1" dirty="0">
              <a:solidFill>
                <a:schemeClr val="bg1"/>
              </a:solidFill>
            </a:endParaRPr>
          </a:p>
        </p:txBody>
      </p:sp>
      <p:sp>
        <p:nvSpPr>
          <p:cNvPr id="4" name="Title 1"/>
          <p:cNvSpPr txBox="1">
            <a:spLocks/>
          </p:cNvSpPr>
          <p:nvPr/>
        </p:nvSpPr>
        <p:spPr>
          <a:xfrm>
            <a:off x="597599" y="275255"/>
            <a:ext cx="8543192" cy="873321"/>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bg1"/>
                </a:solidFill>
              </a:rPr>
              <a:t>Data flow Diagram</a:t>
            </a:r>
          </a:p>
          <a:p>
            <a:endParaRPr lang="en-US" b="1" dirty="0">
              <a:solidFill>
                <a:schemeClr val="bg1"/>
              </a:solidFill>
            </a:endParaRPr>
          </a:p>
        </p:txBody>
      </p:sp>
      <p:sp>
        <p:nvSpPr>
          <p:cNvPr id="5" name="Flowchart: Magnetic Disk 4"/>
          <p:cNvSpPr/>
          <p:nvPr/>
        </p:nvSpPr>
        <p:spPr>
          <a:xfrm>
            <a:off x="1389185" y="2356338"/>
            <a:ext cx="1670538" cy="1362808"/>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Source</a:t>
            </a:r>
          </a:p>
          <a:p>
            <a:pPr algn="ctr"/>
            <a:r>
              <a:rPr lang="en-US" b="1" dirty="0">
                <a:solidFill>
                  <a:schemeClr val="bg1"/>
                </a:solidFill>
              </a:rPr>
              <a:t>500 TB (Appx)</a:t>
            </a:r>
          </a:p>
        </p:txBody>
      </p:sp>
      <p:sp>
        <p:nvSpPr>
          <p:cNvPr id="6" name="Flowchart: Magnetic Disk 5"/>
          <p:cNvSpPr/>
          <p:nvPr/>
        </p:nvSpPr>
        <p:spPr>
          <a:xfrm>
            <a:off x="8935916" y="2356338"/>
            <a:ext cx="1670538" cy="1362808"/>
          </a:xfrm>
          <a:prstGeom prst="flowChartMagneticDisk">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Target</a:t>
            </a:r>
          </a:p>
          <a:p>
            <a:pPr algn="ctr"/>
            <a:r>
              <a:rPr lang="en-US" b="1" dirty="0">
                <a:solidFill>
                  <a:schemeClr val="bg1"/>
                </a:solidFill>
              </a:rPr>
              <a:t>0 TB (Appx</a:t>
            </a:r>
            <a:r>
              <a:rPr lang="en-US" dirty="0">
                <a:solidFill>
                  <a:schemeClr val="bg1"/>
                </a:solidFill>
              </a:rPr>
              <a:t>)</a:t>
            </a:r>
          </a:p>
        </p:txBody>
      </p:sp>
      <p:cxnSp>
        <p:nvCxnSpPr>
          <p:cNvPr id="11" name="Straight Arrow Connector 10"/>
          <p:cNvCxnSpPr>
            <a:stCxn id="5" idx="4"/>
            <a:endCxn id="6" idx="2"/>
          </p:cNvCxnSpPr>
          <p:nvPr/>
        </p:nvCxnSpPr>
        <p:spPr>
          <a:xfrm>
            <a:off x="3059723" y="3037742"/>
            <a:ext cx="5876193" cy="0"/>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70107" y="2400300"/>
            <a:ext cx="1254647" cy="3868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149969" y="2549770"/>
            <a:ext cx="677008" cy="237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nut 14"/>
          <p:cNvSpPr/>
          <p:nvPr/>
        </p:nvSpPr>
        <p:spPr>
          <a:xfrm>
            <a:off x="3558231" y="2598128"/>
            <a:ext cx="281354" cy="276957"/>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Donut 15"/>
          <p:cNvSpPr/>
          <p:nvPr/>
        </p:nvSpPr>
        <p:spPr>
          <a:xfrm>
            <a:off x="4409342" y="2593731"/>
            <a:ext cx="281354" cy="276957"/>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p:cNvSpPr/>
          <p:nvPr/>
        </p:nvSpPr>
        <p:spPr>
          <a:xfrm>
            <a:off x="4949335" y="2978961"/>
            <a:ext cx="1195755" cy="422031"/>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500 Miles</a:t>
            </a:r>
          </a:p>
        </p:txBody>
      </p:sp>
      <p:sp>
        <p:nvSpPr>
          <p:cNvPr id="18" name="Rectangle 17"/>
          <p:cNvSpPr/>
          <p:nvPr/>
        </p:nvSpPr>
        <p:spPr>
          <a:xfrm>
            <a:off x="3173010" y="2351624"/>
            <a:ext cx="1603863" cy="42203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N(µ=45MPH,</a:t>
            </a:r>
            <a:r>
              <a:rPr lang="el-GR" sz="1100" dirty="0">
                <a:solidFill>
                  <a:schemeClr val="tx1"/>
                </a:solidFill>
              </a:rPr>
              <a:t>σ</a:t>
            </a:r>
            <a:r>
              <a:rPr lang="en-US" sz="1100" dirty="0">
                <a:solidFill>
                  <a:schemeClr val="tx1"/>
                </a:solidFill>
              </a:rPr>
              <a:t>=5)</a:t>
            </a:r>
            <a:endParaRPr lang="en-US" sz="1100" dirty="0">
              <a:solidFill>
                <a:schemeClr val="bg1"/>
              </a:solidFill>
            </a:endParaRPr>
          </a:p>
        </p:txBody>
      </p:sp>
      <p:sp>
        <p:nvSpPr>
          <p:cNvPr id="19" name="Flowchart: Magnetic Disk 18"/>
          <p:cNvSpPr/>
          <p:nvPr/>
        </p:nvSpPr>
        <p:spPr>
          <a:xfrm>
            <a:off x="1286609" y="4698020"/>
            <a:ext cx="1670538" cy="1362808"/>
          </a:xfrm>
          <a:prstGeom prst="flowChartMagneticDisk">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Source</a:t>
            </a:r>
          </a:p>
          <a:p>
            <a:pPr algn="ctr"/>
            <a:r>
              <a:rPr lang="en-US" b="1" dirty="0">
                <a:solidFill>
                  <a:schemeClr val="bg1"/>
                </a:solidFill>
              </a:rPr>
              <a:t>500 TB (Appx)</a:t>
            </a:r>
          </a:p>
        </p:txBody>
      </p:sp>
      <p:sp>
        <p:nvSpPr>
          <p:cNvPr id="20" name="Flowchart: Magnetic Disk 19"/>
          <p:cNvSpPr/>
          <p:nvPr/>
        </p:nvSpPr>
        <p:spPr>
          <a:xfrm>
            <a:off x="8947639" y="4574928"/>
            <a:ext cx="1670538" cy="1362808"/>
          </a:xfrm>
          <a:prstGeom prst="flowChartMagneticDisk">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Target</a:t>
            </a:r>
          </a:p>
          <a:p>
            <a:pPr algn="ctr"/>
            <a:r>
              <a:rPr lang="en-US" b="1" dirty="0">
                <a:solidFill>
                  <a:schemeClr val="bg1"/>
                </a:solidFill>
              </a:rPr>
              <a:t>&lt;=500 TB (Appx)</a:t>
            </a:r>
          </a:p>
        </p:txBody>
      </p:sp>
      <p:sp>
        <p:nvSpPr>
          <p:cNvPr id="23" name="Cloud Callout 22"/>
          <p:cNvSpPr/>
          <p:nvPr/>
        </p:nvSpPr>
        <p:spPr>
          <a:xfrm>
            <a:off x="4409342" y="4885592"/>
            <a:ext cx="3538904" cy="1110759"/>
          </a:xfrm>
          <a:prstGeom prst="cloudCallou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WAN (1GB/sec)</a:t>
            </a:r>
          </a:p>
        </p:txBody>
      </p:sp>
      <p:cxnSp>
        <p:nvCxnSpPr>
          <p:cNvPr id="25" name="Straight Connector 24"/>
          <p:cNvCxnSpPr>
            <a:stCxn id="19" idx="4"/>
            <a:endCxn id="23" idx="0"/>
          </p:cNvCxnSpPr>
          <p:nvPr/>
        </p:nvCxnSpPr>
        <p:spPr>
          <a:xfrm>
            <a:off x="2957147" y="5379424"/>
            <a:ext cx="1463172" cy="61548"/>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3" idx="2"/>
          </p:cNvCxnSpPr>
          <p:nvPr/>
        </p:nvCxnSpPr>
        <p:spPr>
          <a:xfrm flipV="1">
            <a:off x="7945297" y="5379424"/>
            <a:ext cx="990619" cy="61548"/>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937048" y="1868220"/>
            <a:ext cx="369659" cy="369332"/>
          </a:xfrm>
          <a:prstGeom prst="rect">
            <a:avLst/>
          </a:prstGeom>
          <a:noFill/>
        </p:spPr>
        <p:txBody>
          <a:bodyPr wrap="square" rtlCol="0">
            <a:spAutoFit/>
          </a:bodyPr>
          <a:lstStyle/>
          <a:p>
            <a:r>
              <a:rPr lang="en-US" b="1" dirty="0">
                <a:solidFill>
                  <a:schemeClr val="bg1"/>
                </a:solidFill>
              </a:rPr>
              <a:t>A</a:t>
            </a:r>
          </a:p>
        </p:txBody>
      </p:sp>
      <p:sp>
        <p:nvSpPr>
          <p:cNvPr id="21" name="TextBox 20"/>
          <p:cNvSpPr txBox="1"/>
          <p:nvPr/>
        </p:nvSpPr>
        <p:spPr>
          <a:xfrm>
            <a:off x="9682115" y="1812535"/>
            <a:ext cx="369659" cy="369332"/>
          </a:xfrm>
          <a:prstGeom prst="rect">
            <a:avLst/>
          </a:prstGeom>
          <a:noFill/>
        </p:spPr>
        <p:txBody>
          <a:bodyPr wrap="square" rtlCol="0">
            <a:spAutoFit/>
          </a:bodyPr>
          <a:lstStyle/>
          <a:p>
            <a:r>
              <a:rPr lang="en-US" b="1" dirty="0">
                <a:solidFill>
                  <a:schemeClr val="bg1"/>
                </a:solidFill>
              </a:rPr>
              <a:t>B</a:t>
            </a:r>
          </a:p>
        </p:txBody>
      </p:sp>
    </p:spTree>
    <p:extLst>
      <p:ext uri="{BB962C8B-B14F-4D97-AF65-F5344CB8AC3E}">
        <p14:creationId xmlns:p14="http://schemas.microsoft.com/office/powerpoint/2010/main" val="24279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6391" y="275256"/>
            <a:ext cx="8534400" cy="603976"/>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bg1"/>
                </a:solidFill>
              </a:rPr>
              <a:t>Data flow Diagram</a:t>
            </a:r>
          </a:p>
        </p:txBody>
      </p:sp>
      <p:sp>
        <p:nvSpPr>
          <p:cNvPr id="3" name="Content Placeholder 2"/>
          <p:cNvSpPr txBox="1">
            <a:spLocks/>
          </p:cNvSpPr>
          <p:nvPr/>
        </p:nvSpPr>
        <p:spPr>
          <a:xfrm>
            <a:off x="597598" y="879231"/>
            <a:ext cx="11236847" cy="5134707"/>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US" b="1" dirty="0">
                <a:solidFill>
                  <a:schemeClr val="bg1"/>
                </a:solidFill>
              </a:rPr>
              <a:t>Scenario-3</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5" name="Flowchart: Magnetic Disk 4"/>
          <p:cNvSpPr/>
          <p:nvPr/>
        </p:nvSpPr>
        <p:spPr>
          <a:xfrm>
            <a:off x="1145792" y="1788420"/>
            <a:ext cx="975946" cy="677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12" name="Flowchart: Process 11"/>
          <p:cNvSpPr/>
          <p:nvPr/>
        </p:nvSpPr>
        <p:spPr>
          <a:xfrm>
            <a:off x="3912577" y="1642904"/>
            <a:ext cx="1529861" cy="88281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Run Optimization Process</a:t>
            </a:r>
          </a:p>
          <a:p>
            <a:pPr algn="ctr"/>
            <a:endParaRPr lang="en-US" dirty="0"/>
          </a:p>
        </p:txBody>
      </p:sp>
      <p:cxnSp>
        <p:nvCxnSpPr>
          <p:cNvPr id="15" name="Straight Arrow Connector 14"/>
          <p:cNvCxnSpPr/>
          <p:nvPr/>
        </p:nvCxnSpPr>
        <p:spPr>
          <a:xfrm flipV="1">
            <a:off x="2121738" y="2110154"/>
            <a:ext cx="1790839" cy="25607"/>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3"/>
          </p:cNvCxnSpPr>
          <p:nvPr/>
        </p:nvCxnSpPr>
        <p:spPr>
          <a:xfrm flipV="1">
            <a:off x="5442438" y="2084310"/>
            <a:ext cx="1134208" cy="1"/>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Half Frame 20"/>
          <p:cNvSpPr/>
          <p:nvPr/>
        </p:nvSpPr>
        <p:spPr>
          <a:xfrm rot="10800000">
            <a:off x="6177504" y="1823005"/>
            <a:ext cx="2901462" cy="625511"/>
          </a:xfrm>
          <a:prstGeom prst="halfFrame">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p:cNvSpPr/>
          <p:nvPr/>
        </p:nvSpPr>
        <p:spPr>
          <a:xfrm>
            <a:off x="6901962" y="1782322"/>
            <a:ext cx="1987061" cy="477301"/>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Tables Queue</a:t>
            </a:r>
          </a:p>
        </p:txBody>
      </p:sp>
      <p:sp>
        <p:nvSpPr>
          <p:cNvPr id="25" name="Flowchart: Process 24"/>
          <p:cNvSpPr/>
          <p:nvPr/>
        </p:nvSpPr>
        <p:spPr>
          <a:xfrm>
            <a:off x="3488941" y="4049542"/>
            <a:ext cx="1636974" cy="96361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Choose next table from Queue and identify dependent programs</a:t>
            </a:r>
            <a:endParaRPr lang="en-US" sz="1400" dirty="0"/>
          </a:p>
          <a:p>
            <a:pPr algn="ctr"/>
            <a:endParaRPr lang="en-US" dirty="0"/>
          </a:p>
        </p:txBody>
      </p:sp>
      <p:sp>
        <p:nvSpPr>
          <p:cNvPr id="34" name="Oval 33"/>
          <p:cNvSpPr/>
          <p:nvPr/>
        </p:nvSpPr>
        <p:spPr>
          <a:xfrm>
            <a:off x="3569678" y="5873258"/>
            <a:ext cx="439615" cy="46599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812932" y="5873259"/>
            <a:ext cx="439615" cy="465993"/>
          </a:xfrm>
          <a:prstGeom prst="ellipse">
            <a:avLst/>
          </a:prstGeom>
          <a:solidFill>
            <a:schemeClr val="tx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032740" y="5890844"/>
            <a:ext cx="439615" cy="465993"/>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208585" y="5877653"/>
            <a:ext cx="439615" cy="465993"/>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451839" y="5877654"/>
            <a:ext cx="439615" cy="46599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671647" y="5895239"/>
            <a:ext cx="439615" cy="465993"/>
          </a:xfrm>
          <a:prstGeom prst="ellipse">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314699" y="5377794"/>
            <a:ext cx="1987061" cy="477301"/>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Programs</a:t>
            </a:r>
          </a:p>
        </p:txBody>
      </p:sp>
      <p:cxnSp>
        <p:nvCxnSpPr>
          <p:cNvPr id="42" name="Straight Arrow Connector 41"/>
          <p:cNvCxnSpPr>
            <a:endCxn id="25" idx="2"/>
          </p:cNvCxnSpPr>
          <p:nvPr/>
        </p:nvCxnSpPr>
        <p:spPr>
          <a:xfrm flipH="1" flipV="1">
            <a:off x="4307428" y="5013159"/>
            <a:ext cx="18387" cy="548660"/>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flipV="1">
            <a:off x="4472355" y="5081953"/>
            <a:ext cx="175845" cy="366179"/>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4032740" y="5152291"/>
            <a:ext cx="175845" cy="295841"/>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3715411" y="5081953"/>
            <a:ext cx="214750" cy="298938"/>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Flowchart: Process 58"/>
          <p:cNvSpPr/>
          <p:nvPr/>
        </p:nvSpPr>
        <p:spPr>
          <a:xfrm>
            <a:off x="5971175" y="4030054"/>
            <a:ext cx="1848118" cy="10518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r>
              <a:rPr lang="en-US" sz="1200" dirty="0"/>
              <a:t>Flag the dependent programs as unavailable and start transferring the table’s data</a:t>
            </a:r>
          </a:p>
        </p:txBody>
      </p:sp>
      <p:sp>
        <p:nvSpPr>
          <p:cNvPr id="61" name="Flowchart: Decision 60"/>
          <p:cNvSpPr/>
          <p:nvPr/>
        </p:nvSpPr>
        <p:spPr>
          <a:xfrm>
            <a:off x="3503734" y="2866140"/>
            <a:ext cx="1644161" cy="77178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Queue &gt; 0</a:t>
            </a:r>
          </a:p>
        </p:txBody>
      </p:sp>
      <p:sp>
        <p:nvSpPr>
          <p:cNvPr id="63" name="Rectangle 62"/>
          <p:cNvSpPr/>
          <p:nvPr/>
        </p:nvSpPr>
        <p:spPr>
          <a:xfrm>
            <a:off x="4208585" y="3596468"/>
            <a:ext cx="682869" cy="477301"/>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Yes</a:t>
            </a:r>
            <a:endParaRPr lang="en-US" dirty="0"/>
          </a:p>
        </p:txBody>
      </p:sp>
      <p:sp>
        <p:nvSpPr>
          <p:cNvPr id="64" name="Rectangle 63"/>
          <p:cNvSpPr/>
          <p:nvPr/>
        </p:nvSpPr>
        <p:spPr>
          <a:xfrm>
            <a:off x="2294794" y="2860848"/>
            <a:ext cx="682869" cy="477301"/>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a:t>
            </a:r>
            <a:endParaRPr lang="en-US" dirty="0"/>
          </a:p>
        </p:txBody>
      </p:sp>
      <p:cxnSp>
        <p:nvCxnSpPr>
          <p:cNvPr id="66" name="Straight Arrow Connector 65"/>
          <p:cNvCxnSpPr>
            <a:stCxn id="61" idx="1"/>
          </p:cNvCxnSpPr>
          <p:nvPr/>
        </p:nvCxnSpPr>
        <p:spPr>
          <a:xfrm flipH="1" flipV="1">
            <a:off x="2111079" y="3219754"/>
            <a:ext cx="1392655" cy="32279"/>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25" idx="3"/>
            <a:endCxn id="59" idx="1"/>
          </p:cNvCxnSpPr>
          <p:nvPr/>
        </p:nvCxnSpPr>
        <p:spPr>
          <a:xfrm>
            <a:off x="5125915" y="4531351"/>
            <a:ext cx="845260" cy="24653"/>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Flowchart: Magnetic Disk 68"/>
          <p:cNvSpPr/>
          <p:nvPr/>
        </p:nvSpPr>
        <p:spPr>
          <a:xfrm>
            <a:off x="8258905" y="5976589"/>
            <a:ext cx="975946" cy="6770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p:txBody>
      </p:sp>
      <p:sp>
        <p:nvSpPr>
          <p:cNvPr id="70" name="Flowchart: Terminator 69"/>
          <p:cNvSpPr/>
          <p:nvPr/>
        </p:nvSpPr>
        <p:spPr>
          <a:xfrm>
            <a:off x="791308" y="3003547"/>
            <a:ext cx="1330430" cy="49697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Stop</a:t>
            </a:r>
          </a:p>
        </p:txBody>
      </p:sp>
      <p:cxnSp>
        <p:nvCxnSpPr>
          <p:cNvPr id="73" name="Straight Arrow Connector 72"/>
          <p:cNvCxnSpPr/>
          <p:nvPr/>
        </p:nvCxnSpPr>
        <p:spPr>
          <a:xfrm>
            <a:off x="7086600" y="5024315"/>
            <a:ext cx="1172305" cy="1081939"/>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4316621" y="3637925"/>
            <a:ext cx="9193" cy="411617"/>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Flowchart: Process 78"/>
          <p:cNvSpPr/>
          <p:nvPr/>
        </p:nvSpPr>
        <p:spPr>
          <a:xfrm>
            <a:off x="8943841" y="4071260"/>
            <a:ext cx="1766056" cy="95305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a:p>
            <a:pPr algn="ctr"/>
            <a:r>
              <a:rPr lang="en-US" sz="1200" dirty="0"/>
              <a:t>Reset dependent programs flags as available and check the Queue length</a:t>
            </a:r>
          </a:p>
        </p:txBody>
      </p:sp>
      <p:cxnSp>
        <p:nvCxnSpPr>
          <p:cNvPr id="81" name="Straight Arrow Connector 80"/>
          <p:cNvCxnSpPr/>
          <p:nvPr/>
        </p:nvCxnSpPr>
        <p:spPr>
          <a:xfrm flipV="1">
            <a:off x="8889023" y="5013159"/>
            <a:ext cx="509954" cy="963430"/>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p:nvPr/>
        </p:nvCxnSpPr>
        <p:spPr>
          <a:xfrm rot="16200000" flipV="1">
            <a:off x="9549228" y="3378412"/>
            <a:ext cx="778022" cy="498232"/>
          </a:xfrm>
          <a:prstGeom prst="bentConnector3">
            <a:avLst>
              <a:gd name="adj1" fmla="val 101984"/>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9140791" y="3003547"/>
            <a:ext cx="548332" cy="4969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9123207" y="2303583"/>
            <a:ext cx="274166" cy="0"/>
          </a:xfrm>
          <a:prstGeom prst="line">
            <a:avLst/>
          </a:prstGeom>
          <a:ln>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4" idx="0"/>
          </p:cNvCxnSpPr>
          <p:nvPr/>
        </p:nvCxnSpPr>
        <p:spPr>
          <a:xfrm>
            <a:off x="9398977" y="2321169"/>
            <a:ext cx="15980" cy="682378"/>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61" idx="3"/>
          </p:cNvCxnSpPr>
          <p:nvPr/>
        </p:nvCxnSpPr>
        <p:spPr>
          <a:xfrm flipH="1">
            <a:off x="5147895" y="3252032"/>
            <a:ext cx="3992896" cy="1"/>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45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91" y="275255"/>
            <a:ext cx="8534400" cy="788611"/>
          </a:xfrm>
        </p:spPr>
        <p:txBody>
          <a:bodyPr/>
          <a:lstStyle/>
          <a:p>
            <a:r>
              <a:rPr lang="en-US" b="1" dirty="0">
                <a:solidFill>
                  <a:schemeClr val="bg1"/>
                </a:solidFill>
              </a:rPr>
              <a:t>Assumptions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53388427"/>
              </p:ext>
            </p:extLst>
          </p:nvPr>
        </p:nvGraphicFramePr>
        <p:xfrm>
          <a:off x="736195" y="1086169"/>
          <a:ext cx="9216880" cy="5677915"/>
        </p:xfrm>
        <a:graphic>
          <a:graphicData uri="http://schemas.openxmlformats.org/drawingml/2006/table">
            <a:tbl>
              <a:tblPr>
                <a:tableStyleId>{5C22544A-7EE6-4342-B048-85BDC9FD1C3A}</a:tableStyleId>
              </a:tblPr>
              <a:tblGrid>
                <a:gridCol w="4776076">
                  <a:extLst>
                    <a:ext uri="{9D8B030D-6E8A-4147-A177-3AD203B41FA5}">
                      <a16:colId xmlns:a16="http://schemas.microsoft.com/office/drawing/2014/main" val="20000"/>
                    </a:ext>
                  </a:extLst>
                </a:gridCol>
                <a:gridCol w="4440804">
                  <a:extLst>
                    <a:ext uri="{9D8B030D-6E8A-4147-A177-3AD203B41FA5}">
                      <a16:colId xmlns:a16="http://schemas.microsoft.com/office/drawing/2014/main" val="20001"/>
                    </a:ext>
                  </a:extLst>
                </a:gridCol>
              </a:tblGrid>
              <a:tr h="475879">
                <a:tc>
                  <a:txBody>
                    <a:bodyPr/>
                    <a:lstStyle/>
                    <a:p>
                      <a:pPr algn="l" fontAlgn="b"/>
                      <a:r>
                        <a:rPr lang="en-US" sz="1800" b="1" u="none" strike="noStrike" dirty="0">
                          <a:effectLst/>
                        </a:rPr>
                        <a:t>Component</a:t>
                      </a:r>
                      <a:endParaRPr lang="en-US" sz="1800" b="1" i="0" u="none" strike="noStrike" dirty="0">
                        <a:solidFill>
                          <a:srgbClr val="000000"/>
                        </a:solidFill>
                        <a:effectLst/>
                        <a:latin typeface="Calibri"/>
                      </a:endParaRPr>
                    </a:p>
                  </a:txBody>
                  <a:tcPr marL="6548" marR="6548" marT="6548" marB="0" anchor="b">
                    <a:solidFill>
                      <a:schemeClr val="tx2"/>
                    </a:solidFill>
                  </a:tcPr>
                </a:tc>
                <a:tc>
                  <a:txBody>
                    <a:bodyPr/>
                    <a:lstStyle/>
                    <a:p>
                      <a:pPr algn="l" fontAlgn="b"/>
                      <a:r>
                        <a:rPr lang="en-US" sz="1800" b="1" u="none" strike="noStrike" dirty="0">
                          <a:effectLst/>
                        </a:rPr>
                        <a:t>Assumption</a:t>
                      </a:r>
                      <a:endParaRPr lang="en-US" sz="1800" b="1" i="0" u="none" strike="noStrike" dirty="0">
                        <a:solidFill>
                          <a:srgbClr val="000000"/>
                        </a:solidFill>
                        <a:effectLst/>
                        <a:latin typeface="Calibri"/>
                      </a:endParaRPr>
                    </a:p>
                  </a:txBody>
                  <a:tcPr marL="6548" marR="6548" marT="6548" marB="0" anchor="b">
                    <a:solidFill>
                      <a:schemeClr val="tx2"/>
                    </a:solidFill>
                  </a:tcPr>
                </a:tc>
                <a:extLst>
                  <a:ext uri="{0D108BD9-81ED-4DB2-BD59-A6C34878D82A}">
                    <a16:rowId xmlns:a16="http://schemas.microsoft.com/office/drawing/2014/main" val="10000"/>
                  </a:ext>
                </a:extLst>
              </a:tr>
              <a:tr h="201399">
                <a:tc>
                  <a:txBody>
                    <a:bodyPr/>
                    <a:lstStyle/>
                    <a:p>
                      <a:pPr algn="l" fontAlgn="b"/>
                      <a:r>
                        <a:rPr lang="en-US" sz="1400" b="1" u="none" strike="noStrike" dirty="0">
                          <a:effectLst/>
                        </a:rPr>
                        <a:t>Data size</a:t>
                      </a:r>
                      <a:endParaRPr lang="en-US" sz="1400" b="1" i="0" u="none" strike="noStrike" dirty="0">
                        <a:solidFill>
                          <a:srgbClr val="000000"/>
                        </a:solidFill>
                        <a:effectLst/>
                        <a:latin typeface="Calibri"/>
                      </a:endParaRPr>
                    </a:p>
                  </a:txBody>
                  <a:tcPr marL="6548" marR="6548" marT="6548" marB="0" anchor="b"/>
                </a:tc>
                <a:tc>
                  <a:txBody>
                    <a:bodyPr/>
                    <a:lstStyle/>
                    <a:p>
                      <a:pPr algn="l" fontAlgn="b"/>
                      <a:r>
                        <a:rPr lang="en-US" sz="1400" b="1" u="none" strike="noStrike" dirty="0">
                          <a:effectLst/>
                        </a:rPr>
                        <a:t>~1TB – 3TB</a:t>
                      </a:r>
                      <a:endParaRPr lang="en-US" sz="1400" b="1" i="0" u="none" strike="noStrike" dirty="0">
                        <a:solidFill>
                          <a:srgbClr val="000000"/>
                        </a:solidFill>
                        <a:effectLst/>
                        <a:latin typeface="Calibri"/>
                      </a:endParaRPr>
                    </a:p>
                  </a:txBody>
                  <a:tcPr marL="6548" marR="6548" marT="6548" marB="0" anchor="b"/>
                </a:tc>
                <a:extLst>
                  <a:ext uri="{0D108BD9-81ED-4DB2-BD59-A6C34878D82A}">
                    <a16:rowId xmlns:a16="http://schemas.microsoft.com/office/drawing/2014/main" val="10001"/>
                  </a:ext>
                </a:extLst>
              </a:tr>
              <a:tr h="201399">
                <a:tc>
                  <a:txBody>
                    <a:bodyPr/>
                    <a:lstStyle/>
                    <a:p>
                      <a:pPr algn="l" fontAlgn="b"/>
                      <a:r>
                        <a:rPr lang="en-US" sz="1400" b="1" u="none" strike="noStrike" dirty="0">
                          <a:effectLst/>
                        </a:rPr>
                        <a:t>Source Location</a:t>
                      </a:r>
                      <a:endParaRPr lang="en-US" sz="1400" b="1" i="0" u="none" strike="noStrike" dirty="0">
                        <a:solidFill>
                          <a:srgbClr val="000000"/>
                        </a:solidFill>
                        <a:effectLst/>
                        <a:latin typeface="Calibri"/>
                      </a:endParaRPr>
                    </a:p>
                  </a:txBody>
                  <a:tcPr marL="6548" marR="6548" marT="6548" marB="0" anchor="b"/>
                </a:tc>
                <a:tc>
                  <a:txBody>
                    <a:bodyPr/>
                    <a:lstStyle/>
                    <a:p>
                      <a:pPr algn="l" fontAlgn="b"/>
                      <a:r>
                        <a:rPr lang="en-US" sz="1400" b="1" u="none" strike="noStrike" dirty="0">
                          <a:effectLst/>
                        </a:rPr>
                        <a:t>A</a:t>
                      </a:r>
                      <a:endParaRPr lang="en-US" sz="1400" b="1" i="0" u="none" strike="noStrike" dirty="0">
                        <a:solidFill>
                          <a:srgbClr val="000000"/>
                        </a:solidFill>
                        <a:effectLst/>
                        <a:latin typeface="Calibri"/>
                      </a:endParaRPr>
                    </a:p>
                  </a:txBody>
                  <a:tcPr marL="6548" marR="6548" marT="6548" marB="0" anchor="b"/>
                </a:tc>
                <a:extLst>
                  <a:ext uri="{0D108BD9-81ED-4DB2-BD59-A6C34878D82A}">
                    <a16:rowId xmlns:a16="http://schemas.microsoft.com/office/drawing/2014/main" val="10002"/>
                  </a:ext>
                </a:extLst>
              </a:tr>
              <a:tr h="201399">
                <a:tc>
                  <a:txBody>
                    <a:bodyPr/>
                    <a:lstStyle/>
                    <a:p>
                      <a:pPr algn="l" fontAlgn="b"/>
                      <a:r>
                        <a:rPr lang="en-US" sz="1400" b="1" u="none" strike="noStrike" dirty="0">
                          <a:effectLst/>
                        </a:rPr>
                        <a:t>Target Location</a:t>
                      </a:r>
                      <a:endParaRPr lang="en-US" sz="1400" b="1" i="0" u="none" strike="noStrike" dirty="0">
                        <a:solidFill>
                          <a:srgbClr val="000000"/>
                        </a:solidFill>
                        <a:effectLst/>
                        <a:latin typeface="Calibri"/>
                      </a:endParaRPr>
                    </a:p>
                  </a:txBody>
                  <a:tcPr marL="6548" marR="6548" marT="6548" marB="0" anchor="b"/>
                </a:tc>
                <a:tc>
                  <a:txBody>
                    <a:bodyPr/>
                    <a:lstStyle/>
                    <a:p>
                      <a:pPr algn="l" fontAlgn="b"/>
                      <a:r>
                        <a:rPr lang="en-US" sz="1400" b="1" u="none" strike="noStrike" dirty="0">
                          <a:effectLst/>
                        </a:rPr>
                        <a:t>B</a:t>
                      </a:r>
                      <a:endParaRPr lang="en-US" sz="1400" b="1" i="0" u="none" strike="noStrike" dirty="0">
                        <a:solidFill>
                          <a:srgbClr val="000000"/>
                        </a:solidFill>
                        <a:effectLst/>
                        <a:latin typeface="Calibri"/>
                      </a:endParaRPr>
                    </a:p>
                  </a:txBody>
                  <a:tcPr marL="6548" marR="6548" marT="6548" marB="0" anchor="b"/>
                </a:tc>
                <a:extLst>
                  <a:ext uri="{0D108BD9-81ED-4DB2-BD59-A6C34878D82A}">
                    <a16:rowId xmlns:a16="http://schemas.microsoft.com/office/drawing/2014/main" val="10003"/>
                  </a:ext>
                </a:extLst>
              </a:tr>
              <a:tr h="201399">
                <a:tc>
                  <a:txBody>
                    <a:bodyPr/>
                    <a:lstStyle/>
                    <a:p>
                      <a:pPr algn="l" fontAlgn="b"/>
                      <a:r>
                        <a:rPr lang="en-US" sz="1400" b="1" u="none" strike="noStrike" dirty="0">
                          <a:effectLst/>
                        </a:rPr>
                        <a:t>Physical distance between A and B</a:t>
                      </a:r>
                      <a:endParaRPr lang="en-US" sz="1400" b="1" i="0" u="none" strike="noStrike" dirty="0">
                        <a:solidFill>
                          <a:srgbClr val="000000"/>
                        </a:solidFill>
                        <a:effectLst/>
                        <a:latin typeface="Calibri"/>
                      </a:endParaRPr>
                    </a:p>
                  </a:txBody>
                  <a:tcPr marL="6548" marR="6548" marT="6548" marB="0" anchor="b"/>
                </a:tc>
                <a:tc>
                  <a:txBody>
                    <a:bodyPr/>
                    <a:lstStyle/>
                    <a:p>
                      <a:pPr algn="l" fontAlgn="b"/>
                      <a:r>
                        <a:rPr lang="en-US" sz="1400" b="1" u="none" strike="noStrike" dirty="0">
                          <a:effectLst/>
                        </a:rPr>
                        <a:t>500 miles</a:t>
                      </a:r>
                      <a:endParaRPr lang="en-US" sz="1400" b="1" i="0" u="none" strike="noStrike" dirty="0">
                        <a:solidFill>
                          <a:srgbClr val="000000"/>
                        </a:solidFill>
                        <a:effectLst/>
                        <a:latin typeface="Calibri"/>
                      </a:endParaRPr>
                    </a:p>
                  </a:txBody>
                  <a:tcPr marL="6548" marR="6548" marT="6548" marB="0" anchor="b"/>
                </a:tc>
                <a:extLst>
                  <a:ext uri="{0D108BD9-81ED-4DB2-BD59-A6C34878D82A}">
                    <a16:rowId xmlns:a16="http://schemas.microsoft.com/office/drawing/2014/main" val="10004"/>
                  </a:ext>
                </a:extLst>
              </a:tr>
              <a:tr h="396800">
                <a:tc>
                  <a:txBody>
                    <a:bodyPr/>
                    <a:lstStyle/>
                    <a:p>
                      <a:pPr algn="l" fontAlgn="b"/>
                      <a:r>
                        <a:rPr lang="en-US" sz="1400" b="1" u="none" strike="noStrike" dirty="0">
                          <a:effectLst/>
                        </a:rPr>
                        <a:t>Time to unplug, and load the servers to the truck at A</a:t>
                      </a:r>
                      <a:endParaRPr lang="en-US" sz="1400" b="1" i="0" u="none" strike="noStrike" dirty="0">
                        <a:solidFill>
                          <a:srgbClr val="000000"/>
                        </a:solidFill>
                        <a:effectLst/>
                        <a:latin typeface="Calibri"/>
                      </a:endParaRPr>
                    </a:p>
                  </a:txBody>
                  <a:tcPr marL="6548" marR="6548" marT="6548" marB="0" anchor="b"/>
                </a:tc>
                <a:tc>
                  <a:txBody>
                    <a:bodyPr/>
                    <a:lstStyle/>
                    <a:p>
                      <a:pPr algn="l" fontAlgn="b"/>
                      <a:r>
                        <a:rPr lang="en-US" sz="1400" b="1" u="none" strike="noStrike" dirty="0">
                          <a:effectLst/>
                        </a:rPr>
                        <a:t>Exponential with 6hours as the average</a:t>
                      </a:r>
                      <a:endParaRPr lang="en-US" sz="1400" b="1" i="0" u="none" strike="noStrike" dirty="0">
                        <a:solidFill>
                          <a:srgbClr val="000000"/>
                        </a:solidFill>
                        <a:effectLst/>
                        <a:latin typeface="Calibri"/>
                      </a:endParaRPr>
                    </a:p>
                  </a:txBody>
                  <a:tcPr marL="6548" marR="6548" marT="6548" marB="0" anchor="b"/>
                </a:tc>
                <a:extLst>
                  <a:ext uri="{0D108BD9-81ED-4DB2-BD59-A6C34878D82A}">
                    <a16:rowId xmlns:a16="http://schemas.microsoft.com/office/drawing/2014/main" val="10005"/>
                  </a:ext>
                </a:extLst>
              </a:tr>
              <a:tr h="201399">
                <a:tc>
                  <a:txBody>
                    <a:bodyPr/>
                    <a:lstStyle/>
                    <a:p>
                      <a:pPr algn="l" fontAlgn="b"/>
                      <a:r>
                        <a:rPr lang="en-US" sz="1400" b="1" u="none" strike="noStrike" dirty="0">
                          <a:effectLst/>
                        </a:rPr>
                        <a:t>Time to unload and set up the servers at B</a:t>
                      </a:r>
                      <a:endParaRPr lang="en-US" sz="1400" b="1" i="0" u="none" strike="noStrike" dirty="0">
                        <a:solidFill>
                          <a:srgbClr val="000000"/>
                        </a:solidFill>
                        <a:effectLst/>
                        <a:latin typeface="Calibri"/>
                      </a:endParaRPr>
                    </a:p>
                  </a:txBody>
                  <a:tcPr marL="6548" marR="6548" marT="6548" marB="0" anchor="b"/>
                </a:tc>
                <a:tc>
                  <a:txBody>
                    <a:bodyPr/>
                    <a:lstStyle/>
                    <a:p>
                      <a:pPr algn="l" fontAlgn="b"/>
                      <a:r>
                        <a:rPr lang="en-US" sz="1400" b="1" u="none" strike="noStrike" dirty="0">
                          <a:effectLst/>
                        </a:rPr>
                        <a:t>Exponential with 6hours as the average</a:t>
                      </a:r>
                      <a:endParaRPr lang="en-US" sz="1400" b="1" i="0" u="none" strike="noStrike" dirty="0">
                        <a:solidFill>
                          <a:srgbClr val="000000"/>
                        </a:solidFill>
                        <a:effectLst/>
                        <a:latin typeface="Calibri"/>
                      </a:endParaRPr>
                    </a:p>
                  </a:txBody>
                  <a:tcPr marL="6548" marR="6548" marT="6548" marB="0" anchor="b"/>
                </a:tc>
                <a:extLst>
                  <a:ext uri="{0D108BD9-81ED-4DB2-BD59-A6C34878D82A}">
                    <a16:rowId xmlns:a16="http://schemas.microsoft.com/office/drawing/2014/main" val="10006"/>
                  </a:ext>
                </a:extLst>
              </a:tr>
              <a:tr h="396800">
                <a:tc>
                  <a:txBody>
                    <a:bodyPr/>
                    <a:lstStyle/>
                    <a:p>
                      <a:pPr algn="l" fontAlgn="b"/>
                      <a:r>
                        <a:rPr lang="en-US" sz="1400" b="1" u="none" strike="noStrike" dirty="0">
                          <a:effectLst/>
                        </a:rPr>
                        <a:t>Speed of truck</a:t>
                      </a:r>
                      <a:endParaRPr lang="en-US" sz="1400" b="1" i="0" u="none" strike="noStrike" dirty="0">
                        <a:solidFill>
                          <a:srgbClr val="000000"/>
                        </a:solidFill>
                        <a:effectLst/>
                        <a:latin typeface="Calibri"/>
                      </a:endParaRPr>
                    </a:p>
                  </a:txBody>
                  <a:tcPr marL="6548" marR="6548" marT="6548" marB="0" anchor="b"/>
                </a:tc>
                <a:tc>
                  <a:txBody>
                    <a:bodyPr/>
                    <a:lstStyle/>
                    <a:p>
                      <a:pPr algn="l" fontAlgn="b"/>
                      <a:r>
                        <a:rPr lang="en-US" sz="1400" b="1" u="none" strike="noStrike" dirty="0">
                          <a:effectLst/>
                        </a:rPr>
                        <a:t>Normal distribution with a mean of 45 MPH and standard deviation of 5MPH</a:t>
                      </a:r>
                      <a:endParaRPr lang="en-US" sz="1400" b="1" i="0" u="none" strike="noStrike" dirty="0">
                        <a:solidFill>
                          <a:srgbClr val="000000"/>
                        </a:solidFill>
                        <a:effectLst/>
                        <a:latin typeface="Calibri"/>
                      </a:endParaRPr>
                    </a:p>
                  </a:txBody>
                  <a:tcPr marL="6548" marR="6548" marT="6548" marB="0" anchor="b"/>
                </a:tc>
                <a:extLst>
                  <a:ext uri="{0D108BD9-81ED-4DB2-BD59-A6C34878D82A}">
                    <a16:rowId xmlns:a16="http://schemas.microsoft.com/office/drawing/2014/main" val="10007"/>
                  </a:ext>
                </a:extLst>
              </a:tr>
              <a:tr h="201399">
                <a:tc>
                  <a:txBody>
                    <a:bodyPr/>
                    <a:lstStyle/>
                    <a:p>
                      <a:pPr algn="l" fontAlgn="b"/>
                      <a:r>
                        <a:rPr lang="en-US" sz="1400" b="1" u="none" strike="noStrike" dirty="0">
                          <a:effectLst/>
                        </a:rPr>
                        <a:t>WAN Speed</a:t>
                      </a:r>
                      <a:endParaRPr lang="en-US" sz="1400" b="1" i="0" u="none" strike="noStrike" dirty="0">
                        <a:solidFill>
                          <a:srgbClr val="000000"/>
                        </a:solidFill>
                        <a:effectLst/>
                        <a:latin typeface="Calibri"/>
                      </a:endParaRPr>
                    </a:p>
                  </a:txBody>
                  <a:tcPr marL="6548" marR="6548" marT="6548" marB="0" anchor="b"/>
                </a:tc>
                <a:tc>
                  <a:txBody>
                    <a:bodyPr/>
                    <a:lstStyle/>
                    <a:p>
                      <a:pPr algn="l" fontAlgn="b"/>
                      <a:r>
                        <a:rPr lang="en-US" sz="1400" b="1" u="none" strike="noStrike" dirty="0">
                          <a:effectLst/>
                        </a:rPr>
                        <a:t>1GB/sec</a:t>
                      </a:r>
                      <a:endParaRPr lang="en-US" sz="1400" b="1" i="0" u="none" strike="noStrike" dirty="0">
                        <a:solidFill>
                          <a:srgbClr val="000000"/>
                        </a:solidFill>
                        <a:effectLst/>
                        <a:latin typeface="Calibri"/>
                      </a:endParaRPr>
                    </a:p>
                  </a:txBody>
                  <a:tcPr marL="6548" marR="6548" marT="6548" marB="0" anchor="b"/>
                </a:tc>
                <a:extLst>
                  <a:ext uri="{0D108BD9-81ED-4DB2-BD59-A6C34878D82A}">
                    <a16:rowId xmlns:a16="http://schemas.microsoft.com/office/drawing/2014/main" val="10008"/>
                  </a:ext>
                </a:extLst>
              </a:tr>
              <a:tr h="201399">
                <a:tc>
                  <a:txBody>
                    <a:bodyPr/>
                    <a:lstStyle/>
                    <a:p>
                      <a:pPr algn="l" fontAlgn="b"/>
                      <a:r>
                        <a:rPr lang="en-US" sz="1400" b="1" u="none" strike="noStrike" dirty="0">
                          <a:effectLst/>
                        </a:rPr>
                        <a:t>Number of Programs</a:t>
                      </a:r>
                      <a:endParaRPr lang="en-US" sz="1400" b="1" i="0" u="none" strike="noStrike" dirty="0">
                        <a:solidFill>
                          <a:srgbClr val="000000"/>
                        </a:solidFill>
                        <a:effectLst/>
                        <a:latin typeface="Calibri"/>
                      </a:endParaRPr>
                    </a:p>
                  </a:txBody>
                  <a:tcPr marL="6548" marR="6548" marT="6548" marB="0" anchor="b"/>
                </a:tc>
                <a:tc>
                  <a:txBody>
                    <a:bodyPr/>
                    <a:lstStyle/>
                    <a:p>
                      <a:pPr algn="l" fontAlgn="b"/>
                      <a:r>
                        <a:rPr lang="en-US" sz="1400" b="1" i="0" u="none" strike="noStrike">
                          <a:solidFill>
                            <a:schemeClr val="dk1"/>
                          </a:solidFill>
                          <a:effectLst/>
                          <a:latin typeface="+mn-lt"/>
                        </a:rPr>
                        <a:t>200</a:t>
                      </a:r>
                      <a:endParaRPr lang="en-US" sz="1400" b="1" i="0" u="none" strike="noStrike" dirty="0">
                        <a:solidFill>
                          <a:srgbClr val="000000"/>
                        </a:solidFill>
                        <a:effectLst/>
                        <a:latin typeface="Calibri"/>
                      </a:endParaRPr>
                    </a:p>
                  </a:txBody>
                  <a:tcPr marL="6548" marR="6548" marT="6548" marB="0" anchor="b"/>
                </a:tc>
                <a:extLst>
                  <a:ext uri="{0D108BD9-81ED-4DB2-BD59-A6C34878D82A}">
                    <a16:rowId xmlns:a16="http://schemas.microsoft.com/office/drawing/2014/main" val="10009"/>
                  </a:ext>
                </a:extLst>
              </a:tr>
              <a:tr h="201399">
                <a:tc>
                  <a:txBody>
                    <a:bodyPr/>
                    <a:lstStyle/>
                    <a:p>
                      <a:pPr algn="l" fontAlgn="b"/>
                      <a:r>
                        <a:rPr lang="en-US" sz="1400" b="1" u="none" strike="noStrike" dirty="0">
                          <a:effectLst/>
                        </a:rPr>
                        <a:t>Number of tables accessed by a program</a:t>
                      </a:r>
                      <a:endParaRPr lang="en-US" sz="1400" b="1" i="0" u="none" strike="noStrike" dirty="0">
                        <a:solidFill>
                          <a:srgbClr val="000000"/>
                        </a:solidFill>
                        <a:effectLst/>
                        <a:latin typeface="Calibri"/>
                      </a:endParaRPr>
                    </a:p>
                  </a:txBody>
                  <a:tcPr marL="6548" marR="6548" marT="6548" marB="0" anchor="b"/>
                </a:tc>
                <a:tc>
                  <a:txBody>
                    <a:bodyPr/>
                    <a:lstStyle/>
                    <a:p>
                      <a:pPr algn="l" fontAlgn="b"/>
                      <a:r>
                        <a:rPr lang="en-US" sz="1400" b="1" u="none" strike="noStrike" dirty="0">
                          <a:effectLst/>
                        </a:rPr>
                        <a:t>Poisson distribution with a mean of 3/program</a:t>
                      </a:r>
                      <a:endParaRPr lang="en-US" sz="1400" b="1" i="0" u="none" strike="noStrike" dirty="0">
                        <a:solidFill>
                          <a:srgbClr val="000000"/>
                        </a:solidFill>
                        <a:effectLst/>
                        <a:latin typeface="Calibri"/>
                      </a:endParaRPr>
                    </a:p>
                  </a:txBody>
                  <a:tcPr marL="6548" marR="6548" marT="6548" marB="0" anchor="b"/>
                </a:tc>
                <a:extLst>
                  <a:ext uri="{0D108BD9-81ED-4DB2-BD59-A6C34878D82A}">
                    <a16:rowId xmlns:a16="http://schemas.microsoft.com/office/drawing/2014/main" val="10010"/>
                  </a:ext>
                </a:extLst>
              </a:tr>
              <a:tr h="396800">
                <a:tc>
                  <a:txBody>
                    <a:bodyPr/>
                    <a:lstStyle/>
                    <a:p>
                      <a:pPr algn="l" fontAlgn="b"/>
                      <a:r>
                        <a:rPr lang="en-US" sz="1400" b="1" u="none" strike="noStrike" dirty="0">
                          <a:effectLst/>
                        </a:rPr>
                        <a:t>Table Size</a:t>
                      </a:r>
                      <a:endParaRPr lang="en-US" sz="1400" b="1" i="0" u="none" strike="noStrike" dirty="0">
                        <a:solidFill>
                          <a:srgbClr val="000000"/>
                        </a:solidFill>
                        <a:effectLst/>
                        <a:latin typeface="Calibri"/>
                      </a:endParaRPr>
                    </a:p>
                  </a:txBody>
                  <a:tcPr marL="6548" marR="6548" marT="6548" marB="0" anchor="b"/>
                </a:tc>
                <a:tc>
                  <a:txBody>
                    <a:bodyPr/>
                    <a:lstStyle/>
                    <a:p>
                      <a:pPr algn="l" fontAlgn="b"/>
                      <a:r>
                        <a:rPr lang="en-US" sz="1400" b="1" u="none" strike="noStrike" dirty="0">
                          <a:effectLst/>
                        </a:rPr>
                        <a:t>Std. Normal distribution with a mean size of 3GB, and std.</a:t>
                      </a:r>
                      <a:r>
                        <a:rPr lang="en-US" sz="1400" b="1" u="none" strike="noStrike" baseline="0" dirty="0">
                          <a:effectLst/>
                        </a:rPr>
                        <a:t> dev of 1GB</a:t>
                      </a:r>
                      <a:endParaRPr lang="en-US" sz="1400" b="1" i="0" u="none" strike="noStrike" dirty="0">
                        <a:solidFill>
                          <a:srgbClr val="000000"/>
                        </a:solidFill>
                        <a:effectLst/>
                        <a:latin typeface="Calibri"/>
                      </a:endParaRPr>
                    </a:p>
                  </a:txBody>
                  <a:tcPr marL="6548" marR="6548" marT="6548" marB="0" anchor="b"/>
                </a:tc>
                <a:extLst>
                  <a:ext uri="{0D108BD9-81ED-4DB2-BD59-A6C34878D82A}">
                    <a16:rowId xmlns:a16="http://schemas.microsoft.com/office/drawing/2014/main" val="10011"/>
                  </a:ext>
                </a:extLst>
              </a:tr>
              <a:tr h="201399">
                <a:tc>
                  <a:txBody>
                    <a:bodyPr/>
                    <a:lstStyle/>
                    <a:p>
                      <a:pPr algn="l" fontAlgn="b"/>
                      <a:r>
                        <a:rPr lang="en-US" sz="1400" b="1" u="none" strike="noStrike" dirty="0">
                          <a:effectLst/>
                        </a:rPr>
                        <a:t>Program Downtime cost</a:t>
                      </a:r>
                      <a:endParaRPr lang="en-US" sz="1400" b="1" i="0" u="none" strike="noStrike" dirty="0">
                        <a:solidFill>
                          <a:srgbClr val="000000"/>
                        </a:solidFill>
                        <a:effectLst/>
                        <a:latin typeface="Calibri"/>
                      </a:endParaRPr>
                    </a:p>
                  </a:txBody>
                  <a:tcPr marL="6548" marR="6548" marT="6548" marB="0" anchor="b"/>
                </a:tc>
                <a:tc>
                  <a:txBody>
                    <a:bodyPr/>
                    <a:lstStyle/>
                    <a:p>
                      <a:pPr algn="l" fontAlgn="b"/>
                      <a:r>
                        <a:rPr lang="en-US" sz="1400" b="1" u="none" strike="noStrike" dirty="0">
                          <a:effectLst/>
                        </a:rPr>
                        <a:t>Poisson distribution with a mean of $50/second</a:t>
                      </a:r>
                      <a:endParaRPr lang="en-US" sz="1400" b="1" i="0" u="none" strike="noStrike" dirty="0">
                        <a:solidFill>
                          <a:srgbClr val="000000"/>
                        </a:solidFill>
                        <a:effectLst/>
                        <a:latin typeface="Calibri"/>
                      </a:endParaRPr>
                    </a:p>
                  </a:txBody>
                  <a:tcPr marL="6548" marR="6548" marT="6548" marB="0" anchor="b"/>
                </a:tc>
                <a:extLst>
                  <a:ext uri="{0D108BD9-81ED-4DB2-BD59-A6C34878D82A}">
                    <a16:rowId xmlns:a16="http://schemas.microsoft.com/office/drawing/2014/main" val="10012"/>
                  </a:ext>
                </a:extLst>
              </a:tr>
              <a:tr h="201399">
                <a:tc>
                  <a:txBody>
                    <a:bodyPr/>
                    <a:lstStyle/>
                    <a:p>
                      <a:pPr algn="l" fontAlgn="b"/>
                      <a:r>
                        <a:rPr lang="en-US" sz="1400" b="1" u="none" strike="noStrike" dirty="0">
                          <a:effectLst/>
                        </a:rPr>
                        <a:t>Time to access remote table by a program</a:t>
                      </a:r>
                      <a:endParaRPr lang="en-US" sz="1400" b="1" i="0" u="none" strike="noStrike" dirty="0">
                        <a:solidFill>
                          <a:srgbClr val="000000"/>
                        </a:solidFill>
                        <a:effectLst/>
                        <a:latin typeface="Calibri"/>
                      </a:endParaRPr>
                    </a:p>
                  </a:txBody>
                  <a:tcPr marL="6548" marR="6548" marT="6548" marB="0" anchor="b"/>
                </a:tc>
                <a:tc>
                  <a:txBody>
                    <a:bodyPr/>
                    <a:lstStyle/>
                    <a:p>
                      <a:pPr algn="l" fontAlgn="b"/>
                      <a:r>
                        <a:rPr lang="en-US" sz="1400" b="1" u="none" strike="noStrike" dirty="0">
                          <a:effectLst/>
                        </a:rPr>
                        <a:t>3seconds X Table size in GB </a:t>
                      </a:r>
                      <a:endParaRPr lang="en-US" sz="1400" b="1" i="0" u="none" strike="noStrike" dirty="0">
                        <a:solidFill>
                          <a:srgbClr val="000000"/>
                        </a:solidFill>
                        <a:effectLst/>
                        <a:latin typeface="Calibri"/>
                      </a:endParaRPr>
                    </a:p>
                  </a:txBody>
                  <a:tcPr marL="6548" marR="6548" marT="6548" marB="0" anchor="b"/>
                </a:tc>
                <a:extLst>
                  <a:ext uri="{0D108BD9-81ED-4DB2-BD59-A6C34878D82A}">
                    <a16:rowId xmlns:a16="http://schemas.microsoft.com/office/drawing/2014/main" val="10013"/>
                  </a:ext>
                </a:extLst>
              </a:tr>
              <a:tr h="201399">
                <a:tc>
                  <a:txBody>
                    <a:bodyPr/>
                    <a:lstStyle/>
                    <a:p>
                      <a:pPr algn="l" fontAlgn="b"/>
                      <a:r>
                        <a:rPr lang="en-US" sz="1400" b="1" u="none" strike="noStrike" dirty="0">
                          <a:effectLst/>
                        </a:rPr>
                        <a:t>Program slowness cost</a:t>
                      </a:r>
                      <a:endParaRPr lang="en-US" sz="1400" b="1" i="0" u="none" strike="noStrike" dirty="0">
                        <a:solidFill>
                          <a:srgbClr val="000000"/>
                        </a:solidFill>
                        <a:effectLst/>
                        <a:latin typeface="Calibri"/>
                      </a:endParaRPr>
                    </a:p>
                  </a:txBody>
                  <a:tcPr marL="6548" marR="6548" marT="6548" marB="0" anchor="b"/>
                </a:tc>
                <a:tc>
                  <a:txBody>
                    <a:bodyPr/>
                    <a:lstStyle/>
                    <a:p>
                      <a:pPr algn="l" fontAlgn="b"/>
                      <a:r>
                        <a:rPr lang="en-US" sz="1400" b="1" u="none" strike="noStrike" dirty="0">
                          <a:effectLst/>
                        </a:rPr>
                        <a:t>Poisson distribution with a mean of $3/second</a:t>
                      </a:r>
                      <a:endParaRPr lang="en-US" sz="1400" b="1" i="0" u="none" strike="noStrike" dirty="0">
                        <a:solidFill>
                          <a:srgbClr val="000000"/>
                        </a:solidFill>
                        <a:effectLst/>
                        <a:latin typeface="Calibri"/>
                      </a:endParaRPr>
                    </a:p>
                  </a:txBody>
                  <a:tcPr marL="6548" marR="6548" marT="6548" marB="0" anchor="b"/>
                </a:tc>
                <a:extLst>
                  <a:ext uri="{0D108BD9-81ED-4DB2-BD59-A6C34878D82A}">
                    <a16:rowId xmlns:a16="http://schemas.microsoft.com/office/drawing/2014/main" val="10014"/>
                  </a:ext>
                </a:extLst>
              </a:tr>
              <a:tr h="396800">
                <a:tc>
                  <a:txBody>
                    <a:bodyPr/>
                    <a:lstStyle/>
                    <a:p>
                      <a:pPr algn="l" fontAlgn="b"/>
                      <a:r>
                        <a:rPr lang="en-US" sz="1400" b="1" u="none" strike="noStrike" dirty="0">
                          <a:effectLst/>
                        </a:rPr>
                        <a:t>Referential constraints cost</a:t>
                      </a:r>
                      <a:endParaRPr lang="en-US" sz="1400" b="1" i="0" u="none" strike="noStrike" dirty="0">
                        <a:solidFill>
                          <a:srgbClr val="000000"/>
                        </a:solidFill>
                        <a:effectLst/>
                        <a:latin typeface="Calibri"/>
                      </a:endParaRPr>
                    </a:p>
                  </a:txBody>
                  <a:tcPr marL="6548" marR="6548" marT="6548" marB="0" anchor="b"/>
                </a:tc>
                <a:tc>
                  <a:txBody>
                    <a:bodyPr/>
                    <a:lstStyle/>
                    <a:p>
                      <a:pPr algn="l" fontAlgn="b"/>
                      <a:r>
                        <a:rPr lang="en-US" sz="1400" b="1" u="none" strike="noStrike" dirty="0">
                          <a:effectLst/>
                        </a:rPr>
                        <a:t>Parent Table size in GB X Child table size in GB X 0.01</a:t>
                      </a:r>
                      <a:endParaRPr lang="en-US" sz="1400" b="1" i="0" u="none" strike="noStrike" dirty="0">
                        <a:solidFill>
                          <a:srgbClr val="000000"/>
                        </a:solidFill>
                        <a:effectLst/>
                        <a:latin typeface="Calibri"/>
                      </a:endParaRPr>
                    </a:p>
                  </a:txBody>
                  <a:tcPr marL="6548" marR="6548" marT="6548" marB="0" anchor="b"/>
                </a:tc>
                <a:extLst>
                  <a:ext uri="{0D108BD9-81ED-4DB2-BD59-A6C34878D82A}">
                    <a16:rowId xmlns:a16="http://schemas.microsoft.com/office/drawing/2014/main" val="10015"/>
                  </a:ext>
                </a:extLst>
              </a:tr>
              <a:tr h="201399">
                <a:tc>
                  <a:txBody>
                    <a:bodyPr/>
                    <a:lstStyle/>
                    <a:p>
                      <a:pPr algn="l" fontAlgn="b"/>
                      <a:r>
                        <a:rPr lang="en-US" sz="1400" b="1" u="none" strike="noStrike" dirty="0">
                          <a:effectLst/>
                        </a:rPr>
                        <a:t>Referential constraints</a:t>
                      </a:r>
                      <a:endParaRPr lang="en-US" sz="1400" b="1" i="0" u="none" strike="noStrike" dirty="0">
                        <a:solidFill>
                          <a:srgbClr val="000000"/>
                        </a:solidFill>
                        <a:effectLst/>
                        <a:latin typeface="Calibri"/>
                      </a:endParaRPr>
                    </a:p>
                  </a:txBody>
                  <a:tcPr marL="6548" marR="6548" marT="6548" marB="0" anchor="b"/>
                </a:tc>
                <a:tc>
                  <a:txBody>
                    <a:bodyPr/>
                    <a:lstStyle/>
                    <a:p>
                      <a:pPr algn="l" fontAlgn="b"/>
                      <a:r>
                        <a:rPr lang="en-US" sz="1400" b="1" u="none" strike="noStrike" dirty="0">
                          <a:effectLst/>
                        </a:rPr>
                        <a:t>Poisson distribution with 3 tables as the average</a:t>
                      </a:r>
                      <a:endParaRPr lang="en-US" sz="1400" b="1" i="0" u="none" strike="noStrike" dirty="0">
                        <a:solidFill>
                          <a:srgbClr val="000000"/>
                        </a:solidFill>
                        <a:effectLst/>
                        <a:latin typeface="Calibri"/>
                      </a:endParaRPr>
                    </a:p>
                  </a:txBody>
                  <a:tcPr marL="6548" marR="6548" marT="6548" marB="0" anchor="b"/>
                </a:tc>
                <a:extLst>
                  <a:ext uri="{0D108BD9-81ED-4DB2-BD59-A6C34878D82A}">
                    <a16:rowId xmlns:a16="http://schemas.microsoft.com/office/drawing/2014/main" val="10016"/>
                  </a:ext>
                </a:extLst>
              </a:tr>
              <a:tr h="396800">
                <a:tc>
                  <a:txBody>
                    <a:bodyPr/>
                    <a:lstStyle/>
                    <a:p>
                      <a:pPr algn="l" fontAlgn="b"/>
                      <a:r>
                        <a:rPr lang="en-US" sz="1400" b="1" u="none" strike="noStrike">
                          <a:effectLst/>
                        </a:rPr>
                        <a:t>Active time of program</a:t>
                      </a:r>
                      <a:endParaRPr lang="en-US" sz="1400" b="1" i="0" u="none" strike="noStrike">
                        <a:solidFill>
                          <a:srgbClr val="000000"/>
                        </a:solidFill>
                        <a:effectLst/>
                        <a:latin typeface="Calibri"/>
                      </a:endParaRPr>
                    </a:p>
                  </a:txBody>
                  <a:tcPr marL="6548" marR="6548" marT="6548" marB="0" anchor="b"/>
                </a:tc>
                <a:tc>
                  <a:txBody>
                    <a:bodyPr/>
                    <a:lstStyle/>
                    <a:p>
                      <a:pPr algn="l" fontAlgn="b"/>
                      <a:r>
                        <a:rPr lang="en-US" sz="1400" b="1" u="none" strike="noStrike" dirty="0">
                          <a:effectLst/>
                        </a:rPr>
                        <a:t>Assumed to be up and running all the time, except when the dependent table is in transit</a:t>
                      </a:r>
                      <a:endParaRPr lang="en-US" sz="1400" b="1" i="0" u="none" strike="noStrike" dirty="0">
                        <a:solidFill>
                          <a:srgbClr val="000000"/>
                        </a:solidFill>
                        <a:effectLst/>
                        <a:latin typeface="Calibri"/>
                      </a:endParaRPr>
                    </a:p>
                  </a:txBody>
                  <a:tcPr marL="6548" marR="6548" marT="6548" marB="0" anchor="b"/>
                </a:tc>
                <a:extLst>
                  <a:ext uri="{0D108BD9-81ED-4DB2-BD59-A6C34878D82A}">
                    <a16:rowId xmlns:a16="http://schemas.microsoft.com/office/drawing/2014/main" val="10017"/>
                  </a:ext>
                </a:extLst>
              </a:tr>
              <a:tr h="396800">
                <a:tc>
                  <a:txBody>
                    <a:bodyPr/>
                    <a:lstStyle/>
                    <a:p>
                      <a:pPr algn="l" fontAlgn="b"/>
                      <a:r>
                        <a:rPr lang="en-US" sz="1400" b="1" u="none" strike="noStrike">
                          <a:effectLst/>
                        </a:rPr>
                        <a:t>Program Downtime</a:t>
                      </a:r>
                      <a:endParaRPr lang="en-US" sz="1400" b="1" i="0" u="none" strike="noStrike">
                        <a:solidFill>
                          <a:srgbClr val="000000"/>
                        </a:solidFill>
                        <a:effectLst/>
                        <a:latin typeface="Calibri"/>
                      </a:endParaRPr>
                    </a:p>
                  </a:txBody>
                  <a:tcPr marL="6548" marR="6548" marT="6548" marB="0" anchor="b"/>
                </a:tc>
                <a:tc>
                  <a:txBody>
                    <a:bodyPr/>
                    <a:lstStyle/>
                    <a:p>
                      <a:pPr algn="l" fontAlgn="b"/>
                      <a:r>
                        <a:rPr lang="en-US" sz="1400" b="1" u="none" strike="noStrike" dirty="0">
                          <a:effectLst/>
                        </a:rPr>
                        <a:t>Program will be down when the dependent table is in transit</a:t>
                      </a:r>
                      <a:endParaRPr lang="en-US" sz="1400" b="1" i="0" u="none" strike="noStrike" dirty="0">
                        <a:solidFill>
                          <a:srgbClr val="000000"/>
                        </a:solidFill>
                        <a:effectLst/>
                        <a:latin typeface="Calibri"/>
                      </a:endParaRPr>
                    </a:p>
                  </a:txBody>
                  <a:tcPr marL="6548" marR="6548" marT="6548" marB="0" anchor="b"/>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01871668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1101</TotalTime>
  <Words>1734</Words>
  <Application>Microsoft Office PowerPoint</Application>
  <PresentationFormat>Widescreen</PresentationFormat>
  <Paragraphs>374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Lucida Console</vt:lpstr>
      <vt:lpstr>Wingdings 3</vt:lpstr>
      <vt:lpstr>Slice</vt:lpstr>
      <vt:lpstr>Data 604 Simulation FINAL Project</vt:lpstr>
      <vt:lpstr>PowerPoint Presentation</vt:lpstr>
      <vt:lpstr>Introduction</vt:lpstr>
      <vt:lpstr>Objectives</vt:lpstr>
      <vt:lpstr>Challenges</vt:lpstr>
      <vt:lpstr>Proposed Methodologies</vt:lpstr>
      <vt:lpstr>PowerPoint Presentation</vt:lpstr>
      <vt:lpstr>PowerPoint Presentation</vt:lpstr>
      <vt:lpstr>Assumptions</vt:lpstr>
      <vt:lpstr>PowerPoint Presentation</vt:lpstr>
      <vt:lpstr>PowerPoint Presentation</vt:lpstr>
      <vt:lpstr>PowerPoint Presentation</vt:lpstr>
      <vt:lpstr>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604 Simulation Project</dc:title>
  <dc:creator>S R Khan</dc:creator>
  <cp:lastModifiedBy>Sekhar</cp:lastModifiedBy>
  <cp:revision>87</cp:revision>
  <dcterms:created xsi:type="dcterms:W3CDTF">2016-11-29T02:35:00Z</dcterms:created>
  <dcterms:modified xsi:type="dcterms:W3CDTF">2016-12-14T04:19:25Z</dcterms:modified>
</cp:coreProperties>
</file>