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79" r:id="rId9"/>
    <p:sldId id="280" r:id="rId10"/>
    <p:sldId id="264" r:id="rId11"/>
    <p:sldId id="263" r:id="rId12"/>
    <p:sldId id="267" r:id="rId13"/>
    <p:sldId id="268" r:id="rId14"/>
    <p:sldId id="269" r:id="rId15"/>
    <p:sldId id="270" r:id="rId16"/>
    <p:sldId id="273" r:id="rId17"/>
    <p:sldId id="271" r:id="rId18"/>
    <p:sldId id="275" r:id="rId19"/>
    <p:sldId id="272" r:id="rId20"/>
    <p:sldId id="277" r:id="rId21"/>
    <p:sldId id="278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FCFC"/>
    <a:srgbClr val="F7F7F7"/>
    <a:srgbClr val="1D8E1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61E9A-17DE-49B4-B9AF-C851218D11AA}" type="datetimeFigureOut">
              <a:rPr lang="tr-TR" smtClean="0"/>
              <a:t>15.6.2016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AB849-2070-4C08-8BB2-7826286C3B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9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B849-2070-4C08-8BB2-7826286C3BC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03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B849-2070-4C08-8BB2-7826286C3BC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46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1029-067B-4EC8-ABA3-3148EED2012B}" type="datetime1">
              <a:rPr lang="tr-TR" smtClean="0"/>
              <a:t>15.6.2016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53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431F-C83A-4733-BB56-436504F95882}" type="datetime1">
              <a:rPr lang="tr-TR" smtClean="0"/>
              <a:t>15.6.2016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880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219-F4F7-4705-BEAE-7926CAAB12BF}" type="datetime1">
              <a:rPr lang="tr-TR" smtClean="0"/>
              <a:t>15.6.2016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5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0AD3-B5B7-43BF-90B1-A56FFBB5AA5E}" type="datetime1">
              <a:rPr lang="tr-TR" smtClean="0"/>
              <a:t>15.6.2016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4371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98516A-DB6B-40BC-8C8A-31E52EC876A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326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B47-6EC2-47A6-93B4-0CF7DE12B141}" type="datetime1">
              <a:rPr lang="tr-TR" smtClean="0"/>
              <a:t>15.6.2016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87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747-0548-4AFF-8D15-B568C8E02F3A}" type="datetime1">
              <a:rPr lang="tr-TR" smtClean="0"/>
              <a:t>15.6.2016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55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FAA5-F989-4577-B71B-88CE257E0CA4}" type="datetime1">
              <a:rPr lang="tr-TR" smtClean="0"/>
              <a:t>15.6.2016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04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FD5C-7B1B-4420-8ECC-CD100E805085}" type="datetime1">
              <a:rPr lang="tr-TR" smtClean="0"/>
              <a:t>15.6.2016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655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367-6FD8-44A7-8D06-DCCAB5A22443}" type="datetime1">
              <a:rPr lang="tr-TR" smtClean="0"/>
              <a:t>15.6.2016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395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ADDE-1D7D-497D-BEDC-361484C08501}" type="datetime1">
              <a:rPr lang="tr-TR" smtClean="0"/>
              <a:t>15.6.2016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95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5EDB-A5A1-41B2-B55A-B275AD98F3BB}" type="datetime1">
              <a:rPr lang="tr-TR" smtClean="0"/>
              <a:t>15.6.2016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13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8689-A808-4E79-B869-1668B2BCDDB0}" type="datetime1">
              <a:rPr lang="tr-TR" smtClean="0"/>
              <a:t>15.6.2016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314" y="64774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516A-DB6B-40BC-8C8A-31E52EC876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002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sekin/Kod-Deneti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Nesneye Dayalı Programlamada Kusurlu Kodların Belirlenmesi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04633"/>
          </a:xfrm>
        </p:spPr>
        <p:txBody>
          <a:bodyPr/>
          <a:lstStyle/>
          <a:p>
            <a:endParaRPr lang="tr-TR" dirty="0"/>
          </a:p>
          <a:p>
            <a:r>
              <a:rPr lang="tr-TR" dirty="0" smtClean="0"/>
              <a:t>Bitirme Ödevi Sunumu</a:t>
            </a:r>
            <a:endParaRPr lang="tr-TR" dirty="0"/>
          </a:p>
          <a:p>
            <a:r>
              <a:rPr lang="tr-TR" dirty="0"/>
              <a:t>Danışman: Doç. Dr. Feza Buzluca</a:t>
            </a:r>
          </a:p>
          <a:p>
            <a:endParaRPr lang="tr-TR" dirty="0" smtClean="0"/>
          </a:p>
          <a:p>
            <a:r>
              <a:rPr lang="tr-TR" dirty="0"/>
              <a:t>Murat Sekin</a:t>
            </a:r>
          </a:p>
          <a:p>
            <a:r>
              <a:rPr lang="tr-TR" dirty="0"/>
              <a:t>040040243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59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Refactoring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Kodun tekrar düzenlenmesi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Yaptığı iş değişmez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İç yapısı iyileştirilir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Kusurlu kodlar giderilir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Örneğin; büyük bir yapı daha küçük parçalara bölünür</a:t>
            </a:r>
            <a:endParaRPr lang="tr-TR" dirty="0"/>
          </a:p>
        </p:txBody>
      </p:sp>
      <p:grpSp>
        <p:nvGrpSpPr>
          <p:cNvPr id="23" name="Group 22"/>
          <p:cNvGrpSpPr/>
          <p:nvPr/>
        </p:nvGrpSpPr>
        <p:grpSpPr>
          <a:xfrm>
            <a:off x="6328229" y="2441839"/>
            <a:ext cx="3318137" cy="1363405"/>
            <a:chOff x="6386269" y="2456354"/>
            <a:chExt cx="3318137" cy="1363405"/>
          </a:xfrm>
        </p:grpSpPr>
        <p:sp>
          <p:nvSpPr>
            <p:cNvPr id="10" name="Pie 9"/>
            <p:cNvSpPr/>
            <p:nvPr/>
          </p:nvSpPr>
          <p:spPr>
            <a:xfrm rot="1909521">
              <a:off x="6386287" y="2470399"/>
              <a:ext cx="1378856" cy="1349360"/>
            </a:xfrm>
            <a:prstGeom prst="pie">
              <a:avLst>
                <a:gd name="adj1" fmla="val 12720911"/>
                <a:gd name="adj2" fmla="val 16200000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11" name="Pie 10"/>
            <p:cNvSpPr/>
            <p:nvPr/>
          </p:nvSpPr>
          <p:spPr>
            <a:xfrm rot="1909521">
              <a:off x="6386285" y="2470399"/>
              <a:ext cx="1378856" cy="1349360"/>
            </a:xfrm>
            <a:prstGeom prst="pie">
              <a:avLst>
                <a:gd name="adj1" fmla="val 8893154"/>
                <a:gd name="adj2" fmla="val 12857589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12" name="Pie 11"/>
            <p:cNvSpPr/>
            <p:nvPr/>
          </p:nvSpPr>
          <p:spPr>
            <a:xfrm rot="1909521">
              <a:off x="6386277" y="2470399"/>
              <a:ext cx="1378856" cy="1349360"/>
            </a:xfrm>
            <a:prstGeom prst="pie">
              <a:avLst>
                <a:gd name="adj1" fmla="val 5397284"/>
                <a:gd name="adj2" fmla="val 8883888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13" name="Pie 12"/>
            <p:cNvSpPr/>
            <p:nvPr/>
          </p:nvSpPr>
          <p:spPr>
            <a:xfrm rot="1909521">
              <a:off x="6386281" y="2470399"/>
              <a:ext cx="1378856" cy="1349360"/>
            </a:xfrm>
            <a:prstGeom prst="pie">
              <a:avLst>
                <a:gd name="adj1" fmla="val 16207587"/>
                <a:gd name="adj2" fmla="val 19781477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14" name="Pie 13"/>
            <p:cNvSpPr/>
            <p:nvPr/>
          </p:nvSpPr>
          <p:spPr>
            <a:xfrm rot="1909521">
              <a:off x="6386273" y="2470399"/>
              <a:ext cx="1378856" cy="1349360"/>
            </a:xfrm>
            <a:prstGeom prst="pie">
              <a:avLst>
                <a:gd name="adj1" fmla="val 1648550"/>
                <a:gd name="adj2" fmla="val 5400247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15" name="Pie 14"/>
            <p:cNvSpPr/>
            <p:nvPr/>
          </p:nvSpPr>
          <p:spPr>
            <a:xfrm rot="1909521">
              <a:off x="6386269" y="2470399"/>
              <a:ext cx="1378856" cy="1349360"/>
            </a:xfrm>
            <a:prstGeom prst="pie">
              <a:avLst>
                <a:gd name="adj1" fmla="val 19691723"/>
                <a:gd name="adj2" fmla="val 1689342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16" name="Pie 15"/>
            <p:cNvSpPr/>
            <p:nvPr/>
          </p:nvSpPr>
          <p:spPr>
            <a:xfrm rot="12737991">
              <a:off x="8325550" y="2456354"/>
              <a:ext cx="1378856" cy="1349360"/>
            </a:xfrm>
            <a:prstGeom prst="pie">
              <a:avLst>
                <a:gd name="adj1" fmla="val 12720911"/>
                <a:gd name="adj2" fmla="val 16200000"/>
              </a:avLst>
            </a:prstGeom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17" name="Pie 16"/>
            <p:cNvSpPr/>
            <p:nvPr/>
          </p:nvSpPr>
          <p:spPr>
            <a:xfrm rot="12737991">
              <a:off x="8325548" y="2456354"/>
              <a:ext cx="1378856" cy="1349360"/>
            </a:xfrm>
            <a:prstGeom prst="pie">
              <a:avLst>
                <a:gd name="adj1" fmla="val 8893154"/>
                <a:gd name="adj2" fmla="val 12857589"/>
              </a:avLst>
            </a:prstGeom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18" name="Pie 17"/>
            <p:cNvSpPr/>
            <p:nvPr/>
          </p:nvSpPr>
          <p:spPr>
            <a:xfrm rot="12737991">
              <a:off x="8325540" y="2456354"/>
              <a:ext cx="1378856" cy="1349360"/>
            </a:xfrm>
            <a:prstGeom prst="pie">
              <a:avLst>
                <a:gd name="adj1" fmla="val 5397284"/>
                <a:gd name="adj2" fmla="val 8883888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19" name="Pie 18"/>
            <p:cNvSpPr/>
            <p:nvPr/>
          </p:nvSpPr>
          <p:spPr>
            <a:xfrm rot="12737991">
              <a:off x="8325544" y="2456354"/>
              <a:ext cx="1378856" cy="1349360"/>
            </a:xfrm>
            <a:prstGeom prst="pie">
              <a:avLst>
                <a:gd name="adj1" fmla="val 16207587"/>
                <a:gd name="adj2" fmla="val 19781477"/>
              </a:avLst>
            </a:prstGeom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20" name="Pie 19"/>
            <p:cNvSpPr/>
            <p:nvPr/>
          </p:nvSpPr>
          <p:spPr>
            <a:xfrm rot="12737991">
              <a:off x="8325536" y="2456354"/>
              <a:ext cx="1378856" cy="1349360"/>
            </a:xfrm>
            <a:prstGeom prst="pie">
              <a:avLst>
                <a:gd name="adj1" fmla="val 1648550"/>
                <a:gd name="adj2" fmla="val 5400247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21" name="Pie 20"/>
            <p:cNvSpPr/>
            <p:nvPr/>
          </p:nvSpPr>
          <p:spPr>
            <a:xfrm rot="12737991">
              <a:off x="8325532" y="2456354"/>
              <a:ext cx="1378856" cy="1349360"/>
            </a:xfrm>
            <a:prstGeom prst="pie">
              <a:avLst>
                <a:gd name="adj1" fmla="val 19691723"/>
                <a:gd name="adj2" fmla="val 1689342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932419" y="3035186"/>
              <a:ext cx="268151" cy="2057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8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Parser &amp; Lexer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dirty="0" smtClean="0"/>
              <a:t>Bir metni sözdizimi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dirty="0"/>
              <a:t> </a:t>
            </a:r>
            <a:r>
              <a:rPr lang="tr-TR" dirty="0" smtClean="0"/>
              <a:t>  kurallarına göre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dirty="0" smtClean="0"/>
              <a:t>   ayrıştırmak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94514" y="1524000"/>
            <a:ext cx="5936343" cy="4652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tr-TR" dirty="0">
                <a:solidFill>
                  <a:srgbClr val="0000FF"/>
                </a:solidFill>
              </a:rPr>
              <a:t>int</a:t>
            </a:r>
            <a:r>
              <a:rPr lang="tr-TR" dirty="0"/>
              <a:t> i  = 0;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20560" y="1937431"/>
            <a:ext cx="0" cy="44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17735"/>
              </p:ext>
            </p:extLst>
          </p:nvPr>
        </p:nvGraphicFramePr>
        <p:xfrm>
          <a:off x="5258011" y="2504332"/>
          <a:ext cx="555833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242"/>
                <a:gridCol w="1072242"/>
                <a:gridCol w="1254038"/>
                <a:gridCol w="995567"/>
                <a:gridCol w="1164243"/>
              </a:tblGrid>
              <a:tr h="565536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keyword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identifier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assignment operator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number literal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semicolon</a:t>
                      </a:r>
                      <a:endParaRPr lang="tr-TR" b="0" dirty="0"/>
                    </a:p>
                  </a:txBody>
                  <a:tcPr/>
                </a:tc>
              </a:tr>
              <a:tr h="36201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00FF"/>
                          </a:solidFill>
                        </a:rPr>
                        <a:t>int</a:t>
                      </a:r>
                      <a:endParaRPr lang="tr-TR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=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;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515429" y="3623924"/>
            <a:ext cx="452757" cy="501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399315" y="4270593"/>
            <a:ext cx="1637921" cy="1723460"/>
            <a:chOff x="4598259" y="623794"/>
            <a:chExt cx="1637921" cy="1723460"/>
          </a:xfrm>
        </p:grpSpPr>
        <p:sp>
          <p:nvSpPr>
            <p:cNvPr id="23" name="Freeform 22"/>
            <p:cNvSpPr/>
            <p:nvPr/>
          </p:nvSpPr>
          <p:spPr>
            <a:xfrm>
              <a:off x="5394184" y="623794"/>
              <a:ext cx="266388" cy="272382"/>
            </a:xfrm>
            <a:custGeom>
              <a:avLst/>
              <a:gdLst>
                <a:gd name="connsiteX0" fmla="*/ 0 w 532775"/>
                <a:gd name="connsiteY0" fmla="*/ 0 h 464258"/>
                <a:gd name="connsiteX1" fmla="*/ 532775 w 532775"/>
                <a:gd name="connsiteY1" fmla="*/ 0 h 464258"/>
                <a:gd name="connsiteX2" fmla="*/ 532775 w 532775"/>
                <a:gd name="connsiteY2" fmla="*/ 464258 h 464258"/>
                <a:gd name="connsiteX3" fmla="*/ 0 w 532775"/>
                <a:gd name="connsiteY3" fmla="*/ 464258 h 464258"/>
                <a:gd name="connsiteX4" fmla="*/ 0 w 532775"/>
                <a:gd name="connsiteY4" fmla="*/ 0 h 46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75" h="464258">
                  <a:moveTo>
                    <a:pt x="0" y="0"/>
                  </a:moveTo>
                  <a:lnTo>
                    <a:pt x="532775" y="0"/>
                  </a:lnTo>
                  <a:lnTo>
                    <a:pt x="532775" y="464258"/>
                  </a:lnTo>
                  <a:lnTo>
                    <a:pt x="0" y="46425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sp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800" kern="1200" dirty="0" smtClean="0">
                  <a:solidFill>
                    <a:schemeClr val="tx1"/>
                  </a:solidFill>
                </a:rPr>
                <a:t>=</a:t>
              </a:r>
              <a:endParaRPr lang="tr-TR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900743" y="1357440"/>
              <a:ext cx="532775" cy="272382"/>
            </a:xfrm>
            <a:custGeom>
              <a:avLst/>
              <a:gdLst>
                <a:gd name="connsiteX0" fmla="*/ 0 w 532775"/>
                <a:gd name="connsiteY0" fmla="*/ 0 h 464258"/>
                <a:gd name="connsiteX1" fmla="*/ 532775 w 532775"/>
                <a:gd name="connsiteY1" fmla="*/ 0 h 464258"/>
                <a:gd name="connsiteX2" fmla="*/ 532775 w 532775"/>
                <a:gd name="connsiteY2" fmla="*/ 464258 h 464258"/>
                <a:gd name="connsiteX3" fmla="*/ 0 w 532775"/>
                <a:gd name="connsiteY3" fmla="*/ 464258 h 464258"/>
                <a:gd name="connsiteX4" fmla="*/ 0 w 532775"/>
                <a:gd name="connsiteY4" fmla="*/ 0 h 46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75" h="464258">
                  <a:moveTo>
                    <a:pt x="0" y="0"/>
                  </a:moveTo>
                  <a:lnTo>
                    <a:pt x="532775" y="0"/>
                  </a:lnTo>
                  <a:lnTo>
                    <a:pt x="532775" y="464258"/>
                  </a:lnTo>
                  <a:lnTo>
                    <a:pt x="0" y="46425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sp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800" kern="1200" dirty="0" smtClean="0">
                  <a:solidFill>
                    <a:schemeClr val="tx1"/>
                  </a:solidFill>
                </a:rPr>
                <a:t>int</a:t>
              </a:r>
              <a:endParaRPr lang="tr-TR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598259" y="2074872"/>
              <a:ext cx="532775" cy="272382"/>
            </a:xfrm>
            <a:custGeom>
              <a:avLst/>
              <a:gdLst>
                <a:gd name="connsiteX0" fmla="*/ 0 w 532775"/>
                <a:gd name="connsiteY0" fmla="*/ 0 h 464258"/>
                <a:gd name="connsiteX1" fmla="*/ 532775 w 532775"/>
                <a:gd name="connsiteY1" fmla="*/ 0 h 464258"/>
                <a:gd name="connsiteX2" fmla="*/ 532775 w 532775"/>
                <a:gd name="connsiteY2" fmla="*/ 464258 h 464258"/>
                <a:gd name="connsiteX3" fmla="*/ 0 w 532775"/>
                <a:gd name="connsiteY3" fmla="*/ 464258 h 464258"/>
                <a:gd name="connsiteX4" fmla="*/ 0 w 532775"/>
                <a:gd name="connsiteY4" fmla="*/ 0 h 46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75" h="464258">
                  <a:moveTo>
                    <a:pt x="0" y="0"/>
                  </a:moveTo>
                  <a:lnTo>
                    <a:pt x="532775" y="0"/>
                  </a:lnTo>
                  <a:lnTo>
                    <a:pt x="532775" y="464258"/>
                  </a:lnTo>
                  <a:lnTo>
                    <a:pt x="0" y="46425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sp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800" kern="1200" dirty="0" smtClean="0">
                  <a:solidFill>
                    <a:schemeClr val="tx1"/>
                  </a:solidFill>
                </a:rPr>
                <a:t>i</a:t>
              </a:r>
              <a:endParaRPr lang="tr-TR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703405" y="1354233"/>
              <a:ext cx="532775" cy="272382"/>
            </a:xfrm>
            <a:custGeom>
              <a:avLst/>
              <a:gdLst>
                <a:gd name="connsiteX0" fmla="*/ 0 w 532775"/>
                <a:gd name="connsiteY0" fmla="*/ 0 h 464258"/>
                <a:gd name="connsiteX1" fmla="*/ 532775 w 532775"/>
                <a:gd name="connsiteY1" fmla="*/ 0 h 464258"/>
                <a:gd name="connsiteX2" fmla="*/ 532775 w 532775"/>
                <a:gd name="connsiteY2" fmla="*/ 464258 h 464258"/>
                <a:gd name="connsiteX3" fmla="*/ 0 w 532775"/>
                <a:gd name="connsiteY3" fmla="*/ 464258 h 464258"/>
                <a:gd name="connsiteX4" fmla="*/ 0 w 532775"/>
                <a:gd name="connsiteY4" fmla="*/ 0 h 46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75" h="464258">
                  <a:moveTo>
                    <a:pt x="0" y="0"/>
                  </a:moveTo>
                  <a:lnTo>
                    <a:pt x="532775" y="0"/>
                  </a:lnTo>
                  <a:lnTo>
                    <a:pt x="532775" y="464258"/>
                  </a:lnTo>
                  <a:lnTo>
                    <a:pt x="0" y="46425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sp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800" kern="1200" dirty="0" smtClean="0">
                  <a:solidFill>
                    <a:schemeClr val="tx1"/>
                  </a:solidFill>
                </a:rPr>
                <a:t>0</a:t>
              </a:r>
              <a:endParaRPr lang="tr-TR" sz="18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H="1">
            <a:off x="5968186" y="4542975"/>
            <a:ext cx="360248" cy="45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28434" y="4559189"/>
            <a:ext cx="453238" cy="44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665702" y="5274668"/>
            <a:ext cx="266388" cy="447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01799" y="1956193"/>
            <a:ext cx="6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Lexer</a:t>
            </a:r>
            <a:endParaRPr lang="tr-TR" dirty="0"/>
          </a:p>
        </p:txBody>
      </p:sp>
      <p:sp>
        <p:nvSpPr>
          <p:cNvPr id="42" name="TextBox 41"/>
          <p:cNvSpPr txBox="1"/>
          <p:nvPr/>
        </p:nvSpPr>
        <p:spPr>
          <a:xfrm>
            <a:off x="5932090" y="3640877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Parser</a:t>
            </a:r>
            <a:endParaRPr lang="tr-TR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0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ANTLR</a:t>
            </a:r>
            <a:endParaRPr lang="tr-TR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 err="1"/>
              <a:t>ANother</a:t>
            </a:r>
            <a:r>
              <a:rPr lang="en-US" dirty="0"/>
              <a:t> Tool for Language </a:t>
            </a:r>
            <a:r>
              <a:rPr lang="en-US" dirty="0" smtClean="0"/>
              <a:t>Recognition</a:t>
            </a:r>
            <a:endParaRPr lang="tr-TR" dirty="0" smtClean="0"/>
          </a:p>
          <a:p>
            <a:pPr>
              <a:lnSpc>
                <a:spcPct val="125000"/>
              </a:lnSpc>
            </a:pPr>
            <a:r>
              <a:rPr lang="tr-TR" dirty="0" smtClean="0"/>
              <a:t>Parser generator</a:t>
            </a:r>
          </a:p>
          <a:p>
            <a:pPr>
              <a:lnSpc>
                <a:spcPct val="125000"/>
              </a:lnSpc>
            </a:pPr>
            <a:r>
              <a:rPr lang="tr-TR" dirty="0" smtClean="0"/>
              <a:t>Grammar</a:t>
            </a:r>
            <a:r>
              <a:rPr lang="tr-TR" dirty="0"/>
              <a:t> </a:t>
            </a:r>
            <a:r>
              <a:rPr lang="tr-TR" dirty="0" smtClean="0"/>
              <a:t>kullanarak belli formata sahip metinler için parser oluşturulmasını sağlar.</a:t>
            </a:r>
          </a:p>
          <a:p>
            <a:pPr>
              <a:lnSpc>
                <a:spcPct val="125000"/>
              </a:lnSpc>
            </a:pPr>
            <a:r>
              <a:rPr lang="tr-TR" dirty="0" smtClean="0"/>
              <a:t>Geniş kullanım alanına sahip (Twitter, Oracle, NetBeans, ...)</a:t>
            </a:r>
          </a:p>
          <a:p>
            <a:pPr>
              <a:lnSpc>
                <a:spcPct val="125000"/>
              </a:lnSpc>
            </a:pPr>
            <a:r>
              <a:rPr lang="tr-TR" dirty="0" smtClean="0"/>
              <a:t>Parse tree döndürür.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71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Kullanılan Teknolojiler</a:t>
            </a:r>
            <a:endParaRPr lang="tr-TR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12584"/>
            <a:ext cx="10515600" cy="4351338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sz="3200" dirty="0" smtClean="0"/>
          </a:p>
          <a:p>
            <a:pPr marL="0" indent="0">
              <a:buNone/>
            </a:pPr>
            <a:endParaRPr lang="tr-TR" sz="3200" dirty="0" smtClean="0"/>
          </a:p>
          <a:p>
            <a:r>
              <a:rPr lang="tr-TR" sz="3200" dirty="0" smtClean="0"/>
              <a:t>C# programlama dili ile yazılmıştır.</a:t>
            </a:r>
          </a:p>
          <a:p>
            <a:r>
              <a:rPr lang="tr-TR" sz="3200" dirty="0" smtClean="0">
                <a:hlinkClick r:id="rId2"/>
              </a:rPr>
              <a:t>https://github.com/msekin/Kod-Denetim</a:t>
            </a:r>
            <a:r>
              <a:rPr lang="tr-TR" sz="3200" dirty="0" smtClean="0"/>
              <a:t> </a:t>
            </a:r>
            <a:endParaRPr lang="tr-TR" sz="3200" dirty="0"/>
          </a:p>
        </p:txBody>
      </p:sp>
      <p:pic>
        <p:nvPicPr>
          <p:cNvPr id="1028" name="Picture 4" descr="https://msdnshared.blob.core.windows.net/media/MSDNBlogsFS/prod.evol.blogs.msdn.com/CommunityServer.Blogs.Components.WeblogFiles/00/00/01/53/65/6471.YqTq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29" y="2113675"/>
            <a:ext cx="3762829" cy="10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0/0d/Microsoft_.NET_Framework_v4.5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314768"/>
            <a:ext cx="2645229" cy="6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tlr.org/images/antlr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326253"/>
            <a:ext cx="2095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13</a:t>
            </a:fld>
            <a:endParaRPr lang="tr-TR" dirty="0"/>
          </a:p>
        </p:txBody>
      </p:sp>
      <p:pic>
        <p:nvPicPr>
          <p:cNvPr id="1026" name="Picture 2" descr="http://logicaloutcomes.net/wp-content/uploads/2016/04/github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29" y="3160006"/>
            <a:ext cx="2902430" cy="10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Tespit edilen kusurlar</a:t>
            </a:r>
            <a:endParaRPr lang="tr-TR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4371" y="6492875"/>
            <a:ext cx="2743200" cy="365125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14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8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Parametre sayısı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</a:pPr>
            <a:r>
              <a:rPr lang="tr-TR" dirty="0" smtClean="0"/>
              <a:t>Bir fonksiyonun çok sayıda parametreye sahip olması.</a:t>
            </a:r>
            <a:endParaRPr lang="tr-TR" dirty="0"/>
          </a:p>
          <a:p>
            <a:r>
              <a:rPr lang="tr-TR" dirty="0" smtClean="0"/>
              <a:t>Fonksiyon birden fazla iş yapıyor olabilir.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7516" y="3167186"/>
            <a:ext cx="7623628" cy="1141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f(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a,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b,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c, ........,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d)</a:t>
            </a:r>
            <a:endParaRPr lang="tr-TR" sz="1200" dirty="0">
              <a:solidFill>
                <a:prstClr val="black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tr-TR" sz="1200" dirty="0">
              <a:solidFill>
                <a:prstClr val="black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tr-TR" sz="12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tr-TR" sz="1200" dirty="0">
              <a:solidFill>
                <a:prstClr val="black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3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Exception Yönetimi</a:t>
            </a:r>
            <a:endParaRPr lang="tr-T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tr-TR" dirty="0" smtClean="0"/>
              <a:t>Boş catch bloğu</a:t>
            </a:r>
          </a:p>
          <a:p>
            <a:pPr>
              <a:lnSpc>
                <a:spcPct val="125000"/>
              </a:lnSpc>
            </a:pPr>
            <a:r>
              <a:rPr lang="tr-TR" dirty="0"/>
              <a:t>Exceptionlar yutulmamalı. </a:t>
            </a:r>
            <a:endParaRPr lang="tr-TR" dirty="0" smtClean="0"/>
          </a:p>
          <a:p>
            <a:pPr>
              <a:lnSpc>
                <a:spcPct val="125000"/>
              </a:lnSpc>
            </a:pPr>
            <a:r>
              <a:rPr lang="tr-TR" dirty="0" smtClean="0"/>
              <a:t>Eğer </a:t>
            </a:r>
            <a:r>
              <a:rPr lang="tr-TR" dirty="0"/>
              <a:t>istisnai durum yönetilmeyecekse yakalanmamalı.</a:t>
            </a:r>
          </a:p>
          <a:p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1" y="3976901"/>
            <a:ext cx="779779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(exception&amp; e)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9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LCOM – Lack of Cohesion of Methods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Cohesion bir sınıf içerisindeki niteliklerin ne kadar birbiriyle  ilişkili olduğunu </a:t>
            </a:r>
            <a:r>
              <a:rPr lang="tr-TR" dirty="0" smtClean="0"/>
              <a:t>belirtir.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   m</a:t>
            </a:r>
            <a:r>
              <a:rPr lang="tr-TR" dirty="0"/>
              <a:t>		methodların sayısı</a:t>
            </a:r>
          </a:p>
          <a:p>
            <a:pPr marL="0" indent="0">
              <a:buNone/>
            </a:pPr>
            <a:r>
              <a:rPr lang="tr-TR" dirty="0" smtClean="0"/>
              <a:t>   a</a:t>
            </a:r>
            <a:r>
              <a:rPr lang="tr-TR" dirty="0"/>
              <a:t>		niteliklerin sayısı</a:t>
            </a:r>
          </a:p>
          <a:p>
            <a:pPr marL="0" indent="0">
              <a:buNone/>
            </a:pPr>
            <a:r>
              <a:rPr lang="tr-TR" dirty="0" smtClean="0"/>
              <a:t>   mA</a:t>
            </a:r>
            <a:r>
              <a:rPr lang="tr-TR" dirty="0"/>
              <a:t>		bir niteliğe erişen methodların sayısı</a:t>
            </a:r>
          </a:p>
          <a:p>
            <a:pPr marL="0" indent="0">
              <a:buNone/>
            </a:pPr>
            <a:r>
              <a:rPr lang="tr-TR" dirty="0" smtClean="0"/>
              <a:t>   sum(mA</a:t>
            </a:r>
            <a:r>
              <a:rPr lang="tr-TR" dirty="0"/>
              <a:t>)	mA’ların toplamı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pPr marL="0" indent="0">
              <a:buNone/>
            </a:pPr>
            <a:r>
              <a:rPr lang="tr-TR" dirty="0" smtClean="0"/>
              <a:t>   LCOM2 </a:t>
            </a:r>
            <a:r>
              <a:rPr lang="tr-TR" dirty="0"/>
              <a:t>= 1 - sum(mA)/(m*a) 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1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9257"/>
            <a:ext cx="10515600" cy="5407706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16" name="Oval 15"/>
          <p:cNvSpPr/>
          <p:nvPr/>
        </p:nvSpPr>
        <p:spPr>
          <a:xfrm>
            <a:off x="1599474" y="2645088"/>
            <a:ext cx="560252" cy="5987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tr-T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</a:p>
        </p:txBody>
      </p:sp>
      <p:sp>
        <p:nvSpPr>
          <p:cNvPr id="17" name="Oval 16"/>
          <p:cNvSpPr/>
          <p:nvPr/>
        </p:nvSpPr>
        <p:spPr>
          <a:xfrm>
            <a:off x="3227489" y="2643501"/>
            <a:ext cx="593906" cy="6019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tr-T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</a:p>
        </p:txBody>
      </p:sp>
      <p:cxnSp>
        <p:nvCxnSpPr>
          <p:cNvPr id="19" name="Straight Arrow Connector 18"/>
          <p:cNvCxnSpPr>
            <a:endCxn id="16" idx="0"/>
          </p:cNvCxnSpPr>
          <p:nvPr/>
        </p:nvCxnSpPr>
        <p:spPr>
          <a:xfrm>
            <a:off x="1879600" y="1900307"/>
            <a:ext cx="0" cy="74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0"/>
          </p:cNvCxnSpPr>
          <p:nvPr/>
        </p:nvCxnSpPr>
        <p:spPr>
          <a:xfrm>
            <a:off x="1921702" y="1916015"/>
            <a:ext cx="1602740" cy="72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 flipH="1">
            <a:off x="1879600" y="1852174"/>
            <a:ext cx="1717677" cy="792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349885" y="1514698"/>
            <a:ext cx="1078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2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2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2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2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2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2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2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2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2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6220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Methods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349885" y="2737720"/>
            <a:ext cx="734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09825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Fields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03828" y="1353094"/>
            <a:ext cx="635749" cy="543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tr-T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227489" y="1353095"/>
            <a:ext cx="618966" cy="5435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tr-T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4789714" y="1353094"/>
            <a:ext cx="319315" cy="807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Right Brace 30"/>
          <p:cNvSpPr/>
          <p:nvPr/>
        </p:nvSpPr>
        <p:spPr>
          <a:xfrm>
            <a:off x="4793353" y="2518439"/>
            <a:ext cx="319315" cy="807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TextBox 31"/>
          <p:cNvSpPr txBox="1"/>
          <p:nvPr/>
        </p:nvSpPr>
        <p:spPr>
          <a:xfrm>
            <a:off x="1546903" y="3835945"/>
            <a:ext cx="8953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Methodların kullanmadığı alanların (field / property) yüzdesi</a:t>
            </a:r>
            <a:endParaRPr lang="tr-TR" sz="2800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18</a:t>
            </a:fld>
            <a:endParaRPr lang="tr-TR"/>
          </a:p>
        </p:txBody>
      </p:sp>
      <p:sp>
        <p:nvSpPr>
          <p:cNvPr id="27" name="TextBox 26"/>
          <p:cNvSpPr txBox="1"/>
          <p:nvPr/>
        </p:nvSpPr>
        <p:spPr>
          <a:xfrm>
            <a:off x="1546902" y="4374189"/>
            <a:ext cx="2542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Eşik değeri = 0,8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5031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CBO - Coupling Between Object Classes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Coupling bir sınıfın diğer sınıflara ne kadar bağlı olduğunu </a:t>
            </a:r>
            <a:r>
              <a:rPr lang="tr-TR" dirty="0" smtClean="0"/>
              <a:t>belirtir.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   CBO </a:t>
            </a:r>
            <a:r>
              <a:rPr lang="tr-TR" dirty="0"/>
              <a:t>= Bir sınıfın bağlı olduğu </a:t>
            </a:r>
            <a:r>
              <a:rPr lang="tr-TR" dirty="0" smtClean="0"/>
              <a:t>sınıfların sayısı</a:t>
            </a:r>
          </a:p>
          <a:p>
            <a:pPr marL="0" indent="0">
              <a:buNone/>
            </a:pPr>
            <a:endParaRPr lang="tr-TR" dirty="0"/>
          </a:p>
          <a:p>
            <a:pPr lvl="0"/>
            <a:r>
              <a:rPr lang="tr-TR" dirty="0" smtClean="0"/>
              <a:t>Method çağrıları</a:t>
            </a:r>
            <a:endParaRPr lang="tr-TR" dirty="0"/>
          </a:p>
          <a:p>
            <a:pPr lvl="0"/>
            <a:r>
              <a:rPr lang="tr-TR" dirty="0" smtClean="0"/>
              <a:t>Niteliklerine erişim</a:t>
            </a:r>
            <a:endParaRPr lang="tr-TR" dirty="0"/>
          </a:p>
          <a:p>
            <a:pPr lvl="0"/>
            <a:r>
              <a:rPr lang="tr-TR" dirty="0" smtClean="0"/>
              <a:t>Parametre olarak kullanma</a:t>
            </a:r>
            <a:endParaRPr lang="tr-TR" dirty="0"/>
          </a:p>
          <a:p>
            <a:pPr lvl="0"/>
            <a:r>
              <a:rPr lang="tr-TR" dirty="0" smtClean="0"/>
              <a:t>Fonksiyondan geri döndürme</a:t>
            </a:r>
          </a:p>
          <a:p>
            <a:pPr lvl="0"/>
            <a:endParaRPr lang="tr-TR" dirty="0"/>
          </a:p>
          <a:p>
            <a:pPr lvl="0"/>
            <a:r>
              <a:rPr lang="tr-TR" dirty="0" smtClean="0"/>
              <a:t>Eşik değeri = 4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Oval 6"/>
          <p:cNvSpPr/>
          <p:nvPr/>
        </p:nvSpPr>
        <p:spPr>
          <a:xfrm>
            <a:off x="7129371" y="3596278"/>
            <a:ext cx="359410" cy="3594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129371" y="5253628"/>
            <a:ext cx="359410" cy="3594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796246" y="4453528"/>
            <a:ext cx="359410" cy="3594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96376" y="3952513"/>
            <a:ext cx="19050" cy="130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484336" y="4774838"/>
            <a:ext cx="1345565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486876" y="3879488"/>
            <a:ext cx="1314450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74794" y="5501324"/>
            <a:ext cx="134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A, B, C sınıf</a:t>
            </a:r>
            <a:endParaRPr lang="tr-TR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4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Projenin Tanımı</a:t>
            </a:r>
            <a:endParaRPr lang="tr-T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565" y="2870816"/>
            <a:ext cx="5383235" cy="50966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Nesne yönelimli programlama dili kullanılarak yazılmış kaynak kodların analiz edilerek kusurlu kodların tespit edilmesi.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507935"/>
            <a:ext cx="2844800" cy="365125"/>
          </a:xfrm>
        </p:spPr>
        <p:txBody>
          <a:bodyPr rIns="144000"/>
          <a:lstStyle/>
          <a:p>
            <a:r>
              <a:rPr lang="tr-TR" dirty="0" smtClean="0"/>
              <a:t>   </a:t>
            </a:r>
            <a:fld id="{8C98516A-DB6B-40BC-8C8A-31E52EC876AF}" type="slidenum">
              <a:rPr lang="tr-TR" smtClean="0"/>
              <a:pPr/>
              <a:t>2</a:t>
            </a:fld>
            <a:endParaRPr lang="tr-TR" dirty="0"/>
          </a:p>
        </p:txBody>
      </p:sp>
      <p:sp>
        <p:nvSpPr>
          <p:cNvPr id="10" name="Oval 9"/>
          <p:cNvSpPr/>
          <p:nvPr/>
        </p:nvSpPr>
        <p:spPr>
          <a:xfrm rot="633595">
            <a:off x="7866141" y="5003510"/>
            <a:ext cx="1799772" cy="1179415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 rot="1326284">
            <a:off x="7982846" y="5263360"/>
            <a:ext cx="1592089" cy="881314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noAutofit/>
          </a:bodyPr>
          <a:lstStyle/>
          <a:p>
            <a:r>
              <a:rPr lang="tr-TR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(i = 0)</a:t>
            </a:r>
          </a:p>
          <a:p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Ekran Görüntüleri</a:t>
            </a:r>
            <a:endParaRPr lang="tr-T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791"/>
            <a:ext cx="6838950" cy="48006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20</a:t>
            </a:fld>
            <a:endParaRPr lang="tr-T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743024"/>
            <a:ext cx="5629275" cy="404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60" y="3390779"/>
            <a:ext cx="433448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8000" y="3033000"/>
            <a:ext cx="3044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smtClean="0"/>
              <a:t>Teşekkürler</a:t>
            </a:r>
            <a:endParaRPr lang="tr-TR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>
                <a:solidFill>
                  <a:schemeClr val="tx1"/>
                </a:solidFill>
              </a:rPr>
              <a:t>21</a:t>
            </a:fld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Kusurlu Kod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/>
              <a:t>Kaynak kodun derlenmesini ve </a:t>
            </a:r>
            <a:r>
              <a:rPr lang="tr-TR" dirty="0" smtClean="0"/>
              <a:t>çoğunlukla doğru </a:t>
            </a:r>
            <a:r>
              <a:rPr lang="tr-TR" dirty="0"/>
              <a:t>çalışmasını engellemeyen ancak sistemde daha derin problemlerin işaretçisi olan kod </a:t>
            </a:r>
            <a:r>
              <a:rPr lang="tr-TR" dirty="0" smtClean="0"/>
              <a:t>parçalarıdır.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Code smell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Programların okunmasını, anlaşılmasını, geliştirilmesini, bakımını zorlaştırırlar; hata çıkma olasılığını arttırırlar</a:t>
            </a:r>
            <a:r>
              <a:rPr lang="tr-TR" dirty="0" smtClean="0"/>
              <a:t>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870F-A10D-451D-9108-9F1DF48B558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21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Örnekler</a:t>
            </a:r>
            <a:endParaRPr lang="tr-T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1645461"/>
            <a:ext cx="3672115" cy="1115690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sz="95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f()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label: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</a:t>
            </a:r>
            <a:r>
              <a:rPr lang="tr-TR" sz="9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do something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spcAft>
                <a:spcPts val="0"/>
              </a:spcAft>
            </a:pPr>
            <a:r>
              <a:rPr lang="tr-TR" sz="9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spcAft>
                <a:spcPts val="0"/>
              </a:spcAft>
            </a:pPr>
            <a:r>
              <a:rPr lang="tr-TR" sz="9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goto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label;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tr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65486" y="1645461"/>
            <a:ext cx="6096000" cy="361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tr-TR" sz="9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true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tr-TR" sz="95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tr-TR" sz="9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true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{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tr-TR" sz="95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tr-TR" sz="9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true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{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tr-TR" sz="95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tr-TR" sz="9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true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tr-TR" sz="95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tr-TR" sz="9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true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{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	</a:t>
            </a:r>
            <a:r>
              <a:rPr lang="tr-TR" sz="95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tr-TR" sz="9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...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    </a:t>
            </a:r>
            <a:r>
              <a:rPr lang="tr-TR" sz="95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</a:p>
          <a:p>
            <a:pPr algn="just">
              <a:spcAft>
                <a:spcPts val="0"/>
              </a:spcAft>
            </a:pPr>
            <a:r>
              <a:rPr lang="tr-TR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</a:t>
            </a: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tr-TR" sz="95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}</a:t>
            </a:r>
            <a:endParaRPr lang="tr-TR" sz="95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}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tr-T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algn="just">
              <a:spcAft>
                <a:spcPts val="0"/>
              </a:spcAft>
            </a:pPr>
            <a:endParaRPr lang="tr-TR" sz="950" dirty="0" smtClean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tr-TR" sz="95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1276129"/>
            <a:ext cx="3672115" cy="338554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G</a:t>
            </a:r>
            <a:r>
              <a:rPr lang="tr-TR" sz="1600" dirty="0" smtClean="0"/>
              <a:t>oto kullanmak </a:t>
            </a:r>
            <a:endParaRPr lang="tr-T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65485" y="1276129"/>
            <a:ext cx="6096001" cy="338554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İ</a:t>
            </a:r>
            <a:r>
              <a:rPr lang="tr-TR" sz="1600" dirty="0" smtClean="0"/>
              <a:t>ç içe yuvalanmış çok sayıda if/else</a:t>
            </a:r>
            <a:endParaRPr lang="tr-T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199" y="3673591"/>
            <a:ext cx="3672115" cy="2577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f()</a:t>
            </a:r>
            <a:endParaRPr lang="tr-TR" sz="95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tr-TR" sz="95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.</a:t>
            </a:r>
            <a:endParaRPr lang="tr-TR" sz="95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.</a:t>
            </a: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1D8E1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tr-TR" sz="950" dirty="0" smtClean="0">
                <a:solidFill>
                  <a:srgbClr val="1D8E1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// 100 satır</a:t>
            </a: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1D8E1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tr-TR" sz="950" dirty="0" smtClean="0">
                <a:solidFill>
                  <a:srgbClr val="1D8E1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.</a:t>
            </a:r>
            <a:endParaRPr lang="tr-TR" sz="950" dirty="0">
              <a:solidFill>
                <a:srgbClr val="1D8E1D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solidFill>
                  <a:srgbClr val="1D8E1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// çok uzun fonksiyon</a:t>
            </a: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1D8E1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tr-TR" sz="950" dirty="0" smtClean="0">
                <a:solidFill>
                  <a:srgbClr val="1D8E1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// fonksiyonlar kısa olmalı ve sadece bir iş   </a:t>
            </a:r>
          </a:p>
          <a:p>
            <a:pPr algn="just">
              <a:spcAft>
                <a:spcPts val="0"/>
              </a:spcAft>
            </a:pPr>
            <a:r>
              <a:rPr lang="tr-TR" sz="950" dirty="0">
                <a:solidFill>
                  <a:srgbClr val="1D8E1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tr-TR" sz="950" dirty="0" smtClean="0">
                <a:solidFill>
                  <a:srgbClr val="1D8E1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// yapmalı.</a:t>
            </a:r>
            <a:endParaRPr lang="tr-TR" sz="95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.</a:t>
            </a: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.</a:t>
            </a:r>
            <a:endParaRPr lang="tr-TR" sz="95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.</a:t>
            </a: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.</a:t>
            </a:r>
            <a:endParaRPr lang="tr-TR" sz="95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.</a:t>
            </a: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.</a:t>
            </a:r>
            <a:endParaRPr lang="tr-TR" sz="95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.</a:t>
            </a:r>
            <a:endParaRPr lang="tr-TR" sz="95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tr-TR" sz="95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>
            <a:off x="838198" y="3323128"/>
            <a:ext cx="3672115" cy="338554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Uzun fonksiyon</a:t>
            </a:r>
            <a:endParaRPr lang="tr-TR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06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Statik Kod Analizi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Kaynak kodun derlenip çalıştırılmadan incelenmesi işlemine </a:t>
            </a:r>
            <a:r>
              <a:rPr lang="tr-TR" dirty="0" smtClean="0"/>
              <a:t>denir.</a:t>
            </a:r>
          </a:p>
          <a:p>
            <a:pPr marL="0" indent="0">
              <a:buNone/>
            </a:pP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Günümüzde farklı görevleri yerine getiren ve farklı dilleri inceleyen pek çok statik analiz programı mevcuttur.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0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40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Yazılım Metrikleri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tr-TR" dirty="0" smtClean="0"/>
              <a:t>Bir yazılıma ait özelliklerin ölçümüdür. </a:t>
            </a:r>
          </a:p>
          <a:p>
            <a:pPr>
              <a:lnSpc>
                <a:spcPct val="100000"/>
              </a:lnSpc>
            </a:pPr>
            <a:endParaRPr lang="tr-TR" dirty="0" smtClean="0"/>
          </a:p>
          <a:p>
            <a:pPr>
              <a:lnSpc>
                <a:spcPct val="100000"/>
              </a:lnSpc>
            </a:pPr>
            <a:r>
              <a:rPr lang="tr-TR" dirty="0" smtClean="0"/>
              <a:t>Örneğin; satır sayısı, bir sınıfın türetim ağacındaki derinliği.</a:t>
            </a:r>
          </a:p>
          <a:p>
            <a:pPr>
              <a:lnSpc>
                <a:spcPct val="100000"/>
              </a:lnSpc>
            </a:pP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Yazılım geliştirmenin iyileştirilmesi için ölçme ve değerlendirmeye ihtiyaç vardır. Amaç elde edilen sayısal değerler ile yazılımın kalitesini değerlendirmek ve mümkünse yükseltmek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68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Yazılım Kalitesi</a:t>
            </a:r>
            <a:endParaRPr lang="tr-T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tr-TR" dirty="0"/>
              <a:t>Kalite "ISO/IEC 25010 : 2011 </a:t>
            </a:r>
            <a:r>
              <a:rPr lang="tr-TR" dirty="0" smtClean="0"/>
              <a:t> </a:t>
            </a:r>
            <a:r>
              <a:rPr lang="tr-TR" dirty="0"/>
              <a:t>System and software quality model" standardında tanımlanmıştır</a:t>
            </a:r>
            <a:r>
              <a:rPr lang="tr-TR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tr-TR" dirty="0"/>
              <a:t>Yazılımın kendisinden beklentileri ne kadar karşıladığıdır</a:t>
            </a:r>
            <a:r>
              <a:rPr lang="tr-TR" dirty="0" smtClean="0"/>
              <a:t>.</a:t>
            </a:r>
            <a:endParaRPr lang="tr-TR" dirty="0"/>
          </a:p>
          <a:p>
            <a:pPr>
              <a:lnSpc>
                <a:spcPct val="125000"/>
              </a:lnSpc>
            </a:pPr>
            <a:r>
              <a:rPr lang="tr-TR" dirty="0"/>
              <a:t>Kullanımdaki kalite (Quality in use) ve ürün kalitesi (product quality) olarak ikiye ayrılır. Biri yazılımın dışarıdan görülen özellikleri diğeri ise iç özellikleridir</a:t>
            </a:r>
            <a:r>
              <a:rPr lang="tr-TR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26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Yazılım Kalitesi</a:t>
            </a:r>
            <a:endParaRPr lang="tr-T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tr-TR" dirty="0" smtClean="0"/>
              <a:t>Kullanımdaki kalite modeli</a:t>
            </a:r>
          </a:p>
          <a:p>
            <a:pPr lvl="1">
              <a:lnSpc>
                <a:spcPct val="125000"/>
              </a:lnSpc>
            </a:pPr>
            <a:r>
              <a:rPr lang="tr-TR" dirty="0"/>
              <a:t>Effectiveness (Etkinlik</a:t>
            </a:r>
            <a:r>
              <a:rPr lang="tr-TR" dirty="0" smtClean="0"/>
              <a:t>)</a:t>
            </a:r>
          </a:p>
          <a:p>
            <a:pPr lvl="1">
              <a:lnSpc>
                <a:spcPct val="125000"/>
              </a:lnSpc>
            </a:pPr>
            <a:r>
              <a:rPr lang="tr-TR" dirty="0"/>
              <a:t>Efficiency (Verimlilik</a:t>
            </a:r>
            <a:r>
              <a:rPr lang="tr-TR" dirty="0" smtClean="0"/>
              <a:t>)</a:t>
            </a:r>
          </a:p>
          <a:p>
            <a:pPr lvl="1">
              <a:lnSpc>
                <a:spcPct val="125000"/>
              </a:lnSpc>
            </a:pPr>
            <a:r>
              <a:rPr lang="tr-TR" dirty="0" smtClean="0"/>
              <a:t>Satisfaction (Memnuniyet)</a:t>
            </a:r>
          </a:p>
          <a:p>
            <a:pPr>
              <a:lnSpc>
                <a:spcPct val="125000"/>
              </a:lnSpc>
            </a:pPr>
            <a:r>
              <a:rPr lang="tr-TR" dirty="0" smtClean="0"/>
              <a:t>Ürün kalite modeli</a:t>
            </a:r>
          </a:p>
          <a:p>
            <a:pPr lvl="1">
              <a:lnSpc>
                <a:spcPct val="125000"/>
              </a:lnSpc>
            </a:pPr>
            <a:r>
              <a:rPr lang="tr-TR" dirty="0"/>
              <a:t>Functional suitability (İşlevsel uygunluk</a:t>
            </a:r>
            <a:r>
              <a:rPr lang="tr-TR" dirty="0" smtClean="0"/>
              <a:t>)</a:t>
            </a:r>
          </a:p>
          <a:p>
            <a:pPr lvl="1">
              <a:lnSpc>
                <a:spcPct val="125000"/>
              </a:lnSpc>
            </a:pPr>
            <a:r>
              <a:rPr lang="tr-TR" dirty="0"/>
              <a:t>Performance </a:t>
            </a:r>
            <a:r>
              <a:rPr lang="tr-TR" dirty="0" smtClean="0"/>
              <a:t>efficiency</a:t>
            </a:r>
          </a:p>
          <a:p>
            <a:pPr lvl="1">
              <a:lnSpc>
                <a:spcPct val="125000"/>
              </a:lnSpc>
            </a:pPr>
            <a:r>
              <a:rPr lang="tr-TR" dirty="0" smtClean="0"/>
              <a:t>Compatibility (Uygunluk, birlikte çalışabilirlik)</a:t>
            </a:r>
          </a:p>
          <a:p>
            <a:pPr lvl="1">
              <a:lnSpc>
                <a:spcPct val="125000"/>
              </a:lnSpc>
            </a:pPr>
            <a:r>
              <a:rPr lang="tr-TR" dirty="0" smtClean="0"/>
              <a:t>Usability (Kullanılabilir)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1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85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29" y="6552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İstanbul Teknik </a:t>
            </a:r>
            <a:r>
              <a:rPr lang="tr-TR" sz="1200" dirty="0" smtClean="0"/>
              <a:t>Üniversitesi   2016</a:t>
            </a:r>
            <a:endParaRPr lang="tr-TR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Yazılım Kalitesi</a:t>
            </a:r>
            <a:endParaRPr lang="tr-T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tr-TR" dirty="0" smtClean="0"/>
              <a:t>Ürün kalite modeli (</a:t>
            </a:r>
            <a:r>
              <a:rPr lang="tr-TR" i="1" dirty="0" smtClean="0"/>
              <a:t>devam</a:t>
            </a:r>
            <a:r>
              <a:rPr lang="tr-TR" dirty="0" smtClean="0"/>
              <a:t>)</a:t>
            </a:r>
          </a:p>
          <a:p>
            <a:pPr lvl="1">
              <a:lnSpc>
                <a:spcPct val="125000"/>
              </a:lnSpc>
            </a:pPr>
            <a:r>
              <a:rPr lang="tr-TR" dirty="0" smtClean="0"/>
              <a:t>Reliability (Güvenilirlik)</a:t>
            </a:r>
          </a:p>
          <a:p>
            <a:pPr lvl="1">
              <a:lnSpc>
                <a:spcPct val="125000"/>
              </a:lnSpc>
            </a:pPr>
            <a:r>
              <a:rPr lang="tr-TR" dirty="0" smtClean="0"/>
              <a:t>Security (Güvenlik)</a:t>
            </a:r>
          </a:p>
          <a:p>
            <a:pPr lvl="1">
              <a:lnSpc>
                <a:spcPct val="125000"/>
              </a:lnSpc>
            </a:pPr>
            <a:r>
              <a:rPr lang="tr-TR" dirty="0" smtClean="0"/>
              <a:t>Maintainability (Bakım kolaylığı)</a:t>
            </a:r>
          </a:p>
          <a:p>
            <a:pPr lvl="1">
              <a:lnSpc>
                <a:spcPct val="125000"/>
              </a:lnSpc>
            </a:pPr>
            <a:r>
              <a:rPr lang="tr-TR" dirty="0" smtClean="0"/>
              <a:t>Portability  (Başka ortamda çalışır mı?)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16A-DB6B-40BC-8C8A-31E52EC876A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41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715</Words>
  <Application>Microsoft Office PowerPoint</Application>
  <PresentationFormat>Widescreen</PresentationFormat>
  <Paragraphs>237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Office Theme</vt:lpstr>
      <vt:lpstr>Nesneye Dayalı Programlamada Kusurlu Kodların Belirlenmesi</vt:lpstr>
      <vt:lpstr>Projenin Tanımı</vt:lpstr>
      <vt:lpstr>Kusurlu Kod</vt:lpstr>
      <vt:lpstr>Örnekler</vt:lpstr>
      <vt:lpstr>Statik Kod Analizi</vt:lpstr>
      <vt:lpstr>Yazılım Metrikleri</vt:lpstr>
      <vt:lpstr>Yazılım Kalitesi</vt:lpstr>
      <vt:lpstr>Yazılım Kalitesi</vt:lpstr>
      <vt:lpstr>Yazılım Kalitesi</vt:lpstr>
      <vt:lpstr>Refactoring</vt:lpstr>
      <vt:lpstr>Parser &amp; Lexer</vt:lpstr>
      <vt:lpstr>ANTLR</vt:lpstr>
      <vt:lpstr>Kullanılan Teknolojiler</vt:lpstr>
      <vt:lpstr>Tespit edilen kusurlar</vt:lpstr>
      <vt:lpstr>Parametre sayısı</vt:lpstr>
      <vt:lpstr>Exception Yönetimi</vt:lpstr>
      <vt:lpstr>LCOM – Lack of Cohesion of Methods</vt:lpstr>
      <vt:lpstr>PowerPoint Presentation</vt:lpstr>
      <vt:lpstr>CBO - Coupling Between Object Classes</vt:lpstr>
      <vt:lpstr>Ekran Görüntüleri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msekin</dc:creator>
  <cp:lastModifiedBy>msekin</cp:lastModifiedBy>
  <cp:revision>62</cp:revision>
  <dcterms:created xsi:type="dcterms:W3CDTF">2016-06-08T08:12:55Z</dcterms:created>
  <dcterms:modified xsi:type="dcterms:W3CDTF">2016-06-15T06:26:19Z</dcterms:modified>
</cp:coreProperties>
</file>