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71" r:id="rId4"/>
    <p:sldId id="259" r:id="rId5"/>
    <p:sldId id="260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83" r:id="rId15"/>
    <p:sldId id="278" r:id="rId16"/>
    <p:sldId id="282" r:id="rId17"/>
    <p:sldId id="285" r:id="rId18"/>
    <p:sldId id="279" r:id="rId19"/>
    <p:sldId id="284" r:id="rId20"/>
    <p:sldId id="280" r:id="rId21"/>
    <p:sldId id="281" r:id="rId22"/>
    <p:sldId id="266" r:id="rId23"/>
    <p:sldId id="286" r:id="rId24"/>
    <p:sldId id="287" r:id="rId25"/>
    <p:sldId id="288" r:id="rId26"/>
    <p:sldId id="289" r:id="rId27"/>
    <p:sldId id="290" r:id="rId28"/>
    <p:sldId id="291" r:id="rId29"/>
    <p:sldId id="269" r:id="rId30"/>
    <p:sldId id="292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1" autoAdjust="0"/>
  </p:normalViewPr>
  <p:slideViewPr>
    <p:cSldViewPr snapToGrid="0">
      <p:cViewPr varScale="1">
        <p:scale>
          <a:sx n="52" d="100"/>
          <a:sy n="52" d="100"/>
        </p:scale>
        <p:origin x="996" y="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what each character of the REGEX does </a:t>
            </a:r>
            <a:r>
              <a:rPr lang="en-US" dirty="0" err="1"/>
              <a:t>outloud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Regex is useful for security professionals.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Knowledge of regex can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4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https://www.sitepoint.com/demystifying-regex-with-practical-examples/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59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http://httpd.apache.org/docs/1.3/logs.html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crosswor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1.3/logs.html" TargetMode="External"/><Relationship Id="rId2" Type="http://schemas.openxmlformats.org/officeDocument/2006/relationships/hyperlink" Target="https://www.sitepoint.com/demystifying-regex-with-practical-examp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gextester.com/" TargetMode="External"/><Relationship Id="rId4" Type="http://schemas.openxmlformats.org/officeDocument/2006/relationships/hyperlink" Target="https://regex101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Matthew Selbrede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Grouping (Continued)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“^” inside brackets can be used to negate characters</a:t>
            </a:r>
          </a:p>
          <a:p>
            <a:pPr marL="109728" indent="0">
              <a:buNone/>
            </a:pPr>
            <a:r>
              <a:rPr lang="en-US" dirty="0"/>
              <a:t>The regex</a:t>
            </a:r>
          </a:p>
          <a:p>
            <a:pPr marL="109728" indent="0">
              <a:buNone/>
            </a:pPr>
            <a:r>
              <a:rPr lang="en-US" b="1" dirty="0"/>
              <a:t>[^</a:t>
            </a:r>
            <a:r>
              <a:rPr lang="en-US" b="1" dirty="0" err="1"/>
              <a:t>cbh</a:t>
            </a:r>
            <a:r>
              <a:rPr lang="en-US" b="1" dirty="0"/>
              <a:t>]</a:t>
            </a:r>
          </a:p>
          <a:p>
            <a:pPr marL="109728" indent="0">
              <a:buNone/>
            </a:pPr>
            <a:r>
              <a:rPr lang="en-US" dirty="0"/>
              <a:t>would only match “fat” from the list of previous matches.</a:t>
            </a:r>
          </a:p>
        </p:txBody>
      </p:sp>
    </p:spTree>
    <p:extLst>
      <p:ext uri="{BB962C8B-B14F-4D97-AF65-F5344CB8AC3E}">
        <p14:creationId xmlns:p14="http://schemas.microsoft.com/office/powerpoint/2010/main" val="347081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Wildcard</a:t>
            </a:r>
          </a:p>
          <a:p>
            <a:r>
              <a:rPr lang="en-US" dirty="0"/>
              <a:t>Matches any character</a:t>
            </a:r>
          </a:p>
          <a:p>
            <a:pPr marL="109728" indent="0">
              <a:buNone/>
            </a:pPr>
            <a:r>
              <a:rPr lang="en-US" dirty="0"/>
              <a:t>.at</a:t>
            </a:r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/>
              <a:t>cat</a:t>
            </a:r>
          </a:p>
          <a:p>
            <a:pPr marL="109728" indent="0">
              <a:buNone/>
            </a:pPr>
            <a:r>
              <a:rPr lang="en-US" dirty="0"/>
              <a:t>fat</a:t>
            </a:r>
          </a:p>
          <a:p>
            <a:pPr marL="109728" indent="0">
              <a:buNone/>
            </a:pPr>
            <a:r>
              <a:rPr lang="en-US" dirty="0"/>
              <a:t>mat</a:t>
            </a:r>
          </a:p>
          <a:p>
            <a:pPr marL="109728" indent="0">
              <a:buNone/>
            </a:pPr>
            <a:r>
              <a:rPr lang="en-US" dirty="0"/>
              <a:t>tat</a:t>
            </a:r>
          </a:p>
          <a:p>
            <a:pPr marL="109728" indent="0">
              <a:buNone/>
            </a:pPr>
            <a:r>
              <a:rPr lang="en-US" dirty="0"/>
              <a:t>5at</a:t>
            </a:r>
          </a:p>
          <a:p>
            <a:pPr marL="109728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03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+</a:t>
            </a:r>
          </a:p>
          <a:p>
            <a:r>
              <a:rPr lang="en-US" dirty="0"/>
              <a:t>Modifies the preceding character or grouped expression</a:t>
            </a:r>
          </a:p>
          <a:p>
            <a:r>
              <a:rPr lang="en-US" dirty="0"/>
              <a:t>1 or more occurrences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err="1"/>
              <a:t>fee+t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/>
              <a:t>feet</a:t>
            </a:r>
          </a:p>
          <a:p>
            <a:pPr marL="109728" indent="0">
              <a:buNone/>
            </a:pPr>
            <a:r>
              <a:rPr lang="en-US" dirty="0" err="1"/>
              <a:t>feeet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feeeeeeeeeeeeeeeeeeeeeeeeeeeeeeet</a:t>
            </a:r>
            <a:endParaRPr lang="en-US" dirty="0"/>
          </a:p>
          <a:p>
            <a:pPr marL="109728" indent="0">
              <a:buNone/>
            </a:pPr>
            <a:r>
              <a:rPr lang="en-US" i="1" dirty="0"/>
              <a:t>but not</a:t>
            </a:r>
          </a:p>
          <a:p>
            <a:pPr marL="109728" indent="0">
              <a:buNone/>
            </a:pPr>
            <a:r>
              <a:rPr lang="en-US" dirty="0" err="1"/>
              <a:t>fet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feat</a:t>
            </a:r>
          </a:p>
        </p:txBody>
      </p:sp>
    </p:spTree>
    <p:extLst>
      <p:ext uri="{BB962C8B-B14F-4D97-AF65-F5344CB8AC3E}">
        <p14:creationId xmlns:p14="http://schemas.microsoft.com/office/powerpoint/2010/main" val="32887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5384800" cy="4341875"/>
          </a:xfrm>
        </p:spPr>
        <p:txBody>
          <a:bodyPr/>
          <a:lstStyle/>
          <a:p>
            <a:r>
              <a:rPr lang="en-US" dirty="0"/>
              <a:t>*</a:t>
            </a:r>
          </a:p>
          <a:p>
            <a:r>
              <a:rPr lang="en-US" dirty="0"/>
              <a:t>People commonly think this is a wildcard</a:t>
            </a:r>
          </a:p>
          <a:p>
            <a:r>
              <a:rPr lang="en-US" dirty="0"/>
              <a:t>Modifies the preceding character or grouped expression</a:t>
            </a:r>
          </a:p>
          <a:p>
            <a:r>
              <a:rPr lang="en-US" dirty="0"/>
              <a:t>Zero or more occurrences</a:t>
            </a:r>
          </a:p>
          <a:p>
            <a:pPr marL="109728" indent="0">
              <a:buNone/>
            </a:pPr>
            <a:r>
              <a:rPr lang="en-US" b="1" dirty="0" err="1"/>
              <a:t>fe</a:t>
            </a:r>
            <a:r>
              <a:rPr lang="en-US" b="1" dirty="0"/>
              <a:t>*t</a:t>
            </a:r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 err="1"/>
              <a:t>fet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feet</a:t>
            </a:r>
          </a:p>
          <a:p>
            <a:pPr marL="109728" indent="0">
              <a:buNone/>
            </a:pPr>
            <a:r>
              <a:rPr lang="en-US" dirty="0" err="1"/>
              <a:t>feeeeeeeeeeeeeeeeeeeeeeet</a:t>
            </a:r>
            <a:endParaRPr lang="en-US" dirty="0"/>
          </a:p>
          <a:p>
            <a:pPr marL="109728" indent="0">
              <a:buNone/>
            </a:pPr>
            <a:r>
              <a:rPr lang="en-US" i="1" dirty="0"/>
              <a:t>but not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feat</a:t>
            </a:r>
          </a:p>
        </p:txBody>
      </p:sp>
    </p:spTree>
    <p:extLst>
      <p:ext uri="{BB962C8B-B14F-4D97-AF65-F5344CB8AC3E}">
        <p14:creationId xmlns:p14="http://schemas.microsoft.com/office/powerpoint/2010/main" val="23841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 (* cont’d)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5384800" cy="4341875"/>
          </a:xfrm>
        </p:spPr>
        <p:txBody>
          <a:bodyPr/>
          <a:lstStyle/>
          <a:p>
            <a:r>
              <a:rPr lang="en-US" dirty="0"/>
              <a:t>.* </a:t>
            </a:r>
          </a:p>
          <a:p>
            <a:r>
              <a:rPr lang="en-US" dirty="0"/>
              <a:t>This is the “wildcard” combination</a:t>
            </a:r>
          </a:p>
          <a:p>
            <a:r>
              <a:rPr lang="en-US" dirty="0"/>
              <a:t>This matches </a:t>
            </a:r>
            <a:r>
              <a:rPr lang="en-US" u="sng" dirty="0"/>
              <a:t>everything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Modifies the preceding character or grouped expression</a:t>
            </a:r>
          </a:p>
          <a:p>
            <a:r>
              <a:rPr lang="en-US" dirty="0"/>
              <a:t>Zero or one occurrences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err="1"/>
              <a:t>fe?t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 err="1"/>
              <a:t>fet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ft</a:t>
            </a:r>
          </a:p>
          <a:p>
            <a:pPr marL="109728" indent="0">
              <a:buNone/>
            </a:pPr>
            <a:r>
              <a:rPr lang="en-US" i="1" dirty="0"/>
              <a:t>but not</a:t>
            </a:r>
          </a:p>
          <a:p>
            <a:pPr marL="109728" indent="0">
              <a:buNone/>
            </a:pPr>
            <a:r>
              <a:rPr lang="en-US" dirty="0"/>
              <a:t>feet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n,n</a:t>
            </a:r>
            <a:r>
              <a:rPr lang="en-US" dirty="0"/>
              <a:t>}, and {n}</a:t>
            </a:r>
          </a:p>
          <a:p>
            <a:r>
              <a:rPr lang="en-US" dirty="0"/>
              <a:t>Specifies the amount of repetitions of the preceding expression</a:t>
            </a:r>
          </a:p>
          <a:p>
            <a:r>
              <a:rPr lang="en-US" dirty="0"/>
              <a:t>{minimum, maximum}</a:t>
            </a:r>
          </a:p>
          <a:p>
            <a:pPr marL="109728" indent="0">
              <a:buNone/>
            </a:pPr>
            <a:r>
              <a:rPr lang="en-US" b="1" dirty="0"/>
              <a:t>a{3}</a:t>
            </a:r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 err="1"/>
              <a:t>aaa</a:t>
            </a:r>
            <a:endParaRPr lang="en-US" dirty="0"/>
          </a:p>
          <a:p>
            <a:pPr marL="109728" indent="0">
              <a:buNone/>
            </a:pPr>
            <a:r>
              <a:rPr lang="en-US" b="1" dirty="0"/>
              <a:t>a{1,3}</a:t>
            </a:r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/>
              <a:t>a</a:t>
            </a:r>
          </a:p>
          <a:p>
            <a:pPr marL="109728" indent="0">
              <a:buNone/>
            </a:pPr>
            <a:r>
              <a:rPr lang="en-US" dirty="0"/>
              <a:t>aa</a:t>
            </a:r>
          </a:p>
          <a:p>
            <a:pPr marL="109728" indent="0">
              <a:buNone/>
            </a:pPr>
            <a:r>
              <a:rPr lang="en-US" dirty="0" err="1"/>
              <a:t>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 {</a:t>
            </a:r>
            <a:r>
              <a:rPr lang="en-US" dirty="0" err="1"/>
              <a:t>n,n</a:t>
            </a:r>
            <a:r>
              <a:rPr lang="en-US" dirty="0"/>
              <a:t>} cont’d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{n,} can also mean ‘n’ or more</a:t>
            </a:r>
          </a:p>
          <a:p>
            <a:pPr marL="109728" indent="0">
              <a:buNone/>
            </a:pPr>
            <a:r>
              <a:rPr lang="en-US" b="1" dirty="0"/>
              <a:t>a{3,}</a:t>
            </a:r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 err="1"/>
              <a:t>aaa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aaaa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aaaaa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aaaaaa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aaaaaaa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5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^ and $</a:t>
            </a:r>
          </a:p>
          <a:p>
            <a:r>
              <a:rPr lang="en-US" dirty="0"/>
              <a:t>These characters specify the beginning and ending of a line</a:t>
            </a:r>
          </a:p>
          <a:p>
            <a:r>
              <a:rPr lang="en-US" dirty="0"/>
              <a:t>Consider the following line:</a:t>
            </a:r>
          </a:p>
          <a:p>
            <a:pPr marL="109728" indent="0">
              <a:buNone/>
            </a:pPr>
            <a:r>
              <a:rPr lang="en-US" dirty="0"/>
              <a:t>the quick brown fox jumps over the lazy dog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b="1" dirty="0"/>
              <a:t>the ……</a:t>
            </a:r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/>
              <a:t>the quick </a:t>
            </a:r>
            <a:r>
              <a:rPr lang="en-US" i="1" dirty="0"/>
              <a:t>and </a:t>
            </a:r>
            <a:r>
              <a:rPr lang="en-US" dirty="0"/>
              <a:t>the lazy </a:t>
            </a:r>
          </a:p>
          <a:p>
            <a:pPr marL="109728" indent="0">
              <a:buNone/>
            </a:pPr>
            <a:r>
              <a:rPr lang="en-US" b="1" dirty="0"/>
              <a:t>^the ……</a:t>
            </a:r>
          </a:p>
          <a:p>
            <a:pPr marL="109728" indent="0">
              <a:buNone/>
            </a:pPr>
            <a:r>
              <a:rPr lang="en-US" dirty="0"/>
              <a:t>only matches</a:t>
            </a:r>
          </a:p>
          <a:p>
            <a:pPr marL="109728" indent="0">
              <a:buNone/>
            </a:pPr>
            <a:r>
              <a:rPr lang="en-US" dirty="0"/>
              <a:t>the quick</a:t>
            </a:r>
          </a:p>
        </p:txBody>
      </p:sp>
    </p:spTree>
    <p:extLst>
      <p:ext uri="{BB962C8B-B14F-4D97-AF65-F5344CB8AC3E}">
        <p14:creationId xmlns:p14="http://schemas.microsoft.com/office/powerpoint/2010/main" val="5216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 (^ and $ cont’d)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^ and $</a:t>
            </a:r>
          </a:p>
          <a:p>
            <a:r>
              <a:rPr lang="en-US" dirty="0"/>
              <a:t>These characters specify the beginning and ending of a line</a:t>
            </a:r>
          </a:p>
          <a:p>
            <a:r>
              <a:rPr lang="en-US" dirty="0"/>
              <a:t>Consider the following line:</a:t>
            </a:r>
          </a:p>
          <a:p>
            <a:pPr marL="109728" indent="0">
              <a:buNone/>
            </a:pPr>
            <a:r>
              <a:rPr lang="en-US" dirty="0"/>
              <a:t>the quick brown fox jumps over the lazy dog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b="1" dirty="0"/>
              <a:t>[a-z]{3}</a:t>
            </a:r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/>
              <a:t>the, fox, the, </a:t>
            </a:r>
            <a:r>
              <a:rPr lang="en-US" i="1" dirty="0"/>
              <a:t>and</a:t>
            </a:r>
            <a:r>
              <a:rPr lang="en-US" dirty="0"/>
              <a:t> dog</a:t>
            </a:r>
          </a:p>
          <a:p>
            <a:pPr marL="109728" indent="0">
              <a:buNone/>
            </a:pPr>
            <a:r>
              <a:rPr lang="en-US" b="1" dirty="0"/>
              <a:t>[a-z]{3}$</a:t>
            </a:r>
          </a:p>
          <a:p>
            <a:pPr marL="109728" indent="0">
              <a:buNone/>
            </a:pPr>
            <a:r>
              <a:rPr lang="en-US" dirty="0"/>
              <a:t>only matches</a:t>
            </a:r>
          </a:p>
          <a:p>
            <a:pPr marL="109728" indent="0">
              <a:buNone/>
            </a:pP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000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or Regex is a representative written language.</a:t>
            </a:r>
          </a:p>
          <a:p>
            <a:r>
              <a:rPr lang="en-US" dirty="0"/>
              <a:t>Regex takes longer to interpret than English.</a:t>
            </a:r>
          </a:p>
          <a:p>
            <a:r>
              <a:rPr lang="en-US" dirty="0"/>
              <a:t>This does not mean its unreadable</a:t>
            </a:r>
          </a:p>
          <a:p>
            <a:pPr marL="109728" indent="0">
              <a:buNone/>
            </a:pPr>
            <a:r>
              <a:rPr lang="en-US" dirty="0"/>
              <a:t>Example:</a:t>
            </a:r>
          </a:p>
          <a:p>
            <a:pPr marL="109728" indent="0">
              <a:buNone/>
            </a:pPr>
            <a:r>
              <a:rPr lang="en-US" dirty="0"/>
              <a:t>[a-zA-Z0-9]+@(</a:t>
            </a:r>
            <a:r>
              <a:rPr lang="en-US" dirty="0" err="1"/>
              <a:t>faculty|student</a:t>
            </a:r>
            <a:r>
              <a:rPr lang="en-US" dirty="0"/>
              <a:t>)\.</a:t>
            </a:r>
            <a:r>
              <a:rPr lang="en-US" dirty="0" err="1"/>
              <a:t>umuc</a:t>
            </a:r>
            <a:r>
              <a:rPr lang="en-US" dirty="0"/>
              <a:t>\.</a:t>
            </a:r>
            <a:r>
              <a:rPr lang="en-US" dirty="0" err="1"/>
              <a:t>edu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Will match a UMUC student or faculty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|</a:t>
            </a:r>
          </a:p>
          <a:p>
            <a:r>
              <a:rPr lang="en-US" dirty="0"/>
              <a:t>Boolean “or” expression</a:t>
            </a:r>
          </a:p>
          <a:p>
            <a:r>
              <a:rPr lang="en-US" dirty="0"/>
              <a:t>Matches either side of the pipe.</a:t>
            </a:r>
          </a:p>
          <a:p>
            <a:pPr marL="109728" indent="0">
              <a:buNone/>
            </a:pPr>
            <a:r>
              <a:rPr lang="en-US" b="1" dirty="0"/>
              <a:t>I like (</a:t>
            </a:r>
            <a:r>
              <a:rPr lang="en-US" b="1" dirty="0" err="1"/>
              <a:t>cats|dogs</a:t>
            </a:r>
            <a:r>
              <a:rPr lang="en-US" b="1" dirty="0"/>
              <a:t>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/>
              <a:t>I like cats</a:t>
            </a:r>
          </a:p>
          <a:p>
            <a:pPr marL="109728" indent="0">
              <a:buNone/>
            </a:pPr>
            <a:r>
              <a:rPr lang="en-US" dirty="0"/>
              <a:t>I like dogs</a:t>
            </a:r>
          </a:p>
          <a:p>
            <a:pPr marL="109728" indent="0">
              <a:buNone/>
            </a:pPr>
            <a:r>
              <a:rPr lang="en-US" b="1" dirty="0"/>
              <a:t>I like </a:t>
            </a:r>
            <a:r>
              <a:rPr lang="en-US" b="1" dirty="0" err="1"/>
              <a:t>cats|dogs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/>
              <a:t>I like </a:t>
            </a:r>
            <a:r>
              <a:rPr lang="en-US" dirty="0" err="1"/>
              <a:t>catsogs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I like </a:t>
            </a:r>
            <a:r>
              <a:rPr lang="en-US" dirty="0" err="1"/>
              <a:t>catdogs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Metacharacters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Escape Character</a:t>
            </a:r>
          </a:p>
          <a:p>
            <a:r>
              <a:rPr lang="en-US" dirty="0"/>
              <a:t>Ignores the special meaning of the proceeding character</a:t>
            </a:r>
          </a:p>
          <a:p>
            <a:pPr marL="109728" indent="0">
              <a:buNone/>
            </a:pPr>
            <a:r>
              <a:rPr lang="en-US" b="1" dirty="0"/>
              <a:t>I like cats.</a:t>
            </a:r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/>
              <a:t>I like </a:t>
            </a:r>
            <a:r>
              <a:rPr lang="en-US" dirty="0" err="1"/>
              <a:t>catsh</a:t>
            </a:r>
            <a:endParaRPr lang="en-US" dirty="0"/>
          </a:p>
          <a:p>
            <a:pPr marL="109728" indent="0">
              <a:buNone/>
            </a:pPr>
            <a:r>
              <a:rPr lang="en-US" b="1" dirty="0"/>
              <a:t>I like cats\.</a:t>
            </a:r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/>
              <a:t>I like cats.</a:t>
            </a:r>
          </a:p>
        </p:txBody>
      </p:sp>
    </p:spTree>
    <p:extLst>
      <p:ext uri="{BB962C8B-B14F-4D97-AF65-F5344CB8AC3E}">
        <p14:creationId xmlns:p14="http://schemas.microsoft.com/office/powerpoint/2010/main" val="18502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Lazy and Greedy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largely depends on the implementation of regular expressions in use.</a:t>
            </a:r>
          </a:p>
          <a:p>
            <a:r>
              <a:rPr lang="en-US" dirty="0"/>
              <a:t>Lazy matching matches as little as possible</a:t>
            </a:r>
          </a:p>
          <a:p>
            <a:r>
              <a:rPr lang="en-US" dirty="0"/>
              <a:t>Greedy matching matches everything it can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Lazy and Greedy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sentence and regex:</a:t>
            </a:r>
          </a:p>
          <a:p>
            <a:pPr marL="109728" indent="0">
              <a:buNone/>
            </a:pPr>
            <a:r>
              <a:rPr lang="en-US" dirty="0"/>
              <a:t>“This is a great lesson in regex,” they said, “Great job!”</a:t>
            </a:r>
          </a:p>
          <a:p>
            <a:pPr marL="109728" indent="0">
              <a:buNone/>
            </a:pPr>
            <a:r>
              <a:rPr lang="en-US" b="1" dirty="0"/>
              <a:t>“.*”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Greedy Match:</a:t>
            </a:r>
          </a:p>
          <a:p>
            <a:pPr marL="109728" indent="0">
              <a:buNone/>
            </a:pPr>
            <a:r>
              <a:rPr lang="en-US" dirty="0"/>
              <a:t>“This is a great lesson in regex,” they said, “Great job!”</a:t>
            </a:r>
          </a:p>
          <a:p>
            <a:pPr marL="109728" indent="0">
              <a:buNone/>
            </a:pPr>
            <a:r>
              <a:rPr lang="en-US" dirty="0"/>
              <a:t>Lazy Match:</a:t>
            </a:r>
          </a:p>
          <a:p>
            <a:pPr marL="109728" indent="0">
              <a:buNone/>
            </a:pPr>
            <a:r>
              <a:rPr lang="en-US" dirty="0"/>
              <a:t>“This is a great lesson in regex,”</a:t>
            </a:r>
          </a:p>
        </p:txBody>
      </p:sp>
    </p:spTree>
    <p:extLst>
      <p:ext uri="{BB962C8B-B14F-4D97-AF65-F5344CB8AC3E}">
        <p14:creationId xmlns:p14="http://schemas.microsoft.com/office/powerpoint/2010/main" val="1234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Lazy and Greedy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lazy implementations can be made greedy by adding a “+”</a:t>
            </a:r>
          </a:p>
          <a:p>
            <a:r>
              <a:rPr lang="en-US" dirty="0"/>
              <a:t>Greedy implementations can be made lazy by adding a “?”</a:t>
            </a:r>
          </a:p>
        </p:txBody>
      </p:sp>
    </p:spTree>
    <p:extLst>
      <p:ext uri="{BB962C8B-B14F-4D97-AF65-F5344CB8AC3E}">
        <p14:creationId xmlns:p14="http://schemas.microsoft.com/office/powerpoint/2010/main" val="35249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  <a:p>
            <a:r>
              <a:rPr lang="en-US" dirty="0"/>
              <a:t>Log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Practical Examples: Password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</a:t>
            </a:r>
            <a:r>
              <a:rPr lang="en-US" dirty="0" err="1"/>
              <a:t>aheads</a:t>
            </a:r>
            <a:r>
              <a:rPr lang="en-US" dirty="0"/>
              <a:t> match after the main expression without including it in the result.</a:t>
            </a:r>
          </a:p>
          <a:p>
            <a:r>
              <a:rPr lang="en-US" dirty="0"/>
              <a:t>Look </a:t>
            </a:r>
            <a:r>
              <a:rPr lang="en-US" dirty="0" err="1"/>
              <a:t>aheads</a:t>
            </a:r>
            <a:r>
              <a:rPr lang="en-US" dirty="0"/>
              <a:t> are used when there are multiple conditions and order doesn’t matter</a:t>
            </a:r>
          </a:p>
          <a:p>
            <a:pPr marL="109728" indent="0">
              <a:buNone/>
            </a:pPr>
            <a:r>
              <a:rPr lang="en-US" b="1" dirty="0"/>
              <a:t>(?=.*[a-z])(?=.*[A-Z])(?=.*[0-9])(?=.*[!@#$%\^&amp;\*\(\)]).{14,}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matches 14 or more uppercase, lowercase. numbers or special characters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Practical Examples: Password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(?=.*[a-z])					-</a:t>
            </a:r>
            <a:r>
              <a:rPr lang="en-US" i="1" dirty="0"/>
              <a:t>find lowercases</a:t>
            </a:r>
            <a:endParaRPr lang="en-US" b="1" dirty="0"/>
          </a:p>
          <a:p>
            <a:pPr marL="109728" indent="0">
              <a:buNone/>
            </a:pPr>
            <a:r>
              <a:rPr lang="en-US" b="1" dirty="0"/>
              <a:t>(?=.*[A-Z])					-</a:t>
            </a:r>
            <a:r>
              <a:rPr lang="en-US" i="1" dirty="0"/>
              <a:t>find uppercases</a:t>
            </a:r>
            <a:endParaRPr lang="en-US" b="1" dirty="0"/>
          </a:p>
          <a:p>
            <a:pPr marL="109728" indent="0">
              <a:buNone/>
            </a:pPr>
            <a:r>
              <a:rPr lang="en-US" b="1" dirty="0"/>
              <a:t>(?=.*[0-9])					-</a:t>
            </a:r>
            <a:r>
              <a:rPr lang="en-US" i="1" dirty="0"/>
              <a:t>find numbers</a:t>
            </a:r>
            <a:endParaRPr lang="en-US" b="1" dirty="0"/>
          </a:p>
          <a:p>
            <a:pPr marL="109728" indent="0">
              <a:buNone/>
            </a:pPr>
            <a:r>
              <a:rPr lang="en-US" b="1" dirty="0"/>
              <a:t>(?=.*[!@#$%\^&amp;\*\(\)])		-</a:t>
            </a:r>
            <a:r>
              <a:rPr lang="en-US" i="1" dirty="0"/>
              <a:t>find special characters</a:t>
            </a:r>
            <a:endParaRPr lang="en-US" b="1" dirty="0"/>
          </a:p>
          <a:p>
            <a:pPr marL="109728" indent="0">
              <a:buNone/>
            </a:pPr>
            <a:r>
              <a:rPr lang="en-US" b="1" dirty="0"/>
              <a:t>.{14,}						-</a:t>
            </a:r>
            <a:r>
              <a:rPr lang="en-US" i="1" dirty="0"/>
              <a:t>find 14 or more occurrences of any 						character while obeying look ahead 						rules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Practical Examples: Log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127.0.0.1 - frank [10/Oct/2000:13:55:36 -0700] "GET /apache_pb.gif HTTP/1.0" 200 2326 "http://www.example.com/start.html" "Mozilla/4.08 [</a:t>
            </a:r>
            <a:r>
              <a:rPr lang="en-US" sz="1200" dirty="0" err="1"/>
              <a:t>en</a:t>
            </a:r>
            <a:r>
              <a:rPr lang="en-US" sz="1200" dirty="0"/>
              <a:t>] (Win98; I ;</a:t>
            </a:r>
            <a:r>
              <a:rPr lang="en-US" sz="1200" dirty="0" err="1"/>
              <a:t>Nav</a:t>
            </a:r>
            <a:r>
              <a:rPr lang="en-US" sz="1200" dirty="0"/>
              <a:t>)"</a:t>
            </a:r>
          </a:p>
          <a:p>
            <a:r>
              <a:rPr lang="en-US" dirty="0"/>
              <a:t>Parse out the user agent string:</a:t>
            </a:r>
          </a:p>
          <a:p>
            <a:pPr marL="109728" indent="0">
              <a:buNone/>
            </a:pPr>
            <a:r>
              <a:rPr lang="en-US" b="1" dirty="0"/>
              <a:t>‘"[^"]*?"$’</a:t>
            </a:r>
          </a:p>
          <a:p>
            <a:pPr marL="109728" indent="0">
              <a:buNone/>
            </a:pPr>
            <a:r>
              <a:rPr lang="en-US" dirty="0"/>
              <a:t>Parse out the requesting IP</a:t>
            </a:r>
          </a:p>
          <a:p>
            <a:pPr marL="109728" indent="0">
              <a:buNone/>
            </a:pPr>
            <a:r>
              <a:rPr lang="en-US" b="1" dirty="0"/>
              <a:t>‘^.*?</a:t>
            </a:r>
            <a:r>
              <a:rPr lang="en-US" dirty="0"/>
              <a:t> </a:t>
            </a:r>
            <a:r>
              <a:rPr lang="en-US" b="1" dirty="0"/>
              <a:t>’</a:t>
            </a:r>
          </a:p>
          <a:p>
            <a:r>
              <a:rPr lang="en-US" dirty="0"/>
              <a:t>Parse out the time</a:t>
            </a:r>
          </a:p>
          <a:p>
            <a:pPr marL="109728" indent="0">
              <a:buNone/>
            </a:pPr>
            <a:r>
              <a:rPr lang="en-US" b="1" dirty="0"/>
              <a:t>"\[.{3,}?\] "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38B099-D639-4ED7-8EF2-4FE7FC4B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127.0.0.1 - frank [10/Oct/2000:13:55:36 -0700] "GET /apache_pb.gif HTTP/1.0" 200 2326 "http://www.example.com/start.html" "Mozilla/4.08 [en] (Win98; I ;Nav)"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https://regexcrossword.com/</a:t>
            </a:r>
            <a:endParaRPr lang="en-US" dirty="0"/>
          </a:p>
          <a:p>
            <a:pPr marL="859536" lvl="1" indent="-457200"/>
            <a:r>
              <a:rPr lang="en-US" dirty="0"/>
              <a:t>Starts off easy and gets progressively harder</a:t>
            </a:r>
          </a:p>
          <a:p>
            <a:pPr marL="859536" lvl="1" indent="-457200"/>
            <a:r>
              <a:rPr lang="en-US" dirty="0"/>
              <a:t>Best way to learn how to read regex.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Regex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can be used for searching logs</a:t>
            </a:r>
          </a:p>
          <a:p>
            <a:r>
              <a:rPr lang="en-US" dirty="0"/>
              <a:t>Regex can be used for validating passwords or form field submission</a:t>
            </a:r>
          </a:p>
        </p:txBody>
      </p:sp>
    </p:spTree>
    <p:extLst>
      <p:ext uri="{BB962C8B-B14F-4D97-AF65-F5344CB8AC3E}">
        <p14:creationId xmlns:p14="http://schemas.microsoft.com/office/powerpoint/2010/main" val="19710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further reading: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hlinkClick r:id="rId2"/>
              </a:rPr>
              <a:t>https://www.sitepoint.com/demystifying-regex-with-practical-examples/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3"/>
              </a:rPr>
              <a:t>http://httpd.apache.org/docs/1.3/logs.html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4"/>
              </a:rPr>
              <a:t>https://regex101.com/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5"/>
              </a:rPr>
              <a:t>https://www.regextester.com/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regular expression that validates the year (1900-2099 at least) in roman numerals. (It should only match valid roman numerals)</a:t>
            </a:r>
          </a:p>
          <a:p>
            <a:r>
              <a:rPr lang="en-US" dirty="0"/>
              <a:t>E.g. It should match ‘IV’ but not ‘IIV’</a:t>
            </a:r>
          </a:p>
          <a:p>
            <a:r>
              <a:rPr lang="en-US" dirty="0"/>
              <a:t>Bonus if you can do it in less characters than me! (My solution uses 52 characters) 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Basic characters</a:t>
            </a:r>
          </a:p>
          <a:p>
            <a:r>
              <a:rPr lang="en-US" dirty="0"/>
              <a:t>Lesson 2: Grouping and Quantifier metacharacters</a:t>
            </a:r>
          </a:p>
          <a:p>
            <a:r>
              <a:rPr lang="en-US" dirty="0"/>
              <a:t>Lesson 3: Lazy and Greedy matching</a:t>
            </a:r>
          </a:p>
          <a:p>
            <a:r>
              <a:rPr lang="en-US" dirty="0"/>
              <a:t>Lesson 4: 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Basic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letters and numbers</a:t>
            </a:r>
          </a:p>
          <a:p>
            <a:r>
              <a:rPr lang="en-US" dirty="0"/>
              <a:t>Directly represents letters and numbers</a:t>
            </a:r>
          </a:p>
          <a:p>
            <a:r>
              <a:rPr lang="en-US" dirty="0"/>
              <a:t>E.g.</a:t>
            </a:r>
          </a:p>
          <a:p>
            <a:pPr marL="109728" indent="0">
              <a:buNone/>
            </a:pPr>
            <a:r>
              <a:rPr lang="en-US" b="1" dirty="0"/>
              <a:t>cat</a:t>
            </a:r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/>
              <a:t>cat</a:t>
            </a:r>
          </a:p>
          <a:p>
            <a:pPr marL="109728" indent="0">
              <a:buNone/>
            </a:pPr>
            <a:r>
              <a:rPr lang="en-US" dirty="0"/>
              <a:t>catch</a:t>
            </a:r>
          </a:p>
          <a:p>
            <a:pPr marL="109728" indent="0">
              <a:buNone/>
            </a:pPr>
            <a:r>
              <a:rPr lang="en-US" dirty="0"/>
              <a:t>catheter 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Grouping and Quantifier metacharacters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uses characters that modify the meaning of characters around them.</a:t>
            </a:r>
          </a:p>
          <a:p>
            <a:r>
              <a:rPr lang="en-US" dirty="0"/>
              <a:t>These characters can be used to nullify, extend or group basic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Grouping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()</a:t>
            </a:r>
          </a:p>
          <a:p>
            <a:r>
              <a:rPr lang="en-US" dirty="0"/>
              <a:t>Parentheses are used to make groups</a:t>
            </a:r>
          </a:p>
          <a:p>
            <a:pPr marL="109728" indent="0">
              <a:buNone/>
            </a:pPr>
            <a:r>
              <a:rPr lang="en-US" b="1" dirty="0"/>
              <a:t>(cat)</a:t>
            </a:r>
            <a:r>
              <a:rPr lang="en-US" b="1" dirty="0" err="1"/>
              <a:t>ch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/>
              <a:t>catch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But…</a:t>
            </a:r>
          </a:p>
          <a:p>
            <a:pPr marL="109728" indent="0">
              <a:buNone/>
            </a:pPr>
            <a:r>
              <a:rPr lang="en-US" dirty="0"/>
              <a:t>Capture group 0 contains “catch” and capture group 1 contains “cat”</a:t>
            </a:r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Grouping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\n</a:t>
            </a:r>
          </a:p>
          <a:p>
            <a:r>
              <a:rPr lang="en-US" dirty="0"/>
              <a:t>A forward slash and a number are used to recall capture group</a:t>
            </a:r>
          </a:p>
          <a:p>
            <a:r>
              <a:rPr lang="en-US" dirty="0"/>
              <a:t>This can be used to find repeated words or characters</a:t>
            </a:r>
          </a:p>
          <a:p>
            <a:r>
              <a:rPr lang="en-US" b="1" dirty="0"/>
              <a:t>(cat)\1</a:t>
            </a:r>
          </a:p>
          <a:p>
            <a:pPr marL="109728" indent="0">
              <a:buNone/>
            </a:pPr>
            <a:r>
              <a:rPr lang="en-US" dirty="0"/>
              <a:t>matches</a:t>
            </a:r>
          </a:p>
          <a:p>
            <a:pPr marL="109728" indent="0">
              <a:buNone/>
            </a:pPr>
            <a:r>
              <a:rPr lang="en-US" dirty="0" err="1"/>
              <a:t>catcat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Grouping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  <a:p>
            <a:r>
              <a:rPr lang="en-US" dirty="0"/>
              <a:t>Brackets represent the possibility of multiple characters</a:t>
            </a:r>
          </a:p>
          <a:p>
            <a:pPr marL="109728" indent="0">
              <a:buNone/>
            </a:pPr>
            <a:r>
              <a:rPr lang="en-US" b="1" dirty="0"/>
              <a:t>[</a:t>
            </a:r>
            <a:r>
              <a:rPr lang="en-US" b="1" dirty="0" err="1"/>
              <a:t>cbhf</a:t>
            </a:r>
            <a:r>
              <a:rPr lang="en-US" b="1" dirty="0"/>
              <a:t>]at</a:t>
            </a:r>
          </a:p>
          <a:p>
            <a:pPr marL="109728" indent="0">
              <a:buNone/>
            </a:pPr>
            <a:r>
              <a:rPr lang="en-US" dirty="0"/>
              <a:t>matches:</a:t>
            </a:r>
          </a:p>
          <a:p>
            <a:pPr marL="109728" indent="0">
              <a:buNone/>
            </a:pPr>
            <a:r>
              <a:rPr lang="en-US" dirty="0"/>
              <a:t>cat</a:t>
            </a:r>
          </a:p>
          <a:p>
            <a:pPr marL="109728" indent="0">
              <a:buNone/>
            </a:pPr>
            <a:r>
              <a:rPr lang="en-US" dirty="0"/>
              <a:t>bat</a:t>
            </a:r>
          </a:p>
          <a:p>
            <a:pPr marL="109728" indent="0">
              <a:buNone/>
            </a:pPr>
            <a:r>
              <a:rPr lang="en-US" dirty="0"/>
              <a:t>hat</a:t>
            </a:r>
          </a:p>
          <a:p>
            <a:pPr marL="109728" indent="0">
              <a:buNone/>
            </a:pPr>
            <a:r>
              <a:rPr lang="en-US" dirty="0"/>
              <a:t>fat</a:t>
            </a:r>
          </a:p>
          <a:p>
            <a:r>
              <a:rPr lang="en-US" dirty="0"/>
              <a:t>A “-” in can be used to describe a range</a:t>
            </a:r>
          </a:p>
          <a:p>
            <a:r>
              <a:rPr lang="en-US" dirty="0"/>
              <a:t>e.g. [A-Z] is every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14229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227</TotalTime>
  <Words>1266</Words>
  <Application>Microsoft Office PowerPoint</Application>
  <PresentationFormat>Widescreen</PresentationFormat>
  <Paragraphs>254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Unicode MS</vt:lpstr>
      <vt:lpstr>Calibri</vt:lpstr>
      <vt:lpstr>Georgia</vt:lpstr>
      <vt:lpstr>Wingdings 2</vt:lpstr>
      <vt:lpstr>Training presentation</vt:lpstr>
      <vt:lpstr>Regular Expressions</vt:lpstr>
      <vt:lpstr>What are regular expressions?</vt:lpstr>
      <vt:lpstr>Why is Regex important?</vt:lpstr>
      <vt:lpstr>How do I use regular expressions?</vt:lpstr>
      <vt:lpstr>Lesson 1: Basic characters</vt:lpstr>
      <vt:lpstr>Lesson 2: Grouping and Quantifier metacharacters</vt:lpstr>
      <vt:lpstr>Lesson 2: Grouping</vt:lpstr>
      <vt:lpstr>Lesson 2: Grouping</vt:lpstr>
      <vt:lpstr>Lesson 2: Grouping</vt:lpstr>
      <vt:lpstr>Lesson 2: Grouping (Continued)</vt:lpstr>
      <vt:lpstr>Lesson 2: Metacharacters</vt:lpstr>
      <vt:lpstr>Lesson 2: Metacharacters</vt:lpstr>
      <vt:lpstr>Lesson 2: Metacharacters</vt:lpstr>
      <vt:lpstr>Lesson 2: Metacharacters (* cont’d)</vt:lpstr>
      <vt:lpstr>Lesson 2: Metacharacters</vt:lpstr>
      <vt:lpstr>Lesson 2: Metacharacters</vt:lpstr>
      <vt:lpstr>Lesson 2: Metacharacters {n,n} cont’d</vt:lpstr>
      <vt:lpstr>Lesson 2: Metacharacters</vt:lpstr>
      <vt:lpstr>Lesson 2: Metacharacters (^ and $ cont’d)</vt:lpstr>
      <vt:lpstr>Lesson 2: Metacharacters</vt:lpstr>
      <vt:lpstr>Lesson 2: Metacharacters</vt:lpstr>
      <vt:lpstr>Lesson 3: Lazy and Greedy Matching</vt:lpstr>
      <vt:lpstr>Lesson 3: Lazy and Greedy Matching</vt:lpstr>
      <vt:lpstr>Lesson 3: Lazy and Greedy Matching</vt:lpstr>
      <vt:lpstr>Lesson 4: Practical Examples</vt:lpstr>
      <vt:lpstr>Lesson 4: Practical Examples: Password Validation</vt:lpstr>
      <vt:lpstr>Lesson 4: Practical Examples: Password Validation</vt:lpstr>
      <vt:lpstr>Lesson 4: Practical Examples: Log Parsing</vt:lpstr>
      <vt:lpstr>Further Learning</vt:lpstr>
      <vt:lpstr>References and further reading: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Matthew Selbrede</dc:creator>
  <cp:lastModifiedBy>Matthew Selbrede</cp:lastModifiedBy>
  <cp:revision>21</cp:revision>
  <dcterms:created xsi:type="dcterms:W3CDTF">2018-01-26T02:40:11Z</dcterms:created>
  <dcterms:modified xsi:type="dcterms:W3CDTF">2018-02-27T23:56:32Z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