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99878A-63A6-4313-B723-38C8EDA7F08B}">
  <a:tblStyle styleId="{9D99878A-63A6-4313-B723-38C8EDA7F0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3e7ce1ad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3e7ce1ad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e7ce1a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3e7ce1a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3e7ce1ad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3e7ce1ad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e7ce1ad4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e7ce1ad4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3e7ce1ad4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3e7ce1ad4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e7ce1ad4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e7ce1ad4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e7ce1a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e7ce1a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e7ce1ad4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3e7ce1ad4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e7ce1ad4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e7ce1ad4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3e7ce1ad4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3e7ce1ad4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d64294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d64294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e7ce1ad4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3e7ce1ad4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e7ce1ad4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e7ce1ad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41525" y="659150"/>
            <a:ext cx="58176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NMT: Translation to English from Germanic and Romance Languages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Rachael Dewey &amp; Maggie Sellers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Exploratory Data Analysis</a:t>
            </a:r>
            <a:endParaRPr/>
          </a:p>
        </p:txBody>
      </p:sp>
      <p:pic>
        <p:nvPicPr>
          <p:cNvPr id="188" name="Google Shape;188;p22"/>
          <p:cNvPicPr preferRelativeResize="0"/>
          <p:nvPr/>
        </p:nvPicPr>
        <p:blipFill>
          <a:blip r:embed="rId3">
            <a:alphaModFix/>
          </a:blip>
          <a:stretch>
            <a:fillRect/>
          </a:stretch>
        </p:blipFill>
        <p:spPr>
          <a:xfrm>
            <a:off x="402600" y="1950650"/>
            <a:ext cx="8338799" cy="251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Baseline vs Final Models</a:t>
            </a:r>
            <a:endParaRPr/>
          </a:p>
        </p:txBody>
      </p:sp>
      <p:pic>
        <p:nvPicPr>
          <p:cNvPr id="194" name="Google Shape;194;p23"/>
          <p:cNvPicPr preferRelativeResize="0"/>
          <p:nvPr/>
        </p:nvPicPr>
        <p:blipFill>
          <a:blip r:embed="rId3">
            <a:alphaModFix/>
          </a:blip>
          <a:stretch>
            <a:fillRect/>
          </a:stretch>
        </p:blipFill>
        <p:spPr>
          <a:xfrm>
            <a:off x="574700" y="1872675"/>
            <a:ext cx="7994600" cy="243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Language Translation Comparison Based on Final Model</a:t>
            </a:r>
            <a:endParaRPr/>
          </a:p>
        </p:txBody>
      </p:sp>
      <p:pic>
        <p:nvPicPr>
          <p:cNvPr id="200" name="Google Shape;200;p24"/>
          <p:cNvPicPr preferRelativeResize="0"/>
          <p:nvPr/>
        </p:nvPicPr>
        <p:blipFill>
          <a:blip r:embed="rId3">
            <a:alphaModFix/>
          </a:blip>
          <a:stretch>
            <a:fillRect/>
          </a:stretch>
        </p:blipFill>
        <p:spPr>
          <a:xfrm>
            <a:off x="368912" y="1831650"/>
            <a:ext cx="8406175" cy="261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Insights from the Models</a:t>
            </a:r>
            <a:endParaRPr/>
          </a:p>
        </p:txBody>
      </p:sp>
      <p:sp>
        <p:nvSpPr>
          <p:cNvPr id="206" name="Google Shape;206;p25"/>
          <p:cNvSpPr txBox="1"/>
          <p:nvPr>
            <p:ph idx="1" type="body"/>
          </p:nvPr>
        </p:nvSpPr>
        <p:spPr>
          <a:xfrm>
            <a:off x="1297500" y="1567550"/>
            <a:ext cx="7038900" cy="3386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Using the BLEU and ROUGE metrics, we found that the Italian model performed the best, followed by German, and then finally French</a:t>
            </a:r>
            <a:endParaRPr sz="1400"/>
          </a:p>
          <a:p>
            <a:pPr indent="-317500" lvl="0" marL="457200" rtl="0" algn="l">
              <a:spcBef>
                <a:spcPts val="1000"/>
              </a:spcBef>
              <a:spcAft>
                <a:spcPts val="0"/>
              </a:spcAft>
              <a:buSzPts val="1400"/>
              <a:buChar char="●"/>
            </a:pPr>
            <a:r>
              <a:rPr lang="en" sz="1400"/>
              <a:t>This did not support our hypothesis that languages that are more closely related linguistically will tend to perform better in Neural Machine Translation. </a:t>
            </a:r>
            <a:endParaRPr sz="1400"/>
          </a:p>
          <a:p>
            <a:pPr indent="-317500" lvl="0" marL="457200" rtl="0" algn="l">
              <a:spcBef>
                <a:spcPts val="1000"/>
              </a:spcBef>
              <a:spcAft>
                <a:spcPts val="0"/>
              </a:spcAft>
              <a:buSzPts val="1400"/>
              <a:buChar char="●"/>
            </a:pPr>
            <a:r>
              <a:rPr lang="en" sz="1400"/>
              <a:t>One reason for the high performance of the Italian model might be due to the fact that the Italian source language data has a lower average sentence length and smaller maximum sentence length than the other source language data. </a:t>
            </a:r>
            <a:endParaRPr sz="1400"/>
          </a:p>
          <a:p>
            <a:pPr indent="-317500" lvl="0" marL="457200" rtl="0" algn="l">
              <a:spcBef>
                <a:spcPts val="1000"/>
              </a:spcBef>
              <a:spcAft>
                <a:spcPts val="1000"/>
              </a:spcAft>
              <a:buSzPts val="1400"/>
              <a:buChar char="●"/>
            </a:pPr>
            <a:r>
              <a:rPr lang="en" sz="1400"/>
              <a:t>Further exploration into the relationship between historical linguistics and Neural Machine Translation could calculate similarity measures between languages and use larger datasets and more languages to improve results. Future work could also continue to explore the performance of multilingual Neural Machine Translation on different language clusters.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 Contributions</a:t>
            </a:r>
            <a:endParaRPr/>
          </a:p>
        </p:txBody>
      </p:sp>
      <p:graphicFrame>
        <p:nvGraphicFramePr>
          <p:cNvPr id="212" name="Google Shape;212;p26"/>
          <p:cNvGraphicFramePr/>
          <p:nvPr/>
        </p:nvGraphicFramePr>
        <p:xfrm>
          <a:off x="1055588" y="1307850"/>
          <a:ext cx="3000000" cy="3000000"/>
        </p:xfrm>
        <a:graphic>
          <a:graphicData uri="http://schemas.openxmlformats.org/drawingml/2006/table">
            <a:tbl>
              <a:tblPr>
                <a:noFill/>
                <a:tableStyleId>{9D99878A-63A6-4313-B723-38C8EDA7F08B}</a:tableStyleId>
              </a:tblPr>
              <a:tblGrid>
                <a:gridCol w="1636475"/>
                <a:gridCol w="6359250"/>
              </a:tblGrid>
              <a:tr h="426700">
                <a:tc>
                  <a:txBody>
                    <a:bodyPr/>
                    <a:lstStyle/>
                    <a:p>
                      <a:pPr indent="0" lvl="0" marL="0" rtl="0" algn="ctr">
                        <a:spcBef>
                          <a:spcPts val="0"/>
                        </a:spcBef>
                        <a:spcAft>
                          <a:spcPts val="0"/>
                        </a:spcAft>
                        <a:buNone/>
                      </a:pPr>
                      <a:r>
                        <a:rPr b="1" lang="en" sz="1600">
                          <a:solidFill>
                            <a:srgbClr val="FFFFFF"/>
                          </a:solidFill>
                          <a:latin typeface="Lato"/>
                          <a:ea typeface="Lato"/>
                          <a:cs typeface="Lato"/>
                          <a:sym typeface="Lato"/>
                        </a:rPr>
                        <a:t>Team Member</a:t>
                      </a:r>
                      <a:endParaRPr b="1" sz="16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600">
                          <a:solidFill>
                            <a:srgbClr val="FFFFFF"/>
                          </a:solidFill>
                          <a:latin typeface="Lato"/>
                          <a:ea typeface="Lato"/>
                          <a:cs typeface="Lato"/>
                          <a:sym typeface="Lato"/>
                        </a:rPr>
                        <a:t>Contributions</a:t>
                      </a:r>
                      <a:endParaRPr b="1" sz="1600">
                        <a:solidFill>
                          <a:srgbClr val="FFFFFF"/>
                        </a:solidFill>
                        <a:latin typeface="Lato"/>
                        <a:ea typeface="Lato"/>
                        <a:cs typeface="Lato"/>
                        <a:sym typeface="Lato"/>
                      </a:endParaRPr>
                    </a:p>
                  </a:txBody>
                  <a:tcPr marT="91425" marB="91425" marR="91425" marL="91425"/>
                </a:tc>
              </a:tr>
              <a:tr h="1569700">
                <a:tc>
                  <a:txBody>
                    <a:bodyPr/>
                    <a:lstStyle/>
                    <a:p>
                      <a:pPr indent="0" lvl="0" marL="0" rtl="0" algn="l">
                        <a:spcBef>
                          <a:spcPts val="0"/>
                        </a:spcBef>
                        <a:spcAft>
                          <a:spcPts val="0"/>
                        </a:spcAft>
                        <a:buNone/>
                      </a:pPr>
                      <a:r>
                        <a:rPr lang="en" sz="1300">
                          <a:solidFill>
                            <a:srgbClr val="FFFFFF"/>
                          </a:solidFill>
                          <a:latin typeface="Lato"/>
                          <a:ea typeface="Lato"/>
                          <a:cs typeface="Lato"/>
                          <a:sym typeface="Lato"/>
                        </a:rPr>
                        <a:t>Rachael Dewey</a:t>
                      </a:r>
                      <a:endParaRPr sz="1300">
                        <a:solidFill>
                          <a:srgbClr val="FFFFFF"/>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Half of Project Proposal</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Preprocessing and Exploratory Data Analysis for French dataset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Baseline Model implementation for French dataset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Selected and implemented primary evaluation metrics for all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 Model implementation for Italian and French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 Report sections B and E-G; worked on C-D</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Presentation slide deck</a:t>
                      </a:r>
                      <a:endParaRPr sz="1300">
                        <a:solidFill>
                          <a:srgbClr val="FFFFFF"/>
                        </a:solidFill>
                        <a:latin typeface="Lato"/>
                        <a:ea typeface="Lato"/>
                        <a:cs typeface="Lato"/>
                        <a:sym typeface="Lato"/>
                      </a:endParaRPr>
                    </a:p>
                  </a:txBody>
                  <a:tcPr marT="91425" marB="91425" marR="91425" marL="91425"/>
                </a:tc>
              </a:tr>
              <a:tr h="1767825">
                <a:tc>
                  <a:txBody>
                    <a:bodyPr/>
                    <a:lstStyle/>
                    <a:p>
                      <a:pPr indent="0" lvl="0" marL="0" rtl="0" algn="l">
                        <a:spcBef>
                          <a:spcPts val="0"/>
                        </a:spcBef>
                        <a:spcAft>
                          <a:spcPts val="0"/>
                        </a:spcAft>
                        <a:buNone/>
                      </a:pPr>
                      <a:r>
                        <a:rPr lang="en" sz="1300">
                          <a:solidFill>
                            <a:srgbClr val="FFFFFF"/>
                          </a:solidFill>
                          <a:latin typeface="Lato"/>
                          <a:ea typeface="Lato"/>
                          <a:cs typeface="Lato"/>
                          <a:sym typeface="Lato"/>
                        </a:rPr>
                        <a:t>Maggie Sellers</a:t>
                      </a:r>
                      <a:endParaRPr sz="1300">
                        <a:solidFill>
                          <a:srgbClr val="FFFFFF"/>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Proposed selected project topic</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Half of Project Proposal</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Discovered code references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Preprocessing and Exploratory Data Analysis for German and Italian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Baseline Model implementation for the German and Italian datasets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 Model implementation for German dataset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Worked on Final Report sections C-D</a:t>
                      </a:r>
                      <a:endParaRPr sz="13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146" name="Google Shape;146;p15"/>
          <p:cNvSpPr txBox="1"/>
          <p:nvPr>
            <p:ph idx="1" type="body"/>
          </p:nvPr>
        </p:nvSpPr>
        <p:spPr>
          <a:xfrm>
            <a:off x="847500" y="1940550"/>
            <a:ext cx="7449000" cy="126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The goal of our project is to use Neural Machine Translation (NMT) to explore whether translations to English from other Germanic languages are more accurate than translations to English from Romance languages.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152" name="Google Shape;152;p16"/>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 sz="1500"/>
              <a:t>For the purposes of this exploration, we have selected three languages to work with in addition to English: German, French, and Italian. </a:t>
            </a:r>
            <a:endParaRPr sz="1500"/>
          </a:p>
          <a:p>
            <a:pPr indent="-323850" lvl="0" marL="457200" rtl="0" algn="l">
              <a:lnSpc>
                <a:spcPct val="105000"/>
              </a:lnSpc>
              <a:spcBef>
                <a:spcPts val="1000"/>
              </a:spcBef>
              <a:spcAft>
                <a:spcPts val="0"/>
              </a:spcAft>
              <a:buSzPts val="1500"/>
              <a:buChar char="●"/>
            </a:pPr>
            <a:r>
              <a:rPr lang="en" sz="1500"/>
              <a:t>We hypothesize that translations to English from other Germanic languages will be more accurate than translations from Romance languages; therefore, we believe that translations from German to English will be the most accurate, as they are both Germanic languages that share the same root language of Proto-Germanic. </a:t>
            </a:r>
            <a:endParaRPr sz="1500"/>
          </a:p>
          <a:p>
            <a:pPr indent="-323850" lvl="0" marL="457200" rtl="0" algn="l">
              <a:lnSpc>
                <a:spcPct val="105000"/>
              </a:lnSpc>
              <a:spcBef>
                <a:spcPts val="1000"/>
              </a:spcBef>
              <a:spcAft>
                <a:spcPts val="0"/>
              </a:spcAft>
              <a:buSzPts val="1500"/>
              <a:buChar char="●"/>
            </a:pPr>
            <a:r>
              <a:rPr lang="en" sz="1500"/>
              <a:t>Of the two Romance languages, we believe that translations from French will be the most accurate. This is because the Norman William the Conqueror conquered England in the 11th century and as a result, the English language has a great deal of French influence. </a:t>
            </a:r>
            <a:endParaRPr sz="1500"/>
          </a:p>
          <a:p>
            <a:pPr indent="-323850" lvl="0" marL="457200" rtl="0" algn="l">
              <a:lnSpc>
                <a:spcPct val="105000"/>
              </a:lnSpc>
              <a:spcBef>
                <a:spcPts val="1000"/>
              </a:spcBef>
              <a:spcAft>
                <a:spcPts val="1000"/>
              </a:spcAft>
              <a:buSzPts val="1500"/>
              <a:buChar char="●"/>
            </a:pPr>
            <a:r>
              <a:rPr lang="en" sz="1500"/>
              <a:t>Finally, English and Italian share the most distant linguistic relationship, which we believe will result in the least accurate translations.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a:t>
            </a:r>
            <a:endParaRPr/>
          </a:p>
        </p:txBody>
      </p:sp>
      <p:sp>
        <p:nvSpPr>
          <p:cNvPr id="158" name="Google Shape;158;p17"/>
          <p:cNvSpPr txBox="1"/>
          <p:nvPr>
            <p:ph idx="1" type="body"/>
          </p:nvPr>
        </p:nvSpPr>
        <p:spPr>
          <a:xfrm>
            <a:off x="1297500" y="1307850"/>
            <a:ext cx="7428600" cy="2911200"/>
          </a:xfrm>
          <a:prstGeom prst="rect">
            <a:avLst/>
          </a:prstGeom>
        </p:spPr>
        <p:txBody>
          <a:bodyPr anchorCtr="0" anchor="t" bIns="91425" lIns="91425" spcFirstLastPara="1" rIns="91425" wrap="square" tIns="91425">
            <a:noAutofit/>
          </a:bodyPr>
          <a:lstStyle/>
          <a:p>
            <a:pPr indent="-324167" lvl="0" marL="457200" rtl="0" algn="l">
              <a:spcBef>
                <a:spcPts val="0"/>
              </a:spcBef>
              <a:spcAft>
                <a:spcPts val="0"/>
              </a:spcAft>
              <a:buSzPts val="1505"/>
              <a:buChar char="●"/>
            </a:pPr>
            <a:r>
              <a:rPr i="1" lang="en" sz="1505"/>
              <a:t>Multilingual Neural Machine Translation with Language Clustering</a:t>
            </a:r>
            <a:r>
              <a:rPr lang="en" sz="1505"/>
              <a:t> by Tan et al.</a:t>
            </a:r>
            <a:endParaRPr sz="1505"/>
          </a:p>
          <a:p>
            <a:pPr indent="-311467" lvl="1" marL="914400" rtl="0" algn="l">
              <a:lnSpc>
                <a:spcPct val="115000"/>
              </a:lnSpc>
              <a:spcBef>
                <a:spcPts val="1000"/>
              </a:spcBef>
              <a:spcAft>
                <a:spcPts val="0"/>
              </a:spcAft>
              <a:buSzPts val="1305"/>
              <a:buChar char="○"/>
            </a:pPr>
            <a:r>
              <a:rPr lang="en" sz="1235"/>
              <a:t>explores the use of multilingual NMTs using languages clustered according to language family</a:t>
            </a:r>
            <a:endParaRPr sz="1235"/>
          </a:p>
          <a:p>
            <a:pPr indent="-311467" lvl="0" marL="457200" rtl="0" algn="l">
              <a:lnSpc>
                <a:spcPct val="115000"/>
              </a:lnSpc>
              <a:spcBef>
                <a:spcPts val="1000"/>
              </a:spcBef>
              <a:spcAft>
                <a:spcPts val="0"/>
              </a:spcAft>
              <a:buSzPts val="1305"/>
              <a:buChar char="●"/>
            </a:pPr>
            <a:r>
              <a:rPr lang="en" sz="1205"/>
              <a:t> </a:t>
            </a:r>
            <a:r>
              <a:rPr i="1" lang="en" sz="1505"/>
              <a:t>A Gentle Introduction to Neural Machine Translation</a:t>
            </a:r>
            <a:r>
              <a:rPr lang="en" sz="1505"/>
              <a:t> by Brownlee </a:t>
            </a:r>
            <a:endParaRPr sz="1505"/>
          </a:p>
          <a:p>
            <a:pPr indent="-307022" lvl="1" marL="914400" rtl="0" algn="l">
              <a:lnSpc>
                <a:spcPct val="115000"/>
              </a:lnSpc>
              <a:spcBef>
                <a:spcPts val="1000"/>
              </a:spcBef>
              <a:spcAft>
                <a:spcPts val="0"/>
              </a:spcAft>
              <a:buSzPts val="1235"/>
              <a:buChar char="○"/>
            </a:pPr>
            <a:r>
              <a:rPr lang="en" sz="1235"/>
              <a:t>provides important information on NMT and the basics of the various NMT models</a:t>
            </a:r>
            <a:endParaRPr sz="1235"/>
          </a:p>
          <a:p>
            <a:pPr indent="-324167" lvl="0" marL="457200" rtl="0" algn="l">
              <a:lnSpc>
                <a:spcPct val="115000"/>
              </a:lnSpc>
              <a:spcBef>
                <a:spcPts val="1000"/>
              </a:spcBef>
              <a:spcAft>
                <a:spcPts val="0"/>
              </a:spcAft>
              <a:buSzPts val="1505"/>
              <a:buChar char="●"/>
            </a:pPr>
            <a:r>
              <a:rPr i="1" lang="en" sz="1505"/>
              <a:t>Mutual Intelligibility between Closely Related Languages in Europe </a:t>
            </a:r>
            <a:r>
              <a:rPr lang="en" sz="1505"/>
              <a:t>by Gooskens et al.</a:t>
            </a:r>
            <a:endParaRPr sz="1505"/>
          </a:p>
          <a:p>
            <a:pPr indent="-307022" lvl="1" marL="914400" rtl="0" algn="l">
              <a:lnSpc>
                <a:spcPct val="115000"/>
              </a:lnSpc>
              <a:spcBef>
                <a:spcPts val="1000"/>
              </a:spcBef>
              <a:spcAft>
                <a:spcPts val="0"/>
              </a:spcAft>
              <a:buSzPts val="1235"/>
              <a:buChar char="○"/>
            </a:pPr>
            <a:r>
              <a:rPr lang="en" sz="1235"/>
              <a:t>discusses the historical background of the mutual intelligibility among romance and germanic language families</a:t>
            </a:r>
            <a:endParaRPr sz="1235"/>
          </a:p>
          <a:p>
            <a:pPr indent="-324167" lvl="0" marL="457200" rtl="0" algn="l">
              <a:lnSpc>
                <a:spcPct val="115000"/>
              </a:lnSpc>
              <a:spcBef>
                <a:spcPts val="1000"/>
              </a:spcBef>
              <a:spcAft>
                <a:spcPts val="0"/>
              </a:spcAft>
              <a:buSzPts val="1505"/>
              <a:buChar char="●"/>
            </a:pPr>
            <a:r>
              <a:rPr i="1" lang="en" sz="1505"/>
              <a:t>Interactive Neural Machine Translation</a:t>
            </a:r>
            <a:r>
              <a:rPr lang="en" sz="1505"/>
              <a:t> by Peris et al.</a:t>
            </a:r>
            <a:endParaRPr sz="1505"/>
          </a:p>
          <a:p>
            <a:pPr indent="-307022" lvl="1" marL="914400" rtl="0" algn="l">
              <a:lnSpc>
                <a:spcPct val="115000"/>
              </a:lnSpc>
              <a:spcBef>
                <a:spcPts val="1000"/>
              </a:spcBef>
              <a:spcAft>
                <a:spcPts val="1000"/>
              </a:spcAft>
              <a:buSzPts val="1235"/>
              <a:buChar char="○"/>
            </a:pPr>
            <a:r>
              <a:rPr lang="en" sz="1235"/>
              <a:t>discusses the role of human input over the course of a neural machine translation algorithm’s execution to improve the accuracy of the translation</a:t>
            </a:r>
            <a:endParaRPr sz="123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a:bodyPr>
          <a:lstStyle/>
          <a:p>
            <a:pPr indent="-313055" lvl="0" marL="457200" rtl="0" algn="l">
              <a:spcBef>
                <a:spcPts val="0"/>
              </a:spcBef>
              <a:spcAft>
                <a:spcPts val="0"/>
              </a:spcAft>
              <a:buSzPct val="100000"/>
              <a:buChar char="●"/>
            </a:pPr>
            <a:r>
              <a:rPr lang="en" sz="1900"/>
              <a:t>Dataset derived from the Tatoeba Project</a:t>
            </a:r>
            <a:endParaRPr sz="1900"/>
          </a:p>
          <a:p>
            <a:pPr indent="-313055" lvl="0" marL="457200" rtl="0" algn="l">
              <a:spcBef>
                <a:spcPts val="1000"/>
              </a:spcBef>
              <a:spcAft>
                <a:spcPts val="0"/>
              </a:spcAft>
              <a:buSzPct val="100000"/>
              <a:buChar char="●"/>
            </a:pPr>
            <a:r>
              <a:rPr lang="en" sz="1900"/>
              <a:t>Construct several models </a:t>
            </a:r>
            <a:endParaRPr sz="1900"/>
          </a:p>
          <a:p>
            <a:pPr indent="-313055" lvl="1" marL="914400" rtl="0" algn="l">
              <a:spcBef>
                <a:spcPts val="1000"/>
              </a:spcBef>
              <a:spcAft>
                <a:spcPts val="0"/>
              </a:spcAft>
              <a:buSzPct val="100000"/>
              <a:buChar char="○"/>
            </a:pPr>
            <a:r>
              <a:rPr lang="en" sz="1900"/>
              <a:t>Baseline Model: LSTM Encoder-Decoder RNN</a:t>
            </a:r>
            <a:endParaRPr sz="1900"/>
          </a:p>
          <a:p>
            <a:pPr indent="-313055" lvl="1" marL="914400" rtl="0" algn="l">
              <a:spcBef>
                <a:spcPts val="1000"/>
              </a:spcBef>
              <a:spcAft>
                <a:spcPts val="0"/>
              </a:spcAft>
              <a:buSzPct val="100000"/>
              <a:buChar char="○"/>
            </a:pPr>
            <a:r>
              <a:rPr lang="en" sz="1900"/>
              <a:t>Final Model: GRU Encoder-Decoder RNN</a:t>
            </a:r>
            <a:endParaRPr sz="1900"/>
          </a:p>
          <a:p>
            <a:pPr indent="-313055" lvl="0" marL="457200" rtl="0" algn="l">
              <a:spcBef>
                <a:spcPts val="1000"/>
              </a:spcBef>
              <a:spcAft>
                <a:spcPts val="0"/>
              </a:spcAft>
              <a:buSzPct val="100000"/>
              <a:buChar char="●"/>
            </a:pPr>
            <a:r>
              <a:rPr lang="en" sz="1900"/>
              <a:t>Train and test models on datasets for three source languages</a:t>
            </a:r>
            <a:endParaRPr sz="1900"/>
          </a:p>
          <a:p>
            <a:pPr indent="-313055" lvl="1" marL="914400" rtl="0" algn="l">
              <a:spcBef>
                <a:spcPts val="1000"/>
              </a:spcBef>
              <a:spcAft>
                <a:spcPts val="0"/>
              </a:spcAft>
              <a:buSzPct val="100000"/>
              <a:buChar char="○"/>
            </a:pPr>
            <a:r>
              <a:rPr lang="en" sz="1900"/>
              <a:t>Target Language: English</a:t>
            </a:r>
            <a:endParaRPr sz="1900"/>
          </a:p>
          <a:p>
            <a:pPr indent="-313055" lvl="1" marL="914400" rtl="0" algn="l">
              <a:spcBef>
                <a:spcPts val="1000"/>
              </a:spcBef>
              <a:spcAft>
                <a:spcPts val="0"/>
              </a:spcAft>
              <a:buSzPct val="100000"/>
              <a:buChar char="○"/>
            </a:pPr>
            <a:r>
              <a:rPr lang="en" sz="1900"/>
              <a:t>Source Languages: French, Italian, German</a:t>
            </a:r>
            <a:endParaRPr sz="1900"/>
          </a:p>
          <a:p>
            <a:pPr indent="-313055" lvl="0" marL="457200" rtl="0" algn="l">
              <a:spcBef>
                <a:spcPts val="1000"/>
              </a:spcBef>
              <a:spcAft>
                <a:spcPts val="1000"/>
              </a:spcAft>
              <a:buSzPct val="100000"/>
              <a:buChar char="●"/>
            </a:pPr>
            <a:r>
              <a:rPr lang="en" sz="1900"/>
              <a:t>Evaluate the performance of models on average BLEU score and ROUGE scores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Tokenization and padding</a:t>
            </a:r>
            <a:endParaRPr sz="1400"/>
          </a:p>
          <a:p>
            <a:pPr indent="-317500" lvl="0" marL="457200" rtl="0" algn="l">
              <a:spcBef>
                <a:spcPts val="1000"/>
              </a:spcBef>
              <a:spcAft>
                <a:spcPts val="0"/>
              </a:spcAft>
              <a:buSzPts val="1400"/>
              <a:buChar char="●"/>
            </a:pPr>
            <a:r>
              <a:rPr lang="en" sz="1400"/>
              <a:t>Input pipeline</a:t>
            </a:r>
            <a:endParaRPr sz="1400"/>
          </a:p>
          <a:p>
            <a:pPr indent="-317500" lvl="0" marL="457200" rtl="0" algn="l">
              <a:spcBef>
                <a:spcPts val="1000"/>
              </a:spcBef>
              <a:spcAft>
                <a:spcPts val="0"/>
              </a:spcAft>
              <a:buSzPts val="1400"/>
              <a:buChar char="●"/>
            </a:pPr>
            <a:r>
              <a:rPr lang="en" sz="1400"/>
              <a:t>Define encoder-decoder </a:t>
            </a:r>
            <a:r>
              <a:rPr lang="en" sz="1400"/>
              <a:t>architecture</a:t>
            </a:r>
            <a:endParaRPr sz="1400"/>
          </a:p>
          <a:p>
            <a:pPr indent="-317500" lvl="0" marL="457200" rtl="0" algn="l">
              <a:spcBef>
                <a:spcPts val="1000"/>
              </a:spcBef>
              <a:spcAft>
                <a:spcPts val="0"/>
              </a:spcAft>
              <a:buSzPts val="1400"/>
              <a:buChar char="●"/>
            </a:pPr>
            <a:r>
              <a:rPr lang="en" sz="1400"/>
              <a:t>Defining optimizer and loss function</a:t>
            </a:r>
            <a:endParaRPr sz="1400"/>
          </a:p>
          <a:p>
            <a:pPr indent="-317500" lvl="0" marL="457200" rtl="0" algn="l">
              <a:spcBef>
                <a:spcPts val="1000"/>
              </a:spcBef>
              <a:spcAft>
                <a:spcPts val="0"/>
              </a:spcAft>
              <a:buSzPts val="1400"/>
              <a:buChar char="●"/>
            </a:pPr>
            <a:r>
              <a:rPr lang="en" sz="1400"/>
              <a:t>Training loop</a:t>
            </a:r>
            <a:endParaRPr sz="1400"/>
          </a:p>
          <a:p>
            <a:pPr indent="-317500" lvl="0" marL="457200" rtl="0" algn="l">
              <a:spcBef>
                <a:spcPts val="1000"/>
              </a:spcBef>
              <a:spcAft>
                <a:spcPts val="1000"/>
              </a:spcAft>
              <a:buSzPts val="1400"/>
              <a:buChar char="●"/>
            </a:pPr>
            <a:r>
              <a:rPr lang="en" sz="1400"/>
              <a:t>Evaluating test data</a:t>
            </a:r>
            <a:endParaRPr sz="1400"/>
          </a:p>
        </p:txBody>
      </p:sp>
      <p:pic>
        <p:nvPicPr>
          <p:cNvPr id="171" name="Google Shape;171;p19"/>
          <p:cNvPicPr preferRelativeResize="0"/>
          <p:nvPr/>
        </p:nvPicPr>
        <p:blipFill>
          <a:blip r:embed="rId3">
            <a:alphaModFix/>
          </a:blip>
          <a:stretch>
            <a:fillRect/>
          </a:stretch>
        </p:blipFill>
        <p:spPr>
          <a:xfrm>
            <a:off x="4619300" y="3299875"/>
            <a:ext cx="4308700" cy="157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Exploratory Data Analysis</a:t>
            </a:r>
            <a:endParaRPr/>
          </a:p>
        </p:txBody>
      </p:sp>
      <p:pic>
        <p:nvPicPr>
          <p:cNvPr id="182" name="Google Shape;182;p21"/>
          <p:cNvPicPr preferRelativeResize="0"/>
          <p:nvPr/>
        </p:nvPicPr>
        <p:blipFill>
          <a:blip r:embed="rId3">
            <a:alphaModFix/>
          </a:blip>
          <a:stretch>
            <a:fillRect/>
          </a:stretch>
        </p:blipFill>
        <p:spPr>
          <a:xfrm>
            <a:off x="1435650" y="1307850"/>
            <a:ext cx="7038900" cy="3355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