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27"/>
    <p:restoredTop sz="75063"/>
  </p:normalViewPr>
  <p:slideViewPr>
    <p:cSldViewPr snapToGrid="0" snapToObjects="1">
      <p:cViewPr varScale="1">
        <p:scale>
          <a:sx n="47" d="100"/>
          <a:sy n="47" d="100"/>
        </p:scale>
        <p:origin x="352" y="200"/>
      </p:cViewPr>
      <p:guideLst/>
    </p:cSldViewPr>
  </p:slideViewPr>
  <p:notesTextViewPr>
    <p:cViewPr>
      <p:scale>
        <a:sx n="1" d="1"/>
        <a:sy n="1" d="1"/>
      </p:scale>
      <p:origin x="0" y="-23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Values of ubiBoost</a:t>
            </a:r>
            <a:r>
              <a:rPr lang="en-US" baseline="0"/>
              <a:t> vs. Performance Metrics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Percentage Below Poverty Line</c:v>
          </c:tx>
          <c:spPr>
            <a:ln w="28575" cap="rnd">
              <a:solidFill>
                <a:schemeClr val="accent1"/>
              </a:solidFill>
              <a:round/>
            </a:ln>
            <a:effectLst/>
          </c:spPr>
          <c:marker>
            <c:symbol val="none"/>
          </c:marker>
          <c:cat>
            <c:numRef>
              <c:f>Sheet1!$A$2:$A$22</c:f>
              <c:numCache>
                <c:formatCode>General</c:formatCode>
                <c:ptCount val="21"/>
                <c:pt idx="0">
                  <c:v>0</c:v>
                </c:pt>
                <c:pt idx="1">
                  <c:v>1200</c:v>
                </c:pt>
                <c:pt idx="2">
                  <c:v>2400</c:v>
                </c:pt>
                <c:pt idx="3">
                  <c:v>3600</c:v>
                </c:pt>
                <c:pt idx="4">
                  <c:v>4800</c:v>
                </c:pt>
                <c:pt idx="5">
                  <c:v>6000</c:v>
                </c:pt>
                <c:pt idx="6">
                  <c:v>7200</c:v>
                </c:pt>
                <c:pt idx="7">
                  <c:v>8400</c:v>
                </c:pt>
                <c:pt idx="8">
                  <c:v>9600</c:v>
                </c:pt>
                <c:pt idx="9">
                  <c:v>10800</c:v>
                </c:pt>
                <c:pt idx="10">
                  <c:v>12000</c:v>
                </c:pt>
                <c:pt idx="11">
                  <c:v>13200</c:v>
                </c:pt>
                <c:pt idx="12">
                  <c:v>14400</c:v>
                </c:pt>
                <c:pt idx="13">
                  <c:v>15600</c:v>
                </c:pt>
                <c:pt idx="14">
                  <c:v>16800</c:v>
                </c:pt>
                <c:pt idx="15">
                  <c:v>18000</c:v>
                </c:pt>
                <c:pt idx="16">
                  <c:v>19200</c:v>
                </c:pt>
                <c:pt idx="17">
                  <c:v>20400</c:v>
                </c:pt>
                <c:pt idx="18">
                  <c:v>21600</c:v>
                </c:pt>
                <c:pt idx="19">
                  <c:v>22800</c:v>
                </c:pt>
                <c:pt idx="20">
                  <c:v>24000</c:v>
                </c:pt>
              </c:numCache>
            </c:numRef>
          </c:cat>
          <c:val>
            <c:numRef>
              <c:f>Sheet1!$B$2:$B$22</c:f>
              <c:numCache>
                <c:formatCode>General</c:formatCode>
                <c:ptCount val="21"/>
                <c:pt idx="0">
                  <c:v>40.718000000000004</c:v>
                </c:pt>
                <c:pt idx="1">
                  <c:v>40.537999999999997</c:v>
                </c:pt>
                <c:pt idx="2">
                  <c:v>41.417999999999999</c:v>
                </c:pt>
                <c:pt idx="3">
                  <c:v>40.444000000000003</c:v>
                </c:pt>
                <c:pt idx="4">
                  <c:v>41.037999999999997</c:v>
                </c:pt>
                <c:pt idx="5">
                  <c:v>40.436</c:v>
                </c:pt>
                <c:pt idx="6">
                  <c:v>41.078000000000003</c:v>
                </c:pt>
                <c:pt idx="7">
                  <c:v>41.457999999999998</c:v>
                </c:pt>
                <c:pt idx="8">
                  <c:v>40.398000000000003</c:v>
                </c:pt>
                <c:pt idx="9">
                  <c:v>41.915999999999997</c:v>
                </c:pt>
                <c:pt idx="10">
                  <c:v>40.857999999999997</c:v>
                </c:pt>
                <c:pt idx="11">
                  <c:v>41.835999999999999</c:v>
                </c:pt>
                <c:pt idx="12">
                  <c:v>41.76</c:v>
                </c:pt>
                <c:pt idx="13">
                  <c:v>40.700000000000003</c:v>
                </c:pt>
                <c:pt idx="14">
                  <c:v>41.52</c:v>
                </c:pt>
                <c:pt idx="15">
                  <c:v>40.777999999999999</c:v>
                </c:pt>
                <c:pt idx="16">
                  <c:v>40.335999999999999</c:v>
                </c:pt>
                <c:pt idx="17">
                  <c:v>41.055999999999997</c:v>
                </c:pt>
                <c:pt idx="18">
                  <c:v>40.875999999999998</c:v>
                </c:pt>
                <c:pt idx="19">
                  <c:v>41.316000000000003</c:v>
                </c:pt>
                <c:pt idx="20">
                  <c:v>41.36</c:v>
                </c:pt>
              </c:numCache>
            </c:numRef>
          </c:val>
          <c:smooth val="0"/>
          <c:extLst>
            <c:ext xmlns:c16="http://schemas.microsoft.com/office/drawing/2014/chart" uri="{C3380CC4-5D6E-409C-BE32-E72D297353CC}">
              <c16:uniqueId val="{00000000-0C42-2147-8FB9-9F3EB4FA1A6E}"/>
            </c:ext>
          </c:extLst>
        </c:ser>
        <c:ser>
          <c:idx val="1"/>
          <c:order val="1"/>
          <c:tx>
            <c:v>Percentage Affording Cost of Living</c:v>
          </c:tx>
          <c:spPr>
            <a:ln w="28575" cap="rnd">
              <a:solidFill>
                <a:schemeClr val="accent2"/>
              </a:solidFill>
              <a:round/>
            </a:ln>
            <a:effectLst/>
          </c:spPr>
          <c:marker>
            <c:symbol val="none"/>
          </c:marker>
          <c:cat>
            <c:numRef>
              <c:f>Sheet1!$A$2:$A$22</c:f>
              <c:numCache>
                <c:formatCode>General</c:formatCode>
                <c:ptCount val="21"/>
                <c:pt idx="0">
                  <c:v>0</c:v>
                </c:pt>
                <c:pt idx="1">
                  <c:v>1200</c:v>
                </c:pt>
                <c:pt idx="2">
                  <c:v>2400</c:v>
                </c:pt>
                <c:pt idx="3">
                  <c:v>3600</c:v>
                </c:pt>
                <c:pt idx="4">
                  <c:v>4800</c:v>
                </c:pt>
                <c:pt idx="5">
                  <c:v>6000</c:v>
                </c:pt>
                <c:pt idx="6">
                  <c:v>7200</c:v>
                </c:pt>
                <c:pt idx="7">
                  <c:v>8400</c:v>
                </c:pt>
                <c:pt idx="8">
                  <c:v>9600</c:v>
                </c:pt>
                <c:pt idx="9">
                  <c:v>10800</c:v>
                </c:pt>
                <c:pt idx="10">
                  <c:v>12000</c:v>
                </c:pt>
                <c:pt idx="11">
                  <c:v>13200</c:v>
                </c:pt>
                <c:pt idx="12">
                  <c:v>14400</c:v>
                </c:pt>
                <c:pt idx="13">
                  <c:v>15600</c:v>
                </c:pt>
                <c:pt idx="14">
                  <c:v>16800</c:v>
                </c:pt>
                <c:pt idx="15">
                  <c:v>18000</c:v>
                </c:pt>
                <c:pt idx="16">
                  <c:v>19200</c:v>
                </c:pt>
                <c:pt idx="17">
                  <c:v>20400</c:v>
                </c:pt>
                <c:pt idx="18">
                  <c:v>21600</c:v>
                </c:pt>
                <c:pt idx="19">
                  <c:v>22800</c:v>
                </c:pt>
                <c:pt idx="20">
                  <c:v>24000</c:v>
                </c:pt>
              </c:numCache>
            </c:numRef>
          </c:cat>
          <c:val>
            <c:numRef>
              <c:f>Sheet1!$C$2:$C$22</c:f>
              <c:numCache>
                <c:formatCode>General</c:formatCode>
                <c:ptCount val="21"/>
                <c:pt idx="0">
                  <c:v>53.56</c:v>
                </c:pt>
                <c:pt idx="1">
                  <c:v>56.314</c:v>
                </c:pt>
                <c:pt idx="2">
                  <c:v>59.758000000000003</c:v>
                </c:pt>
                <c:pt idx="3">
                  <c:v>66.98</c:v>
                </c:pt>
                <c:pt idx="4">
                  <c:v>74.5</c:v>
                </c:pt>
                <c:pt idx="5">
                  <c:v>82.858000000000004</c:v>
                </c:pt>
                <c:pt idx="6">
                  <c:v>90.76</c:v>
                </c:pt>
                <c:pt idx="7">
                  <c:v>95.073999999999998</c:v>
                </c:pt>
                <c:pt idx="8">
                  <c:v>98.06</c:v>
                </c:pt>
                <c:pt idx="9">
                  <c:v>99.46</c:v>
                </c:pt>
                <c:pt idx="10">
                  <c:v>99.84</c:v>
                </c:pt>
                <c:pt idx="11">
                  <c:v>99.94</c:v>
                </c:pt>
                <c:pt idx="12">
                  <c:v>99.98</c:v>
                </c:pt>
                <c:pt idx="13">
                  <c:v>100</c:v>
                </c:pt>
                <c:pt idx="14">
                  <c:v>100</c:v>
                </c:pt>
                <c:pt idx="15">
                  <c:v>100</c:v>
                </c:pt>
                <c:pt idx="16">
                  <c:v>100</c:v>
                </c:pt>
                <c:pt idx="17">
                  <c:v>100</c:v>
                </c:pt>
                <c:pt idx="18">
                  <c:v>100</c:v>
                </c:pt>
                <c:pt idx="19">
                  <c:v>100</c:v>
                </c:pt>
                <c:pt idx="20">
                  <c:v>100</c:v>
                </c:pt>
              </c:numCache>
            </c:numRef>
          </c:val>
          <c:smooth val="0"/>
          <c:extLst>
            <c:ext xmlns:c16="http://schemas.microsoft.com/office/drawing/2014/chart" uri="{C3380CC4-5D6E-409C-BE32-E72D297353CC}">
              <c16:uniqueId val="{00000001-0C42-2147-8FB9-9F3EB4FA1A6E}"/>
            </c:ext>
          </c:extLst>
        </c:ser>
        <c:dLbls>
          <c:showLegendKey val="0"/>
          <c:showVal val="0"/>
          <c:showCatName val="0"/>
          <c:showSerName val="0"/>
          <c:showPercent val="0"/>
          <c:showBubbleSize val="0"/>
        </c:dLbls>
        <c:smooth val="0"/>
        <c:axId val="1338654800"/>
        <c:axId val="1338430912"/>
      </c:lineChart>
      <c:catAx>
        <c:axId val="1338654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8430912"/>
        <c:crosses val="autoZero"/>
        <c:auto val="1"/>
        <c:lblAlgn val="ctr"/>
        <c:lblOffset val="100"/>
        <c:noMultiLvlLbl val="0"/>
      </c:catAx>
      <c:valAx>
        <c:axId val="1338430912"/>
        <c:scaling>
          <c:orientation val="minMax"/>
          <c:max val="100"/>
          <c:min val="3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8654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317BB-7B81-4D4F-B005-03548250A5A1}" type="datetimeFigureOut">
              <a:rPr lang="en-US" smtClean="0"/>
              <a:t>4/28/21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9700C-045D-A34C-8CC0-9032010B533C}" type="slidenum">
              <a:rPr lang="en-US" smtClean="0"/>
              <a:t>‹#›</a:t>
            </a:fld>
            <a:endParaRPr lang="en-US"/>
          </a:p>
        </p:txBody>
      </p:sp>
    </p:spTree>
    <p:extLst>
      <p:ext uri="{BB962C8B-B14F-4D97-AF65-F5344CB8AC3E}">
        <p14:creationId xmlns:p14="http://schemas.microsoft.com/office/powerpoint/2010/main" val="403738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-UBI has become increasingly popular as automation replaces human workers in many sectors of the economy and costs of living rise while wages remain static. The idea burst into the public eye when Andrew Yang made it a core component of his platform in his campaign for the 2020 Democratic presidential nomination.</a:t>
            </a:r>
          </a:p>
          <a:p>
            <a:r>
              <a:rPr lang="en-US" dirty="0"/>
              <a:t>- Proponents argue that UBI would alleviate poverty, improve working conditions and wages because workers don’t have to stay in a job that treats them badly, cut down on the amount of bureaucracy required to help people, and cost less than a traditional welfare program. (https://</a:t>
            </a:r>
            <a:r>
              <a:rPr lang="en-US" dirty="0" err="1"/>
              <a:t>www.thebalance.com</a:t>
            </a:r>
            <a:r>
              <a:rPr lang="en-US" dirty="0"/>
              <a:t>/universal-basic-income-4160668)</a:t>
            </a:r>
          </a:p>
          <a:p>
            <a:r>
              <a:rPr lang="en-US" dirty="0"/>
              <a:t>- Opponents argue that universal basic income would be prohibitively expensive, lead to inflation, incentivize people to not work, and would not lead to an increased standard of living in the long run. </a:t>
            </a:r>
          </a:p>
        </p:txBody>
      </p:sp>
      <p:sp>
        <p:nvSpPr>
          <p:cNvPr id="4" name="Slide Number Placeholder 3"/>
          <p:cNvSpPr>
            <a:spLocks noGrp="1"/>
          </p:cNvSpPr>
          <p:nvPr>
            <p:ph type="sldNum" sz="quarter" idx="5"/>
          </p:nvPr>
        </p:nvSpPr>
        <p:spPr/>
        <p:txBody>
          <a:bodyPr/>
          <a:lstStyle/>
          <a:p>
            <a:fld id="{8BB9700C-045D-A34C-8CC0-9032010B533C}" type="slidenum">
              <a:rPr lang="en-US" smtClean="0"/>
              <a:t>2</a:t>
            </a:fld>
            <a:endParaRPr lang="en-US"/>
          </a:p>
        </p:txBody>
      </p:sp>
    </p:spTree>
    <p:extLst>
      <p:ext uri="{BB962C8B-B14F-4D97-AF65-F5344CB8AC3E}">
        <p14:creationId xmlns:p14="http://schemas.microsoft.com/office/powerpoint/2010/main" val="3857357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responsible government would not implement such an expensive and transformative policy as universal basic income without studying it first. However, by its very nature, universal basic income is quite expensive. This makes studying the effects of universal basic income on anything other than a small population a very hard sell for research funders. This leads into the next major problem with universal basic income: scale. Because studying universal basic income on a large scale would be extremely expensive, while we can predict how universal basic income would impact the larger population, any predictions would be extrapolations of UBI’s effect on a smaller population, not based on data on its performance on a larger population. Furthermore, the smaller population of a study will probably not have the same demographics as the population we propose providing with UBI. This means that even the most well-intentioned of UBI programs could end up exacerbating societal ills such as structural racism and heterosexism. Furthermore, any experiment in the social sciences, such as a test of universal basic income, will take years to produce any kind of fruitful result. Politicians tend to have next to no patience for such a long wait for any useful data.</a:t>
            </a:r>
          </a:p>
        </p:txBody>
      </p:sp>
      <p:sp>
        <p:nvSpPr>
          <p:cNvPr id="4" name="Slide Number Placeholder 3"/>
          <p:cNvSpPr>
            <a:spLocks noGrp="1"/>
          </p:cNvSpPr>
          <p:nvPr>
            <p:ph type="sldNum" sz="quarter" idx="5"/>
          </p:nvPr>
        </p:nvSpPr>
        <p:spPr/>
        <p:txBody>
          <a:bodyPr/>
          <a:lstStyle/>
          <a:p>
            <a:fld id="{8BB9700C-045D-A34C-8CC0-9032010B533C}" type="slidenum">
              <a:rPr lang="en-US" smtClean="0"/>
              <a:t>3</a:t>
            </a:fld>
            <a:endParaRPr lang="en-US"/>
          </a:p>
        </p:txBody>
      </p:sp>
    </p:spTree>
    <p:extLst>
      <p:ext uri="{BB962C8B-B14F-4D97-AF65-F5344CB8AC3E}">
        <p14:creationId xmlns:p14="http://schemas.microsoft.com/office/powerpoint/2010/main" val="1289863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Computer programming allows us to change the parameters to change the population size and characteristics as needed. This eliminates the scale problem.</a:t>
            </a:r>
          </a:p>
          <a:p>
            <a:pPr marL="171450" indent="-171450">
              <a:buFontTx/>
              <a:buChar char="-"/>
            </a:pPr>
            <a:r>
              <a:rPr lang="en-US" dirty="0"/>
              <a:t>With programming, we do not have to give any money to people. All we have to pay for is the server space and computer infrastructure models, and while this can be expensive, when compared to the billions, even trillions some have estimated as the price tag on UBI…</a:t>
            </a:r>
          </a:p>
          <a:p>
            <a:pPr marL="171450" indent="-171450">
              <a:buFontTx/>
              <a:buChar char="-"/>
            </a:pPr>
            <a:r>
              <a:rPr lang="en-US" dirty="0"/>
              <a:t>Finally, programming allows us to simulate the countless interactions that take place over the years a study would span in a fraction of the time. Obtaining the results would take days at most. This allows us to obtain results in a reasonable timeframe, test different methods and configurations, and run multiple trials. All these benefits make an experiment stronger.</a:t>
            </a:r>
          </a:p>
          <a:p>
            <a:pPr marL="171450" indent="-171450">
              <a:buFontTx/>
              <a:buChar char="-"/>
            </a:pPr>
            <a:r>
              <a:rPr lang="en-US" dirty="0"/>
              <a:t>At its core, agent-based modeling involves creating a set of agents, giving them certain characteristics, selecting rules for their behavior, choosing parameters for the environment, setting the agents loose in our environment, and seeing what happens. A study of the effects of a policy will designate a study population. Each individual in this population has salient characteristics such as race, gender, age, and whether they have a disability. They all make decisions based on the social rules and priorities they have learned all their lives. The study consists of seeing what happens when these individuals interact with their environment in a period of time. </a:t>
            </a:r>
          </a:p>
          <a:p>
            <a:pPr marL="171450" indent="-171450">
              <a:buFontTx/>
              <a:buChar char="-"/>
            </a:pPr>
            <a:r>
              <a:rPr lang="en-US" dirty="0"/>
              <a:t>Furthermore, such a study does not focus merely on individuals, but on the society as a whole. This dovetails nicely with complexity theory’s emphasis on studying the system as a whole, “as a network of elements that interact and produce systemic behavior that cannot be broken down merely into the actions of its constituent parts.”</a:t>
            </a:r>
          </a:p>
        </p:txBody>
      </p:sp>
      <p:sp>
        <p:nvSpPr>
          <p:cNvPr id="4" name="Slide Number Placeholder 3"/>
          <p:cNvSpPr>
            <a:spLocks noGrp="1"/>
          </p:cNvSpPr>
          <p:nvPr>
            <p:ph type="sldNum" sz="quarter" idx="5"/>
          </p:nvPr>
        </p:nvSpPr>
        <p:spPr/>
        <p:txBody>
          <a:bodyPr/>
          <a:lstStyle/>
          <a:p>
            <a:fld id="{8BB9700C-045D-A34C-8CC0-9032010B533C}" type="slidenum">
              <a:rPr lang="en-US" smtClean="0"/>
              <a:t>4</a:t>
            </a:fld>
            <a:endParaRPr lang="en-US"/>
          </a:p>
        </p:txBody>
      </p:sp>
    </p:spTree>
    <p:extLst>
      <p:ext uri="{BB962C8B-B14F-4D97-AF65-F5344CB8AC3E}">
        <p14:creationId xmlns:p14="http://schemas.microsoft.com/office/powerpoint/2010/main" val="634813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Universal basic income is an immensely complex idea, and creating a model that reflects that complexity is a project significant enough to constitute a PhD dissertation and years of research. Given that I am not a PhD student and had weeks rather than years to complete this project, I decided to scale down the large problem of creating a model to determine the effects of UBI on the nation to the more manageable problem of creating a model that policymakers could use to evaluate the effects of universal basic income on the percentage of the population below the poverty line and the percentage of the population that can afford the cost of living in the city of Charlotte. I decided to use these metrics because they are easy to calculate and concrete, in addition to providing an easy-to-understand index for performance. I anticipated that the system would eventually self-organize to a point where the percentage of people below the poverty line and the percentage of people who can afford the cost of living do not change. </a:t>
            </a:r>
          </a:p>
          <a:p>
            <a:endParaRPr lang="en-US" dirty="0"/>
          </a:p>
          <a:p>
            <a:r>
              <a:rPr lang="en-US" dirty="0"/>
              <a:t>For my model, I decided to use heterogenous agents. Each agent represents one full-time working citizen over the age of sixteen. These agents differ in whether they have a job and in their income. I decided to use 1000 agents to construct my synthetic population. This is because many of the demographic percentages for Charlotte were rounded to the nearest 0.1%, and I did not want to have to figure out how to represent a fraction of a citizen. I did not raise the population any further because I wanted to minimize the demands the model made on my computer. </a:t>
            </a:r>
          </a:p>
          <a:p>
            <a:endParaRPr lang="en-US" dirty="0"/>
          </a:p>
          <a:p>
            <a:r>
              <a:rPr lang="en-US" dirty="0"/>
              <a:t>To assign each agent’s initial income and employment status, I downloaded Census data from 2019 from the city of Charlotte and found the percentage of adults who are full-time year-round workers over 16 who are employed and the income distribution among these workers. I then found the percentage of workers in each income bracket. Then, I assigned each worker to an income bracket. For example, 1.2% made up to $9999 each year, so I assigned 12 workers to the income bracket of $0-$9999. I used a random number generator to generate an income for each worker within their income bracket. 68% of these adults were employed, so I set a Boolean variable called employed to TRUE on 68% of the agents. I also gave each agent a Boolean variable for whether they were employed in the previous year and a variable storing that agent’s income in the previous year. These are used in the function that determines whether an agent is employed. Each agent also has variables representing how much that agent pays in federal income tax, the percentage of their paycheck they spend on non-essential goods and services that year, how much income they have after taxes, how much money they have in savings, and how much they are paid in universal basic income. I stored the cost of living in Charlotte and the federal poverty line as global variables. The user interface contains one slider and two reporters. The slider adjusts how much money the system gives each consumer in addition to whatever money is needed to ensure that the agent can afford the cost of living. One reporter will display the percentage of the population with an annual income below the poverty line. The other will show the percentage of the population that can afford the cost of living. I also set each agent’s initial savings to 1.5 times the cost of living.</a:t>
            </a:r>
          </a:p>
          <a:p>
            <a:endParaRPr lang="en-US" dirty="0"/>
          </a:p>
          <a:p>
            <a:r>
              <a:rPr lang="en-US" dirty="0"/>
              <a:t>In addition to the setup, go, and reporter functions, I identified five other functions required to simulate the city of Charlotte: a function to simulate losing and getting a job, a function to simulate the agent getting their paycheck and UBI, a function to simulate the agent paying taxes, a function to simulate paying for needs, and a function to simulate paying for wants. </a:t>
            </a:r>
          </a:p>
          <a:p>
            <a:endParaRPr lang="en-US" dirty="0"/>
          </a:p>
          <a:p>
            <a:r>
              <a:rPr lang="en-US" dirty="0"/>
              <a:t>The job function records each agent’s income and employment status in the past year, then sets 68% of the agents’ employed variables to true. If someone gained a job after previously being unemployed, then the model will generate a random integer, 0 or 1. If the number is 0, then the model sets that agent’s income as 90% of their previous income. This represents what happens when a person is fired: when they do get a new job, their income will usually decrease. If the number is 1, then the model sets that agent’s income as 110% of their previous income. This represents what happens when a person leaves their job voluntarily: they usually move on to something better. Once the new employment status and income are calculated for each agent, the job function recalculates how much each agent gets in universal basic income using their new income.</a:t>
            </a:r>
          </a:p>
          <a:p>
            <a:endParaRPr lang="en-US" dirty="0"/>
          </a:p>
          <a:p>
            <a:r>
              <a:rPr lang="en-US" dirty="0"/>
              <a:t>The make-money function adds each employed agent’s income to their savings, then adds each turtle’s UBI stipend to their savings.</a:t>
            </a:r>
          </a:p>
          <a:p>
            <a:endParaRPr lang="en-US" dirty="0"/>
          </a:p>
          <a:p>
            <a:r>
              <a:rPr lang="en-US" dirty="0"/>
              <a:t>The taxes function calculates the tax each agent must pay on their income, sets that amount as the </a:t>
            </a:r>
            <a:r>
              <a:rPr lang="en-US" dirty="0" err="1"/>
              <a:t>taxcost</a:t>
            </a:r>
            <a:r>
              <a:rPr lang="en-US" dirty="0"/>
              <a:t> variable, then subtracts the amount of taxes from that agent’s savings. I used the same tax brackets the IRS uses to calculate how much each agent has to pay.</a:t>
            </a:r>
          </a:p>
          <a:p>
            <a:endParaRPr lang="en-US" dirty="0"/>
          </a:p>
          <a:p>
            <a:r>
              <a:rPr lang="en-US" dirty="0"/>
              <a:t>The need consumption function subtracts the annual cost of living in Charlotte from each agent’s savings. For simplicity’s sake, we assume that our model has no credit or debt. Therefore, if subtracting the cost of living puts an agent’s savings into negative territory, we set that agent’s savings to 0. </a:t>
            </a:r>
          </a:p>
          <a:p>
            <a:endParaRPr lang="en-US" dirty="0"/>
          </a:p>
          <a:p>
            <a:r>
              <a:rPr lang="en-US" dirty="0"/>
              <a:t>Finally, we have the want consumption function. Nobody ever restricts themselves to spending only as much as they need to to survive. They will meet other people, and in the course of their interactions with others, they will spend money, on gifts, activities, legal expenses, and other things that are not strictly necessary for survival. The want consumption function is designed to approximate this excess spending. The function calculates income after taxes, then generates a random number between 0 and 1. To calculate the amount of money spent on extra stuff, we multiply this number by income after taxes. We then subtract the result from savings, provided there is enough money in savings to afford the extra spending. </a:t>
            </a:r>
          </a:p>
          <a:p>
            <a:endParaRPr lang="en-US" dirty="0"/>
          </a:p>
          <a:p>
            <a:r>
              <a:rPr lang="en-US" dirty="0"/>
              <a:t>In my trials, I ran the model for 20 ticks. Each tick represented one year. I chose twenty ticks because I wanted to simulate the kind of long timespan an actual study would entail. I ran five trials for each possible value of </a:t>
            </a:r>
            <a:r>
              <a:rPr lang="en-US" dirty="0" err="1"/>
              <a:t>ubiBoost</a:t>
            </a:r>
            <a:r>
              <a:rPr lang="en-US" dirty="0"/>
              <a:t>, then calculated the mean value of each metric for each possible value of </a:t>
            </a:r>
            <a:r>
              <a:rPr lang="en-US" dirty="0" err="1"/>
              <a:t>ubiBoost</a:t>
            </a:r>
            <a:r>
              <a:rPr lang="en-US" dirty="0"/>
              <a:t>. Then, I plotted these means. </a:t>
            </a:r>
          </a:p>
        </p:txBody>
      </p:sp>
      <p:sp>
        <p:nvSpPr>
          <p:cNvPr id="4" name="Slide Number Placeholder 3"/>
          <p:cNvSpPr>
            <a:spLocks noGrp="1"/>
          </p:cNvSpPr>
          <p:nvPr>
            <p:ph type="sldNum" sz="quarter" idx="5"/>
          </p:nvPr>
        </p:nvSpPr>
        <p:spPr/>
        <p:txBody>
          <a:bodyPr/>
          <a:lstStyle/>
          <a:p>
            <a:fld id="{8BB9700C-045D-A34C-8CC0-9032010B533C}" type="slidenum">
              <a:rPr lang="en-US" smtClean="0"/>
              <a:t>5</a:t>
            </a:fld>
            <a:endParaRPr lang="en-US"/>
          </a:p>
        </p:txBody>
      </p:sp>
    </p:spTree>
    <p:extLst>
      <p:ext uri="{BB962C8B-B14F-4D97-AF65-F5344CB8AC3E}">
        <p14:creationId xmlns:p14="http://schemas.microsoft.com/office/powerpoint/2010/main" val="162351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amount paid in universal basic income increased beyond what was necessary to ensure each agent could afford the cost of living, the percentage of agents able to afford the cost of living after universal basic income increased. When the amount paid in universal basic income consistently gave every agent $15600 beyond what was needed for cost of living, after twenty years, every agent could afford the annual cost of living.</a:t>
            </a:r>
          </a:p>
          <a:p>
            <a:endParaRPr lang="en-US" dirty="0"/>
          </a:p>
          <a:p>
            <a:r>
              <a:rPr lang="en-US" dirty="0"/>
              <a:t>However, the percentage of agents who had annual income below the federal poverty line remained stable around 40%. I hypothesize that this was because this metric was only calculated using income, it was unaffected by universal basic income. </a:t>
            </a:r>
          </a:p>
        </p:txBody>
      </p:sp>
      <p:sp>
        <p:nvSpPr>
          <p:cNvPr id="4" name="Slide Number Placeholder 3"/>
          <p:cNvSpPr>
            <a:spLocks noGrp="1"/>
          </p:cNvSpPr>
          <p:nvPr>
            <p:ph type="sldNum" sz="quarter" idx="5"/>
          </p:nvPr>
        </p:nvSpPr>
        <p:spPr/>
        <p:txBody>
          <a:bodyPr/>
          <a:lstStyle/>
          <a:p>
            <a:fld id="{8BB9700C-045D-A34C-8CC0-9032010B533C}" type="slidenum">
              <a:rPr lang="en-US" smtClean="0"/>
              <a:t>6</a:t>
            </a:fld>
            <a:endParaRPr lang="en-US"/>
          </a:p>
        </p:txBody>
      </p:sp>
    </p:spTree>
    <p:extLst>
      <p:ext uri="{BB962C8B-B14F-4D97-AF65-F5344CB8AC3E}">
        <p14:creationId xmlns:p14="http://schemas.microsoft.com/office/powerpoint/2010/main" val="2636042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steps I would make to this model would include adding more detail. I would give each agent variables representing race, gender, age, whether they have a disability, and other demographic factors. I would find distributions for aggregated gross income and use that to calculate how much each agent owes in taxes, the way the IRS does. I would also find a less random way to simulate spending beyond cost of living. I would expand the synthetic population to include all citizens, not just those who are part of the workforce. I would add in methods for birth and death of agents. Finally, I would give agents occupations and have their </a:t>
            </a:r>
            <a:r>
              <a:rPr lang="en-US"/>
              <a:t>incomes reflect that. </a:t>
            </a:r>
          </a:p>
        </p:txBody>
      </p:sp>
      <p:sp>
        <p:nvSpPr>
          <p:cNvPr id="4" name="Slide Number Placeholder 3"/>
          <p:cNvSpPr>
            <a:spLocks noGrp="1"/>
          </p:cNvSpPr>
          <p:nvPr>
            <p:ph type="sldNum" sz="quarter" idx="5"/>
          </p:nvPr>
        </p:nvSpPr>
        <p:spPr/>
        <p:txBody>
          <a:bodyPr/>
          <a:lstStyle/>
          <a:p>
            <a:fld id="{8BB9700C-045D-A34C-8CC0-9032010B533C}" type="slidenum">
              <a:rPr lang="en-US" smtClean="0"/>
              <a:t>7</a:t>
            </a:fld>
            <a:endParaRPr lang="en-US"/>
          </a:p>
        </p:txBody>
      </p:sp>
    </p:spTree>
    <p:extLst>
      <p:ext uri="{BB962C8B-B14F-4D97-AF65-F5344CB8AC3E}">
        <p14:creationId xmlns:p14="http://schemas.microsoft.com/office/powerpoint/2010/main" val="166128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4/28/21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07525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4/28/21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1456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4/28/21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19450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4/28/21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0876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4/28/21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5858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4/28/21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9422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4/28/21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70334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4/28/21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7329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4/28/21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5272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4/28/21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5775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4/28/21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93475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4/28/21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09850862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1"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terms/b/basic-income.asp#:~:text=Universal%20basic%20income%20(UBI)%20is,money%20on%20a%20regular%20basis.&amp;text=The%20idea%20of%20universal%20basic,other%20sectors%20of%20the%20econom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2">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3" descr="Abstract particle graph background">
            <a:extLst>
              <a:ext uri="{FF2B5EF4-FFF2-40B4-BE49-F238E27FC236}">
                <a16:creationId xmlns:a16="http://schemas.microsoft.com/office/drawing/2014/main" id="{AD8C567E-B522-4F7A-8C8C-F493E7D23D28}"/>
              </a:ext>
            </a:extLst>
          </p:cNvPr>
          <p:cNvPicPr>
            <a:picLocks noChangeAspect="1"/>
          </p:cNvPicPr>
          <p:nvPr/>
        </p:nvPicPr>
        <p:blipFill rotWithShape="1">
          <a:blip r:embed="rId2">
            <a:alphaModFix amt="50000"/>
          </a:blip>
          <a:srcRect t="25094"/>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10" name="Group 104">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06" name="Freeform: Shape 105">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Shape 106">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2AE1AA5-C3E4-0C43-843A-582680E3CF66}"/>
              </a:ext>
            </a:extLst>
          </p:cNvPr>
          <p:cNvSpPr>
            <a:spLocks noGrp="1"/>
          </p:cNvSpPr>
          <p:nvPr>
            <p:ph type="ctrTitle"/>
          </p:nvPr>
        </p:nvSpPr>
        <p:spPr>
          <a:xfrm>
            <a:off x="761999" y="1514475"/>
            <a:ext cx="8381999" cy="1995487"/>
          </a:xfrm>
        </p:spPr>
        <p:txBody>
          <a:bodyPr>
            <a:normAutofit fontScale="90000"/>
          </a:bodyPr>
          <a:lstStyle/>
          <a:p>
            <a:pPr algn="l"/>
            <a:r>
              <a:rPr lang="en-US" sz="8000" dirty="0"/>
              <a:t>Universal Basic Income and Agent-Based Modeling</a:t>
            </a:r>
          </a:p>
        </p:txBody>
      </p:sp>
      <p:sp>
        <p:nvSpPr>
          <p:cNvPr id="3" name="Subtitle 2">
            <a:extLst>
              <a:ext uri="{FF2B5EF4-FFF2-40B4-BE49-F238E27FC236}">
                <a16:creationId xmlns:a16="http://schemas.microsoft.com/office/drawing/2014/main" id="{B0AA88A7-8373-3F45-95D7-703523A6C3D0}"/>
              </a:ext>
            </a:extLst>
          </p:cNvPr>
          <p:cNvSpPr>
            <a:spLocks noGrp="1"/>
          </p:cNvSpPr>
          <p:nvPr>
            <p:ph type="subTitle" idx="1"/>
          </p:nvPr>
        </p:nvSpPr>
        <p:spPr>
          <a:xfrm>
            <a:off x="762000" y="3809999"/>
            <a:ext cx="8382000" cy="1338471"/>
          </a:xfrm>
        </p:spPr>
        <p:txBody>
          <a:bodyPr>
            <a:normAutofit/>
          </a:bodyPr>
          <a:lstStyle/>
          <a:p>
            <a:pPr algn="l"/>
            <a:r>
              <a:rPr lang="en-US" dirty="0"/>
              <a:t>Maggie Sellers</a:t>
            </a:r>
          </a:p>
          <a:p>
            <a:pPr algn="l"/>
            <a:r>
              <a:rPr lang="en-US" dirty="0"/>
              <a:t>DSBA 6010</a:t>
            </a:r>
          </a:p>
          <a:p>
            <a:pPr algn="l"/>
            <a:r>
              <a:rPr lang="en-US" dirty="0"/>
              <a:t>April 29, 2021</a:t>
            </a:r>
          </a:p>
          <a:p>
            <a:pPr algn="l"/>
            <a:endParaRPr lang="en-US" dirty="0"/>
          </a:p>
        </p:txBody>
      </p:sp>
    </p:spTree>
    <p:extLst>
      <p:ext uri="{BB962C8B-B14F-4D97-AF65-F5344CB8AC3E}">
        <p14:creationId xmlns:p14="http://schemas.microsoft.com/office/powerpoint/2010/main" val="288818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7DBF-EA7A-9A47-8B60-87BF193A7BCD}"/>
              </a:ext>
            </a:extLst>
          </p:cNvPr>
          <p:cNvSpPr>
            <a:spLocks noGrp="1"/>
          </p:cNvSpPr>
          <p:nvPr>
            <p:ph type="title"/>
          </p:nvPr>
        </p:nvSpPr>
        <p:spPr/>
        <p:txBody>
          <a:bodyPr/>
          <a:lstStyle/>
          <a:p>
            <a:r>
              <a:rPr lang="en-US" dirty="0"/>
              <a:t>What Is Universal Basic Income?</a:t>
            </a:r>
          </a:p>
        </p:txBody>
      </p:sp>
      <p:sp>
        <p:nvSpPr>
          <p:cNvPr id="3" name="Content Placeholder 2">
            <a:extLst>
              <a:ext uri="{FF2B5EF4-FFF2-40B4-BE49-F238E27FC236}">
                <a16:creationId xmlns:a16="http://schemas.microsoft.com/office/drawing/2014/main" id="{07935DEA-7121-A444-938E-FB1E02F5A281}"/>
              </a:ext>
            </a:extLst>
          </p:cNvPr>
          <p:cNvSpPr>
            <a:spLocks noGrp="1"/>
          </p:cNvSpPr>
          <p:nvPr>
            <p:ph idx="1"/>
          </p:nvPr>
        </p:nvSpPr>
        <p:spPr/>
        <p:txBody>
          <a:bodyPr>
            <a:normAutofit/>
          </a:bodyPr>
          <a:lstStyle/>
          <a:p>
            <a:pPr marL="0" indent="0">
              <a:buNone/>
            </a:pPr>
            <a:r>
              <a:rPr lang="en-US" dirty="0"/>
              <a:t>“</a:t>
            </a:r>
            <a:r>
              <a:rPr lang="en-US" i="1" dirty="0"/>
              <a:t>Universal basic income (UBI) is a government program in which every adult citizen receives a set amount of money on a regular basis.”</a:t>
            </a:r>
          </a:p>
          <a:p>
            <a:pPr marL="0" indent="0">
              <a:buNone/>
            </a:pPr>
            <a:endParaRPr lang="en-US" i="1" dirty="0"/>
          </a:p>
          <a:p>
            <a:pPr marL="0" indent="0">
              <a:buNone/>
            </a:pPr>
            <a:r>
              <a:rPr lang="en-US" i="1" dirty="0"/>
              <a:t>- </a:t>
            </a:r>
            <a:r>
              <a:rPr lang="en-US" i="1" dirty="0">
                <a:hlinkClick r:id="rId3"/>
              </a:rPr>
              <a:t>Investopedia</a:t>
            </a:r>
            <a:endParaRPr lang="en-US" dirty="0"/>
          </a:p>
        </p:txBody>
      </p:sp>
    </p:spTree>
    <p:extLst>
      <p:ext uri="{BB962C8B-B14F-4D97-AF65-F5344CB8AC3E}">
        <p14:creationId xmlns:p14="http://schemas.microsoft.com/office/powerpoint/2010/main" val="309435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A1DF-F378-2C4C-9207-A341D917A82C}"/>
              </a:ext>
            </a:extLst>
          </p:cNvPr>
          <p:cNvSpPr>
            <a:spLocks noGrp="1"/>
          </p:cNvSpPr>
          <p:nvPr>
            <p:ph type="title"/>
          </p:nvPr>
        </p:nvSpPr>
        <p:spPr/>
        <p:txBody>
          <a:bodyPr>
            <a:normAutofit fontScale="90000"/>
          </a:bodyPr>
          <a:lstStyle/>
          <a:p>
            <a:r>
              <a:rPr lang="en-US" dirty="0"/>
              <a:t>Problems with Studying Universal Basic Income</a:t>
            </a:r>
          </a:p>
        </p:txBody>
      </p:sp>
      <p:sp>
        <p:nvSpPr>
          <p:cNvPr id="3" name="Content Placeholder 2">
            <a:extLst>
              <a:ext uri="{FF2B5EF4-FFF2-40B4-BE49-F238E27FC236}">
                <a16:creationId xmlns:a16="http://schemas.microsoft.com/office/drawing/2014/main" id="{CE9D6952-16F1-0849-80A1-C899352466F2}"/>
              </a:ext>
            </a:extLst>
          </p:cNvPr>
          <p:cNvSpPr>
            <a:spLocks noGrp="1"/>
          </p:cNvSpPr>
          <p:nvPr>
            <p:ph idx="1"/>
          </p:nvPr>
        </p:nvSpPr>
        <p:spPr/>
        <p:txBody>
          <a:bodyPr>
            <a:normAutofit/>
          </a:bodyPr>
          <a:lstStyle/>
          <a:p>
            <a:r>
              <a:rPr lang="en-US" sz="4000" dirty="0"/>
              <a:t>Expense</a:t>
            </a:r>
          </a:p>
          <a:p>
            <a:r>
              <a:rPr lang="en-US" sz="4000" dirty="0"/>
              <a:t>Scale</a:t>
            </a:r>
          </a:p>
          <a:p>
            <a:r>
              <a:rPr lang="en-US" sz="4000" dirty="0"/>
              <a:t>Time</a:t>
            </a:r>
          </a:p>
        </p:txBody>
      </p:sp>
    </p:spTree>
    <p:extLst>
      <p:ext uri="{BB962C8B-B14F-4D97-AF65-F5344CB8AC3E}">
        <p14:creationId xmlns:p14="http://schemas.microsoft.com/office/powerpoint/2010/main" val="2250145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F75B-2930-5F48-A008-D54C7835DC6B}"/>
              </a:ext>
            </a:extLst>
          </p:cNvPr>
          <p:cNvSpPr>
            <a:spLocks noGrp="1"/>
          </p:cNvSpPr>
          <p:nvPr>
            <p:ph type="title"/>
          </p:nvPr>
        </p:nvSpPr>
        <p:spPr/>
        <p:txBody>
          <a:bodyPr>
            <a:normAutofit/>
          </a:bodyPr>
          <a:lstStyle/>
          <a:p>
            <a:r>
              <a:rPr lang="en-US" dirty="0"/>
              <a:t>Why Use Agent-Based Modeling?</a:t>
            </a:r>
          </a:p>
        </p:txBody>
      </p:sp>
      <p:sp>
        <p:nvSpPr>
          <p:cNvPr id="3" name="Content Placeholder 2">
            <a:extLst>
              <a:ext uri="{FF2B5EF4-FFF2-40B4-BE49-F238E27FC236}">
                <a16:creationId xmlns:a16="http://schemas.microsoft.com/office/drawing/2014/main" id="{460BB4CA-F0BC-5E4E-8151-29CB469F813C}"/>
              </a:ext>
            </a:extLst>
          </p:cNvPr>
          <p:cNvSpPr>
            <a:spLocks noGrp="1"/>
          </p:cNvSpPr>
          <p:nvPr>
            <p:ph idx="1"/>
          </p:nvPr>
        </p:nvSpPr>
        <p:spPr/>
        <p:txBody>
          <a:bodyPr/>
          <a:lstStyle/>
          <a:p>
            <a:r>
              <a:rPr lang="en-US" dirty="0"/>
              <a:t>Computer model helps overcome all three challenges</a:t>
            </a:r>
          </a:p>
          <a:p>
            <a:r>
              <a:rPr lang="en-US" dirty="0"/>
              <a:t>Agent-based modeling most closely mimics the behavior of a population on which we would test the impact of universal basic income  </a:t>
            </a:r>
          </a:p>
        </p:txBody>
      </p:sp>
    </p:spTree>
    <p:extLst>
      <p:ext uri="{BB962C8B-B14F-4D97-AF65-F5344CB8AC3E}">
        <p14:creationId xmlns:p14="http://schemas.microsoft.com/office/powerpoint/2010/main" val="395772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7A64-5F0A-D444-ACAD-0816AB5FADD8}"/>
              </a:ext>
            </a:extLst>
          </p:cNvPr>
          <p:cNvSpPr>
            <a:spLocks noGrp="1"/>
          </p:cNvSpPr>
          <p:nvPr>
            <p:ph type="title"/>
          </p:nvPr>
        </p:nvSpPr>
        <p:spPr/>
        <p:txBody>
          <a:bodyPr/>
          <a:lstStyle/>
          <a:p>
            <a:r>
              <a:rPr lang="en-US" dirty="0"/>
              <a:t>How Does This Model Work?</a:t>
            </a:r>
          </a:p>
        </p:txBody>
      </p:sp>
      <p:sp>
        <p:nvSpPr>
          <p:cNvPr id="3" name="Content Placeholder 2">
            <a:extLst>
              <a:ext uri="{FF2B5EF4-FFF2-40B4-BE49-F238E27FC236}">
                <a16:creationId xmlns:a16="http://schemas.microsoft.com/office/drawing/2014/main" id="{DE361A19-6A17-C646-A7F6-A887DB2EA5D1}"/>
              </a:ext>
            </a:extLst>
          </p:cNvPr>
          <p:cNvSpPr>
            <a:spLocks noGrp="1"/>
          </p:cNvSpPr>
          <p:nvPr>
            <p:ph idx="1"/>
          </p:nvPr>
        </p:nvSpPr>
        <p:spPr/>
        <p:txBody>
          <a:bodyPr/>
          <a:lstStyle/>
          <a:p>
            <a:r>
              <a:rPr lang="en-US" dirty="0"/>
              <a:t>System</a:t>
            </a:r>
          </a:p>
          <a:p>
            <a:r>
              <a:rPr lang="en-US" dirty="0"/>
              <a:t>Agents</a:t>
            </a:r>
          </a:p>
          <a:p>
            <a:r>
              <a:rPr lang="en-US" dirty="0"/>
              <a:t>Functions</a:t>
            </a:r>
          </a:p>
        </p:txBody>
      </p:sp>
    </p:spTree>
    <p:extLst>
      <p:ext uri="{BB962C8B-B14F-4D97-AF65-F5344CB8AC3E}">
        <p14:creationId xmlns:p14="http://schemas.microsoft.com/office/powerpoint/2010/main" val="2469859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00A196-AD26-0F4E-8B30-87DB1BAC9269}"/>
              </a:ext>
            </a:extLst>
          </p:cNvPr>
          <p:cNvSpPr>
            <a:spLocks noGrp="1"/>
          </p:cNvSpPr>
          <p:nvPr>
            <p:ph type="title"/>
          </p:nvPr>
        </p:nvSpPr>
        <p:spPr>
          <a:xfrm>
            <a:off x="762001" y="1524001"/>
            <a:ext cx="3047999" cy="3810000"/>
          </a:xfrm>
        </p:spPr>
        <p:txBody>
          <a:bodyPr>
            <a:normAutofit/>
          </a:bodyPr>
          <a:lstStyle/>
          <a:p>
            <a:r>
              <a:rPr lang="en-US" dirty="0"/>
              <a:t>Results</a:t>
            </a:r>
          </a:p>
        </p:txBody>
      </p:sp>
      <p:sp>
        <p:nvSpPr>
          <p:cNvPr id="11" name="Freeform: Shape 10">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Content Placeholder 3">
            <a:extLst>
              <a:ext uri="{FF2B5EF4-FFF2-40B4-BE49-F238E27FC236}">
                <a16:creationId xmlns:a16="http://schemas.microsoft.com/office/drawing/2014/main" id="{6C2462C6-F9AD-4C4B-AF69-0913D8B42E59}"/>
              </a:ext>
            </a:extLst>
          </p:cNvPr>
          <p:cNvGraphicFramePr>
            <a:graphicFrameLocks noGrp="1"/>
          </p:cNvGraphicFramePr>
          <p:nvPr>
            <p:ph idx="1"/>
            <p:extLst>
              <p:ext uri="{D42A27DB-BD31-4B8C-83A1-F6EECF244321}">
                <p14:modId xmlns:p14="http://schemas.microsoft.com/office/powerpoint/2010/main" val="3298781860"/>
              </p:ext>
            </p:extLst>
          </p:nvPr>
        </p:nvGraphicFramePr>
        <p:xfrm>
          <a:off x="5334000" y="766719"/>
          <a:ext cx="6096000" cy="53292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55678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687A-0AD4-4242-AA76-4546DB97D7E9}"/>
              </a:ext>
            </a:extLst>
          </p:cNvPr>
          <p:cNvSpPr>
            <a:spLocks noGrp="1"/>
          </p:cNvSpPr>
          <p:nvPr>
            <p:ph type="title"/>
          </p:nvPr>
        </p:nvSpPr>
        <p:spPr/>
        <p:txBody>
          <a:bodyPr/>
          <a:lstStyle/>
          <a:p>
            <a:r>
              <a:rPr lang="en-US" dirty="0"/>
              <a:t>Future Steps</a:t>
            </a:r>
          </a:p>
        </p:txBody>
      </p:sp>
      <p:sp>
        <p:nvSpPr>
          <p:cNvPr id="3" name="Content Placeholder 2">
            <a:extLst>
              <a:ext uri="{FF2B5EF4-FFF2-40B4-BE49-F238E27FC236}">
                <a16:creationId xmlns:a16="http://schemas.microsoft.com/office/drawing/2014/main" id="{E59FA332-9D3E-B040-9E9B-F80284C0A972}"/>
              </a:ext>
            </a:extLst>
          </p:cNvPr>
          <p:cNvSpPr>
            <a:spLocks noGrp="1"/>
          </p:cNvSpPr>
          <p:nvPr>
            <p:ph idx="1"/>
          </p:nvPr>
        </p:nvSpPr>
        <p:spPr/>
        <p:txBody>
          <a:bodyPr/>
          <a:lstStyle/>
          <a:p>
            <a:r>
              <a:rPr lang="en-US" dirty="0"/>
              <a:t>Demographic Characteristics</a:t>
            </a:r>
          </a:p>
          <a:p>
            <a:r>
              <a:rPr lang="en-US" dirty="0"/>
              <a:t>Improved User Control</a:t>
            </a:r>
          </a:p>
          <a:p>
            <a:r>
              <a:rPr lang="en-US" dirty="0"/>
              <a:t>More Detailed/Realistic Economic Modeling	</a:t>
            </a:r>
          </a:p>
        </p:txBody>
      </p:sp>
    </p:spTree>
    <p:extLst>
      <p:ext uri="{BB962C8B-B14F-4D97-AF65-F5344CB8AC3E}">
        <p14:creationId xmlns:p14="http://schemas.microsoft.com/office/powerpoint/2010/main" val="407906872"/>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2286</Words>
  <Application>Microsoft Macintosh PowerPoint</Application>
  <PresentationFormat>Widescreen</PresentationFormat>
  <Paragraphs>63</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Verdana Pro</vt:lpstr>
      <vt:lpstr>Verdana Pro Cond SemiBold</vt:lpstr>
      <vt:lpstr>TornVTI</vt:lpstr>
      <vt:lpstr>Universal Basic Income and Agent-Based Modeling</vt:lpstr>
      <vt:lpstr>What Is Universal Basic Income?</vt:lpstr>
      <vt:lpstr>Problems with Studying Universal Basic Income</vt:lpstr>
      <vt:lpstr>Why Use Agent-Based Modeling?</vt:lpstr>
      <vt:lpstr>How Does This Model Work?</vt:lpstr>
      <vt:lpstr>Results</vt:lpstr>
      <vt:lpstr>Future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Basic Income and Agent-Based Modeling</dc:title>
  <dc:creator>Pat Sellers</dc:creator>
  <cp:lastModifiedBy>Pat Sellers</cp:lastModifiedBy>
  <cp:revision>24</cp:revision>
  <dcterms:created xsi:type="dcterms:W3CDTF">2021-04-28T13:05:55Z</dcterms:created>
  <dcterms:modified xsi:type="dcterms:W3CDTF">2021-04-29T01:16:55Z</dcterms:modified>
</cp:coreProperties>
</file>