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officedocument.obfuscatedFont" Extension="odttf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845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45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941f7bea8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2941f7bea8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941f7bea84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941f7bea84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941f7bea84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941f7bea84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941f7bea84_0_1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941f7bea84_0_1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941f7bea84_0_1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941f7bea84_0_1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941f7bea84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941f7bea84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941f7bea84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941f7bea84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941f7bea84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941f7bea84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941f7bea84_0_2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3" name="Google Shape;193;g2941f7bea84_0_2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941f7bea84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941f7bea84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g2941f7bea84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" name="Google Shape;50;g2941f7bea84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2941f7bea84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2941f7bea84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2941f7bea8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2" name="Google Shape;222;g2941f7bea8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941f7bea84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941f7bea84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941f7bea84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941f7bea84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941f7bea84_0_2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941f7bea84_0_2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941f7bea84_0_2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941f7bea84_0_2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2941f7bea84_0_2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2941f7bea84_0_2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941f7bea84_0_2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941f7bea84_0_2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2941f7bea84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2941f7bea84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941f7bea84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941f7bea84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2941f7bea8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2941f7bea8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941f7bea84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2941f7bea84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941f7bea84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2941f7bea84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941f7bea84_0_3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941f7bea84_0_3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2941f7bea84_0_3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9" name="Google Shape;339;g2941f7bea84_0_3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941f7bea84_0_3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6" name="Google Shape;346;g2941f7bea84_0_3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g2941f7bea84_0_4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3" name="Google Shape;353;g2941f7bea84_0_4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g2941f7bea84_0_4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2" name="Google Shape;362;g2941f7bea84_0_4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0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2941f7bea84_0_4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2941f7bea84_0_4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941f7bea84_0_4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941f7bea84_0_4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2941f7bea84_0_4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8" name="Google Shape;388;g2941f7bea84_0_4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2946d48bad1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2946d48bad1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g2941f7bea84_0_4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6" name="Google Shape;396;g2941f7bea84_0_4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3" name="Shape 4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Google Shape;404;g2941f7bea84_0_4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5" name="Google Shape;405;g2941f7bea84_0_4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g2941f7bea84_0_4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3" name="Google Shape;413;g2941f7bea84_0_4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946d48bad1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3" name="Google Shape;423;g2946d48bad1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946d48bad1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2" name="Google Shape;432;g2946d48bad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d6020feeec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1" name="Google Shape;441;g2d6020feeec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g2d6020feee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8" name="Google Shape;448;g2d6020feee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2d6020feeec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2d6020feeec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4" name="Shape 4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5" name="Google Shape;465;g2d6020feeec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6" name="Google Shape;466;g2d6020feeec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4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2d6020feeec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2d6020feeec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941f7bea84_0_1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941f7bea84_0_1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g2946d48bad1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5" name="Google Shape;485;g2946d48bad1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2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g2941f7bea84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4" name="Google Shape;494;g2941f7bea84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9" name="Shape 4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0" name="Google Shape;500;g2946d48bad1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1" name="Google Shape;501;g2946d48bad1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8" name="Shape 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9" name="Google Shape;509;g2941f7bea84_0_4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0" name="Google Shape;510;g2941f7bea84_0_4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5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g2946d48bad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7" name="Google Shape;517;g2946d48bad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4" name="Shape 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5" name="Google Shape;525;g2946d48bad1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6" name="Google Shape;526;g2946d48bad1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941f7bea84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941f7bea84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2941f7bea84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2941f7bea84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941f7bea84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941f7bea84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941f7bea84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941f7bea84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4667250"/>
            <a:ext cx="9144000" cy="4764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" name="Google Shape;14;p2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2"/>
          <p:cNvSpPr txBox="1"/>
          <p:nvPr/>
        </p:nvSpPr>
        <p:spPr>
          <a:xfrm>
            <a:off x="-9525" y="46577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Matias Selser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/>
          <p:nvPr/>
        </p:nvSpPr>
        <p:spPr>
          <a:xfrm>
            <a:off x="0" y="4667250"/>
            <a:ext cx="9144000" cy="4764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" name="Google Shape;20;p3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" name="Google Shape;21;p3"/>
          <p:cNvSpPr txBox="1"/>
          <p:nvPr/>
        </p:nvSpPr>
        <p:spPr>
          <a:xfrm>
            <a:off x="-9525" y="46577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Matias Selser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/>
          <p:nvPr/>
        </p:nvSpPr>
        <p:spPr>
          <a:xfrm>
            <a:off x="0" y="4667250"/>
            <a:ext cx="9144000" cy="4764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6" name="Google Shape;26;p4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4"/>
          <p:cNvSpPr txBox="1"/>
          <p:nvPr/>
        </p:nvSpPr>
        <p:spPr>
          <a:xfrm>
            <a:off x="-9525" y="46577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Matias Selser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"/>
          <p:cNvSpPr/>
          <p:nvPr/>
        </p:nvSpPr>
        <p:spPr>
          <a:xfrm>
            <a:off x="0" y="4667250"/>
            <a:ext cx="9144000" cy="4764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1" name="Google Shape;31;p5"/>
          <p:cNvSpPr txBox="1"/>
          <p:nvPr>
            <p:ph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/>
        </p:nvSpPr>
        <p:spPr>
          <a:xfrm>
            <a:off x="-9525" y="46577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Matias Selser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ulo con texto">
  <p:cSld name="CUSTOM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6" name="Google Shape;36;p6"/>
          <p:cNvSpPr/>
          <p:nvPr/>
        </p:nvSpPr>
        <p:spPr>
          <a:xfrm>
            <a:off x="0" y="4667250"/>
            <a:ext cx="9144000" cy="476400"/>
          </a:xfrm>
          <a:prstGeom prst="rect">
            <a:avLst/>
          </a:prstGeom>
          <a:solidFill>
            <a:srgbClr val="0B5394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6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>
                <a:solidFill>
                  <a:schemeClr val="lt1"/>
                </a:solidFill>
              </a:defRPr>
            </a:lvl1pPr>
            <a:lvl2pPr lvl="1" rtl="0">
              <a:buNone/>
              <a:defRPr>
                <a:solidFill>
                  <a:schemeClr val="lt1"/>
                </a:solidFill>
              </a:defRPr>
            </a:lvl2pPr>
            <a:lvl3pPr lvl="2" rtl="0">
              <a:buNone/>
              <a:defRPr>
                <a:solidFill>
                  <a:schemeClr val="lt1"/>
                </a:solidFill>
              </a:defRPr>
            </a:lvl3pPr>
            <a:lvl4pPr lvl="3" rtl="0">
              <a:buNone/>
              <a:defRPr>
                <a:solidFill>
                  <a:schemeClr val="lt1"/>
                </a:solidFill>
              </a:defRPr>
            </a:lvl4pPr>
            <a:lvl5pPr lvl="4" rtl="0">
              <a:buNone/>
              <a:defRPr>
                <a:solidFill>
                  <a:schemeClr val="lt1"/>
                </a:solidFill>
              </a:defRPr>
            </a:lvl5pPr>
            <a:lvl6pPr lvl="5" rtl="0">
              <a:buNone/>
              <a:defRPr>
                <a:solidFill>
                  <a:schemeClr val="lt1"/>
                </a:solidFill>
              </a:defRPr>
            </a:lvl6pPr>
            <a:lvl7pPr lvl="6" rtl="0">
              <a:buNone/>
              <a:defRPr>
                <a:solidFill>
                  <a:schemeClr val="lt1"/>
                </a:solidFill>
              </a:defRPr>
            </a:lvl7pPr>
            <a:lvl8pPr lvl="7" rtl="0">
              <a:buNone/>
              <a:defRPr>
                <a:solidFill>
                  <a:schemeClr val="lt1"/>
                </a:solidFill>
              </a:defRPr>
            </a:lvl8pPr>
            <a:lvl9pPr lvl="8" rtl="0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8" name="Google Shape;38;p6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9" name="Google Shape;39;p6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None/>
              <a:defRPr sz="11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6"/>
          <p:cNvSpPr txBox="1"/>
          <p:nvPr/>
        </p:nvSpPr>
        <p:spPr>
          <a:xfrm>
            <a:off x="-9525" y="4657725"/>
            <a:ext cx="9144000" cy="476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100">
                <a:solidFill>
                  <a:schemeClr val="lt1"/>
                </a:solidFill>
              </a:rPr>
              <a:t>Matias Selser</a:t>
            </a:r>
            <a:endParaRPr sz="1100">
              <a:solidFill>
                <a:schemeClr val="lt1"/>
              </a:solidFill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chainlist.org/?search=polygon&amp;testnets=true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polygon.technology/blog/introducing-the-amoy-testnet-for-polygon-p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mumbai.polygonscan.com/tx/0x355d4250fec95f604bb8f203b545e2b6f7231eaaae41280d49ffe11a1ea75878" TargetMode="External"/><Relationship Id="rId4" Type="http://schemas.openxmlformats.org/officeDocument/2006/relationships/image" Target="../media/image17.png"/><Relationship Id="rId5" Type="http://schemas.openxmlformats.org/officeDocument/2006/relationships/image" Target="../media/image6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apers.ssrn.com/sol3/papers.cfm?abstract_id=3829984" TargetMode="External"/><Relationship Id="rId4" Type="http://schemas.openxmlformats.org/officeDocument/2006/relationships/hyperlink" Target="mailto:ms6517@columbia.edu" TargetMode="External"/><Relationship Id="rId5" Type="http://schemas.openxmlformats.org/officeDocument/2006/relationships/hyperlink" Target="https://www.linkedin.com/in/matias-selser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mumbai.polygonscan.com/address/0x2c95d10ba4bbec79e562e8b3f48687751808c925#code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solidity-by-example.org/app/erc20/" TargetMode="External"/><Relationship Id="rId4" Type="http://schemas.openxmlformats.org/officeDocument/2006/relationships/image" Target="../media/image10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mumbai.polygonscan.com/address/0x52d800ca262522580cebad275395ca6e7598c014" TargetMode="External"/><Relationship Id="rId4" Type="http://schemas.openxmlformats.org/officeDocument/2006/relationships/hyperlink" Target="https://mumbai.polygonscan.com/tx/0xaad3184f454ed290ee14591dd036095f3d35b8f8d5bed9e8e158f532af86b64a" TargetMode="External"/><Relationship Id="rId5" Type="http://schemas.openxmlformats.org/officeDocument/2006/relationships/image" Target="../media/image1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remix.ethereum.org/" TargetMode="External"/><Relationship Id="rId4" Type="http://schemas.openxmlformats.org/officeDocument/2006/relationships/image" Target="../media/image8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4.png"/><Relationship Id="rId4" Type="http://schemas.openxmlformats.org/officeDocument/2006/relationships/image" Target="../media/image9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4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11.png"/><Relationship Id="rId4" Type="http://schemas.openxmlformats.org/officeDocument/2006/relationships/image" Target="../media/image2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www.infura.io/" TargetMode="External"/><Relationship Id="rId4" Type="http://schemas.openxmlformats.org/officeDocument/2006/relationships/hyperlink" Target="https://www.alchemy.com/" TargetMode="External"/><Relationship Id="rId5" Type="http://schemas.openxmlformats.org/officeDocument/2006/relationships/hyperlink" Target="https://bloxroute.com/pricing/" TargetMode="External"/><Relationship Id="rId6" Type="http://schemas.openxmlformats.org/officeDocument/2006/relationships/hyperlink" Target="https://www.blocknative.com/" TargetMode="External"/><Relationship Id="rId7" Type="http://schemas.openxmlformats.org/officeDocument/2006/relationships/image" Target="../media/image20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mumbai.polygonscan.com/" TargetMode="External"/><Relationship Id="rId4" Type="http://schemas.openxmlformats.org/officeDocument/2006/relationships/hyperlink" Target="https://faucet.polygon.technology/" TargetMode="External"/><Relationship Id="rId5" Type="http://schemas.openxmlformats.org/officeDocument/2006/relationships/image" Target="../media/image12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web3py.readthedocs.io/en/stable/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14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1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16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21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15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26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23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6.xml"/><Relationship Id="rId3" Type="http://schemas.openxmlformats.org/officeDocument/2006/relationships/hyperlink" Target="https://app.uniswap.org/whitepaper.pdf" TargetMode="Externa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22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0.xml"/><Relationship Id="rId3" Type="http://schemas.openxmlformats.org/officeDocument/2006/relationships/hyperlink" Target="https://docs.sushi.com/docs/Developers/Deployment%20Addresses" TargetMode="External"/><Relationship Id="rId4" Type="http://schemas.openxmlformats.org/officeDocument/2006/relationships/hyperlink" Target="https://docs.sushi.com/docs/Products/Classic%20AMM/Contracts/V2Router02" TargetMode="Externa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5.xml"/><Relationship Id="rId3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Blockchain y Criptomonedas II</a:t>
            </a:r>
            <a:endParaRPr/>
          </a:p>
        </p:txBody>
      </p:sp>
      <p:sp>
        <p:nvSpPr>
          <p:cNvPr id="46" name="Google Shape;46;p7"/>
          <p:cNvSpPr txBox="1"/>
          <p:nvPr>
            <p:ph idx="1" type="subTitle"/>
          </p:nvPr>
        </p:nvSpPr>
        <p:spPr>
          <a:xfrm>
            <a:off x="311700" y="2834125"/>
            <a:ext cx="8520600" cy="182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UCEMA - QUANt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Clase I: 25/11/2024</a:t>
            </a:r>
            <a:endParaRPr/>
          </a:p>
        </p:txBody>
      </p:sp>
      <p:sp>
        <p:nvSpPr>
          <p:cNvPr id="47" name="Google Shape;47;p7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1.2 Introducción a Ethereum:</a:t>
            </a:r>
            <a:endParaRPr/>
          </a:p>
        </p:txBody>
      </p:sp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25" name="Google Shape;125;p16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26" name="Google Shape;126;p16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¿Qué diferencia a Ethereum de Bitcoin?</a:t>
            </a:r>
            <a:endParaRPr/>
          </a:p>
          <a:p>
            <a:pPr indent="-317500" lvl="1" marL="914400" rtl="0" algn="just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Smart contracts</a:t>
            </a:r>
            <a:endParaRPr/>
          </a:p>
          <a:p>
            <a:pPr indent="-317500" lvl="1" marL="914400" rtl="0" algn="just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dApps montadas sobre los smart contracts</a:t>
            </a:r>
            <a:endParaRPr/>
          </a:p>
          <a:p>
            <a:pPr indent="-317500" lvl="1" marL="914400" rtl="0" algn="just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EVM (</a:t>
            </a:r>
            <a:r>
              <a:rPr i="1" lang="es-419"/>
              <a:t>Ethereum Virtual Machine</a:t>
            </a:r>
            <a:r>
              <a:rPr lang="es-419"/>
              <a:t>)</a:t>
            </a:r>
            <a:endParaRPr/>
          </a:p>
          <a:p>
            <a:pPr indent="-317500" lvl="2" marL="1371600" rtl="0" algn="just">
              <a:spcBef>
                <a:spcPts val="120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Máquina virtual que ejecuta las transacciones</a:t>
            </a:r>
            <a:endParaRPr/>
          </a:p>
          <a:p>
            <a:pPr indent="-317500" lvl="2" marL="1371600" rtl="0" algn="just">
              <a:spcBef>
                <a:spcPts val="1200"/>
              </a:spcBef>
              <a:spcAft>
                <a:spcPts val="1200"/>
              </a:spcAft>
              <a:buSzPts val="1400"/>
              <a:buChar char="■"/>
            </a:pPr>
            <a:r>
              <a:rPr lang="es-419"/>
              <a:t>“Regula” que la lógica sea válida</a:t>
            </a:r>
            <a:endParaRPr/>
          </a:p>
        </p:txBody>
      </p:sp>
      <p:sp>
        <p:nvSpPr>
          <p:cNvPr id="127" name="Google Shape;127;p16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I: Introducción a la Blockchain y Ethereum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3" name="Google Shape;133;p1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34" name="Google Shape;134;p17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i="1" lang="es-419"/>
              <a:t>Smart Contracts</a:t>
            </a:r>
            <a:endParaRPr i="1"/>
          </a:p>
          <a:p>
            <a:pPr indent="-317500" lvl="1" marL="914400" rtl="0" algn="just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Programación orientada a eventos</a:t>
            </a:r>
            <a:endParaRPr/>
          </a:p>
          <a:p>
            <a:pPr indent="-317500" lvl="2" marL="1371600" rtl="0" algn="just">
              <a:spcBef>
                <a:spcPts val="120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Los </a:t>
            </a:r>
            <a:r>
              <a:rPr i="1" lang="es-419"/>
              <a:t>Smart Contracts</a:t>
            </a:r>
            <a:r>
              <a:rPr lang="es-419"/>
              <a:t> se almacenan en una dirección en la blockchain</a:t>
            </a:r>
            <a:endParaRPr/>
          </a:p>
          <a:p>
            <a:pPr indent="-317500" lvl="2" marL="1371600" rtl="0" algn="just">
              <a:spcBef>
                <a:spcPts val="120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Cuando se quiere ejecutar alguna función, se </a:t>
            </a:r>
            <a:r>
              <a:rPr lang="es-419"/>
              <a:t>interactúa</a:t>
            </a:r>
            <a:r>
              <a:rPr lang="es-419"/>
              <a:t> con esa dirección</a:t>
            </a:r>
            <a:endParaRPr/>
          </a:p>
          <a:p>
            <a:pPr indent="-317500" lvl="2" marL="1371600" rtl="0" algn="just">
              <a:spcBef>
                <a:spcPts val="120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No son procesos que quedan </a:t>
            </a:r>
            <a:r>
              <a:rPr lang="es-419"/>
              <a:t>ejecutándose</a:t>
            </a:r>
            <a:r>
              <a:rPr lang="es-419"/>
              <a:t> en el fondo</a:t>
            </a:r>
            <a:endParaRPr/>
          </a:p>
          <a:p>
            <a:pPr indent="-317500" lvl="3" marL="1828800" rtl="0" algn="just">
              <a:spcBef>
                <a:spcPts val="1200"/>
              </a:spcBef>
              <a:spcAft>
                <a:spcPts val="1200"/>
              </a:spcAft>
              <a:buSzPts val="1400"/>
              <a:buChar char="●"/>
            </a:pPr>
            <a:r>
              <a:rPr lang="es-419"/>
              <a:t>No tiene timers, por ejemplo!</a:t>
            </a:r>
            <a:endParaRPr/>
          </a:p>
        </p:txBody>
      </p:sp>
      <p:sp>
        <p:nvSpPr>
          <p:cNvPr id="135" name="Google Shape;135;p17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I: Introducción a la Blockchain y Ethereum</a:t>
            </a:r>
            <a:endParaRPr/>
          </a:p>
        </p:txBody>
      </p:sp>
      <p:sp>
        <p:nvSpPr>
          <p:cNvPr id="136" name="Google Shape;136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2" name="Google Shape;142;p1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43" name="Google Shape;143;p18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i="1" lang="es-419"/>
              <a:t>Smart Contracts (continuación)</a:t>
            </a:r>
            <a:endParaRPr i="1"/>
          </a:p>
          <a:p>
            <a:pPr indent="-317500" lvl="1" marL="914400" rtl="0" algn="just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Programación orientada a eventos</a:t>
            </a:r>
            <a:endParaRPr/>
          </a:p>
          <a:p>
            <a:pPr indent="-317500" lvl="2" marL="1371600" rtl="0" algn="just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</a:pPr>
            <a:r>
              <a:rPr lang="es-419">
                <a:solidFill>
                  <a:schemeClr val="dk1"/>
                </a:solidFill>
              </a:rPr>
              <a:t>Similar al funcionamiento de las </a:t>
            </a:r>
            <a:r>
              <a:rPr i="1" lang="es-419">
                <a:solidFill>
                  <a:schemeClr val="dk1"/>
                </a:solidFill>
              </a:rPr>
              <a:t>Lambda Functions</a:t>
            </a:r>
            <a:r>
              <a:rPr lang="es-419">
                <a:solidFill>
                  <a:schemeClr val="dk1"/>
                </a:solidFill>
              </a:rPr>
              <a:t> de AWS</a:t>
            </a:r>
            <a:endParaRPr/>
          </a:p>
        </p:txBody>
      </p:sp>
      <p:sp>
        <p:nvSpPr>
          <p:cNvPr id="144" name="Google Shape;144;p18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I: Introducción a la Blockchain y Ethereum</a:t>
            </a:r>
            <a:endParaRPr/>
          </a:p>
        </p:txBody>
      </p:sp>
      <p:pic>
        <p:nvPicPr>
          <p:cNvPr id="145" name="Google Shape;14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75663" y="2257425"/>
            <a:ext cx="3381375" cy="1969525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1.3 </a:t>
            </a:r>
            <a:r>
              <a:rPr i="1" lang="es-419"/>
              <a:t>Test chains</a:t>
            </a:r>
            <a:r>
              <a:rPr lang="es-419"/>
              <a:t>:</a:t>
            </a:r>
            <a:endParaRPr/>
          </a:p>
        </p:txBody>
      </p:sp>
      <p:sp>
        <p:nvSpPr>
          <p:cNvPr id="152" name="Google Shape;152;p1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3" name="Google Shape;153;p19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54" name="Google Shape;154;p19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¿Para </a:t>
            </a:r>
            <a:r>
              <a:rPr lang="es-419"/>
              <a:t>qué</a:t>
            </a:r>
            <a:r>
              <a:rPr lang="es-419"/>
              <a:t> sirven?</a:t>
            </a:r>
            <a:endParaRPr/>
          </a:p>
          <a:p>
            <a:pPr indent="-317500" lvl="1" marL="914400" rtl="0" algn="just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Similaridad con el concepto de “staging” del desarrollo convencional</a:t>
            </a:r>
            <a:endParaRPr/>
          </a:p>
          <a:p>
            <a:pPr indent="-317500" lvl="1" marL="914400" rtl="0" algn="just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Validación de la lógica de los </a:t>
            </a:r>
            <a:r>
              <a:rPr i="1" lang="es-419"/>
              <a:t>smart contracts</a:t>
            </a:r>
            <a:endParaRPr/>
          </a:p>
          <a:p>
            <a:pPr indent="-317500" lvl="1" marL="914400" rtl="0" algn="just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Espacio de aprendizaje sin riesgo</a:t>
            </a:r>
            <a:endParaRPr/>
          </a:p>
          <a:p>
            <a:pPr indent="-342900" lvl="0" marL="457200" rtl="0" algn="just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Ejemplos</a:t>
            </a:r>
            <a:endParaRPr/>
          </a:p>
          <a:p>
            <a:pPr indent="-317500" lvl="1" marL="914400" rtl="0" algn="just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Ropsten, Rinkerby, Kovan (ETH)</a:t>
            </a:r>
            <a:endParaRPr/>
          </a:p>
          <a:p>
            <a:pPr indent="-317500" lvl="1" marL="914400" rtl="0" algn="just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Optimistic Goerli (Optimism)</a:t>
            </a:r>
            <a:endParaRPr/>
          </a:p>
          <a:p>
            <a:pPr indent="-317500" lvl="1" marL="914400" rtl="0" algn="just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 u="sng">
                <a:solidFill>
                  <a:schemeClr val="hlink"/>
                </a:solidFill>
                <a:hlinkClick r:id="rId3"/>
              </a:rPr>
              <a:t>Amoy (Polygon)</a:t>
            </a:r>
            <a:endParaRPr/>
          </a:p>
          <a:p>
            <a:pPr indent="-317500" lvl="1" marL="914400" rtl="0" algn="just"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s-419"/>
              <a:t>…</a:t>
            </a:r>
            <a:endParaRPr/>
          </a:p>
        </p:txBody>
      </p:sp>
      <p:sp>
        <p:nvSpPr>
          <p:cNvPr id="155" name="Google Shape;155;p19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I: Introducción a la Blockchain y Ethereum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2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2" name="Google Shape;162;p20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63" name="Google Shape;163;p20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Faucets [canilla]</a:t>
            </a:r>
            <a:endParaRPr/>
          </a:p>
          <a:p>
            <a:pPr indent="-317500" lvl="1" marL="914400" rtl="0" algn="just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Proveen gas o tokens de forma gratuita para desarrollo y testeo para usuarios</a:t>
            </a:r>
            <a:endParaRPr/>
          </a:p>
          <a:p>
            <a:pPr indent="-317500" lvl="1" marL="914400" rtl="0" algn="just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Ejemplo: </a:t>
            </a:r>
            <a:endParaRPr/>
          </a:p>
          <a:p>
            <a:pPr indent="-317500" lvl="2" marL="1371600" rtl="0" algn="just">
              <a:spcBef>
                <a:spcPts val="1200"/>
              </a:spcBef>
              <a:spcAft>
                <a:spcPts val="1200"/>
              </a:spcAft>
              <a:buSzPts val="1400"/>
              <a:buChar char="■"/>
            </a:pPr>
            <a:r>
              <a:rPr lang="es-419"/>
              <a:t>MATIC: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link</a:t>
            </a:r>
            <a:endParaRPr/>
          </a:p>
        </p:txBody>
      </p:sp>
      <p:sp>
        <p:nvSpPr>
          <p:cNvPr id="164" name="Google Shape;164;p20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I: Introducción a la Blockchain y Ethereum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Módulo II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Transacciones en Ethereum</a:t>
            </a:r>
            <a:endParaRPr sz="3000"/>
          </a:p>
        </p:txBody>
      </p:sp>
      <p:sp>
        <p:nvSpPr>
          <p:cNvPr id="170" name="Google Shape;170;p2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p21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2.1 ¿Qué es una transacción?</a:t>
            </a:r>
            <a:endParaRPr/>
          </a:p>
        </p:txBody>
      </p:sp>
      <p:sp>
        <p:nvSpPr>
          <p:cNvPr id="177" name="Google Shape;177;p2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78" name="Google Shape;178;p2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79" name="Google Shape;179;p22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Esencialmente, cuatro componentes básicos: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Origen: </a:t>
            </a:r>
            <a:r>
              <a:rPr i="1" lang="es-419"/>
              <a:t>wallet</a:t>
            </a:r>
            <a:r>
              <a:rPr lang="es-419"/>
              <a:t> que generó la transacción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Destino: </a:t>
            </a:r>
            <a:r>
              <a:rPr i="1" lang="es-419"/>
              <a:t>wallet </a:t>
            </a:r>
            <a:r>
              <a:rPr lang="es-419"/>
              <a:t>que va a recibir la transacción (puede ser un </a:t>
            </a:r>
            <a:r>
              <a:rPr i="1" lang="es-419"/>
              <a:t>smart contract</a:t>
            </a:r>
            <a:r>
              <a:rPr lang="es-419"/>
              <a:t>)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Value: cuánto gas va a recibir el destinatario (no es lo mismo que el gas para la transacción)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s-419"/>
              <a:t>Data: si es un smart contract, </a:t>
            </a:r>
            <a:r>
              <a:rPr lang="es-419"/>
              <a:t>qué</a:t>
            </a:r>
            <a:r>
              <a:rPr lang="es-419"/>
              <a:t> método se busca invocar y con qué parámetros</a:t>
            </a:r>
            <a:endParaRPr/>
          </a:p>
        </p:txBody>
      </p:sp>
      <p:sp>
        <p:nvSpPr>
          <p:cNvPr id="180" name="Google Shape;180;p22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II: Transacciones en Ethereum</a:t>
            </a:r>
            <a:endParaRPr/>
          </a:p>
        </p:txBody>
      </p:sp>
      <p:pic>
        <p:nvPicPr>
          <p:cNvPr id="181" name="Google Shape;181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44574" y="0"/>
            <a:ext cx="3389900" cy="1907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2.1 ¿Qué es una transacción?</a:t>
            </a:r>
            <a:endParaRPr/>
          </a:p>
        </p:txBody>
      </p:sp>
      <p:sp>
        <p:nvSpPr>
          <p:cNvPr id="187" name="Google Shape;187;p2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88" name="Google Shape;188;p2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89" name="Google Shape;189;p23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Dependiendo la blockchain, además hay parámetros como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gasLimit: cantidad máxima de gas que puede usar la transacción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s-419">
                <a:solidFill>
                  <a:schemeClr val="dk1"/>
                </a:solidFill>
              </a:rPr>
              <a:t>Importante para prevenir for loops bloqueantes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gasPrice: prima que se paga para que la transacción se incluya en el bloque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nonce: número de transacción, siempre incremental, para mantener las transacciones ordenadas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s-419"/>
              <a:t>Mínimo gas </a:t>
            </a:r>
            <a:r>
              <a:rPr lang="es-419">
                <a:solidFill>
                  <a:schemeClr val="dk1"/>
                </a:solidFill>
              </a:rPr>
              <a:t>para la transacción </a:t>
            </a:r>
            <a:r>
              <a:rPr lang="es-419"/>
              <a:t>= gasPrice x gasLimit </a:t>
            </a:r>
            <a:endParaRPr/>
          </a:p>
        </p:txBody>
      </p:sp>
      <p:sp>
        <p:nvSpPr>
          <p:cNvPr id="190" name="Google Shape;190;p23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II: Transacciones en Ethereum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2.2 Tipos de transacción</a:t>
            </a:r>
            <a:endParaRPr/>
          </a:p>
        </p:txBody>
      </p:sp>
      <p:sp>
        <p:nvSpPr>
          <p:cNvPr id="196" name="Google Shape;196;p2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97" name="Google Shape;197;p2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98" name="Google Shape;198;p24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ETH transactions: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link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199" name="Google Shape;199;p24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II: Transacciones en Ethereum</a:t>
            </a:r>
            <a:endParaRPr/>
          </a:p>
        </p:txBody>
      </p:sp>
      <p:pic>
        <p:nvPicPr>
          <p:cNvPr id="200" name="Google Shape;20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0" y="1472219"/>
            <a:ext cx="9144001" cy="65601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992800" y="2085975"/>
            <a:ext cx="7158400" cy="25717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8" name="Google Shape;208;p25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09" name="Google Shape;209;p25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ETH transactions (continuación):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En la transacción anterior se ve: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s-419">
                <a:solidFill>
                  <a:schemeClr val="dk1"/>
                </a:solidFill>
              </a:rPr>
              <a:t>From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s-419">
                <a:solidFill>
                  <a:schemeClr val="dk1"/>
                </a:solidFill>
              </a:rPr>
              <a:t>To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s-419">
                <a:solidFill>
                  <a:schemeClr val="dk1"/>
                </a:solidFill>
              </a:rPr>
              <a:t>Value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Además, cuestiones asociadas al procesamiento: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s-419">
                <a:solidFill>
                  <a:schemeClr val="dk1"/>
                </a:solidFill>
              </a:rPr>
              <a:t>Número de bloque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</a:pPr>
            <a:r>
              <a:rPr lang="es-419">
                <a:solidFill>
                  <a:schemeClr val="dk1"/>
                </a:solidFill>
              </a:rPr>
              <a:t>Hash de la transacción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0" name="Google Shape;210;p25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II: Transacciones en Ethereum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Sobre Mi</a:t>
            </a:r>
            <a:endParaRPr/>
          </a:p>
        </p:txBody>
      </p:sp>
      <p:sp>
        <p:nvSpPr>
          <p:cNvPr id="53" name="Google Shape;53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4" name="Google Shape;54;p8"/>
          <p:cNvSpPr txBox="1"/>
          <p:nvPr/>
        </p:nvSpPr>
        <p:spPr>
          <a:xfrm>
            <a:off x="409650" y="1017725"/>
            <a:ext cx="8611500" cy="364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Educación: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08/2022 - 05/2024 : Maestría en Matemática - </a:t>
            </a:r>
            <a:r>
              <a:rPr i="1" lang="es-419"/>
              <a:t>Columbia University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03/2020 - 05/2022 : Maestría en Finanzas     - </a:t>
            </a:r>
            <a:r>
              <a:rPr i="1" lang="es-419"/>
              <a:t>Universidad Torcuato di Tella</a:t>
            </a:r>
            <a:endParaRPr i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s-419"/>
              <a:t>03/2013 - 07/2020 : Ingeniería Electrónica     - </a:t>
            </a:r>
            <a:r>
              <a:rPr i="1" lang="es-419"/>
              <a:t>Instituto Tecnológico de Buenos Aires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/>
              <a:t>Experiencia relevante: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419">
                <a:solidFill>
                  <a:schemeClr val="dk1"/>
                </a:solidFill>
              </a:rPr>
              <a:t>08/2023 - Actual    : Execution Lead               - </a:t>
            </a:r>
            <a:r>
              <a:rPr i="1" lang="es-419">
                <a:solidFill>
                  <a:schemeClr val="dk1"/>
                </a:solidFill>
              </a:rPr>
              <a:t>Terrace.fi</a:t>
            </a:r>
            <a:endParaRPr i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419">
                <a:solidFill>
                  <a:schemeClr val="dk1"/>
                </a:solidFill>
              </a:rPr>
              <a:t>08/2022 - 08/2023 : Quantitative Developer   - </a:t>
            </a:r>
            <a:r>
              <a:rPr i="1" lang="es-419">
                <a:solidFill>
                  <a:schemeClr val="dk1"/>
                </a:solidFill>
              </a:rPr>
              <a:t>MRM Analytics</a:t>
            </a:r>
            <a:endParaRPr i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419">
                <a:solidFill>
                  <a:schemeClr val="dk1"/>
                </a:solidFill>
              </a:rPr>
              <a:t>02/2022 - 06/2022 : Quantitative Developer   - </a:t>
            </a:r>
            <a:r>
              <a:rPr i="1" lang="es-419">
                <a:solidFill>
                  <a:schemeClr val="dk1"/>
                </a:solidFill>
              </a:rPr>
              <a:t>Privi Protocol</a:t>
            </a:r>
            <a:endParaRPr i="1"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419">
                <a:solidFill>
                  <a:schemeClr val="dk1"/>
                </a:solidFill>
              </a:rPr>
              <a:t>08/2020 - 01/2022 : Quantitative Developer   - </a:t>
            </a:r>
            <a:r>
              <a:rPr i="1" lang="es-419">
                <a:solidFill>
                  <a:schemeClr val="dk1"/>
                </a:solidFill>
              </a:rPr>
              <a:t>Alma Global Strategies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Publicación: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419">
                <a:solidFill>
                  <a:schemeClr val="dk1"/>
                </a:solidFill>
              </a:rPr>
              <a:t>2021: ¨</a:t>
            </a:r>
            <a:r>
              <a:rPr i="1" lang="es-419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Optimal Market Making by Reinforcement Learning</a:t>
            </a:r>
            <a:r>
              <a:rPr i="1" lang="es-419">
                <a:solidFill>
                  <a:schemeClr val="dk1"/>
                </a:solidFill>
              </a:rPr>
              <a:t>¨</a:t>
            </a:r>
            <a:endParaRPr i="1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s-419">
                <a:solidFill>
                  <a:schemeClr val="dk1"/>
                </a:solidFill>
              </a:rPr>
              <a:t>Contacto: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419">
                <a:solidFill>
                  <a:schemeClr val="dk1"/>
                </a:solidFill>
              </a:rPr>
              <a:t>Email: </a:t>
            </a:r>
            <a:r>
              <a:rPr lang="es-419" u="sng">
                <a:solidFill>
                  <a:schemeClr val="dk1"/>
                </a:solidFill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ms6517@columbia.edu</a:t>
            </a:r>
            <a:endParaRPr>
              <a:solidFill>
                <a:schemeClr val="dk1"/>
              </a:solidFill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s-419">
                <a:solidFill>
                  <a:schemeClr val="dk1"/>
                </a:solidFill>
              </a:rPr>
              <a:t>LinkedIn: </a:t>
            </a:r>
            <a:r>
              <a:rPr lang="es-419" u="sng">
                <a:solidFill>
                  <a:schemeClr val="dk1"/>
                </a:solidFill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https://www.linkedin.com/in/matias-selser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5" name="Google Shape;55;p8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2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16" name="Google Shape;216;p26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-334327" lvl="0" marL="457200" rtl="0" algn="l">
              <a:spcBef>
                <a:spcPts val="1000"/>
              </a:spcBef>
              <a:spcAft>
                <a:spcPts val="0"/>
              </a:spcAft>
              <a:buSzPct val="100000"/>
              <a:buChar char="●"/>
            </a:pPr>
            <a:r>
              <a:rPr lang="es-419">
                <a:solidFill>
                  <a:schemeClr val="dk1"/>
                </a:solidFill>
              </a:rPr>
              <a:t>Interacciones con un </a:t>
            </a:r>
            <a:r>
              <a:rPr i="1" lang="es-419">
                <a:solidFill>
                  <a:schemeClr val="dk1"/>
                </a:solidFill>
              </a:rPr>
              <a:t>smart contract</a:t>
            </a:r>
            <a:r>
              <a:rPr lang="es-419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>
                <a:solidFill>
                  <a:schemeClr val="dk1"/>
                </a:solidFill>
              </a:rPr>
              <a:t>Interfaz: expone la forma de interactuar con el contrato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s-419">
                <a:solidFill>
                  <a:schemeClr val="dk1"/>
                </a:solidFill>
              </a:rPr>
              <a:t>Funciona como una API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>
                <a:solidFill>
                  <a:schemeClr val="dk1"/>
                </a:solidFill>
              </a:rPr>
              <a:t>Métodos: describen la función y los parámetros que se necesitan para interactuar con el contrato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>
                <a:solidFill>
                  <a:schemeClr val="dk1"/>
                </a:solidFill>
              </a:rPr>
              <a:t>Eventos: sirven para describir </a:t>
            </a:r>
            <a:r>
              <a:rPr lang="es-419">
                <a:solidFill>
                  <a:schemeClr val="dk1"/>
                </a:solidFill>
              </a:rPr>
              <a:t>qué</a:t>
            </a:r>
            <a:r>
              <a:rPr lang="es-419">
                <a:solidFill>
                  <a:schemeClr val="dk1"/>
                </a:solidFill>
              </a:rPr>
              <a:t> está haciendo la lógica.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s-419">
                <a:solidFill>
                  <a:schemeClr val="dk1"/>
                </a:solidFill>
              </a:rPr>
              <a:t>Por ejemplo: el contrato ERC20.sol (un token) en su lógica transfiere el balance deseado del usuario A al usuario B</a:t>
            </a:r>
            <a:endParaRPr>
              <a:solidFill>
                <a:schemeClr val="dk1"/>
              </a:solidFill>
            </a:endParaRPr>
          </a:p>
          <a:p>
            <a:pPr indent="-310832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s-419">
                <a:solidFill>
                  <a:schemeClr val="dk1"/>
                </a:solidFill>
              </a:rPr>
              <a:t>Al hacerlo, emite un evento </a:t>
            </a:r>
            <a:r>
              <a:rPr i="1" lang="es-419">
                <a:solidFill>
                  <a:schemeClr val="dk1"/>
                </a:solidFill>
              </a:rPr>
              <a:t>Transfer</a:t>
            </a:r>
            <a:r>
              <a:rPr lang="es-419">
                <a:solidFill>
                  <a:schemeClr val="dk1"/>
                </a:solidFill>
              </a:rPr>
              <a:t> que contiene información asociada (origen, destino, cantidad)</a:t>
            </a:r>
            <a:endParaRPr>
              <a:solidFill>
                <a:schemeClr val="dk1"/>
              </a:solidFill>
            </a:endParaRPr>
          </a:p>
          <a:p>
            <a:pPr indent="-310832" lvl="1" marL="9144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○"/>
            </a:pPr>
            <a:r>
              <a:rPr lang="es-419">
                <a:solidFill>
                  <a:schemeClr val="dk1"/>
                </a:solidFill>
              </a:rPr>
              <a:t>ABI: funciona como una interfaz que se expone dentro de un json. Sirve para interactuar con los contratos fuera del entorno de trabajo de </a:t>
            </a:r>
            <a:r>
              <a:rPr i="1" lang="es-419">
                <a:solidFill>
                  <a:schemeClr val="dk1"/>
                </a:solidFill>
              </a:rPr>
              <a:t>Solidity</a:t>
            </a:r>
            <a:r>
              <a:rPr lang="es-419">
                <a:solidFill>
                  <a:schemeClr val="dk1"/>
                </a:solidFill>
              </a:rPr>
              <a:t>. Se puede exportar de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Etherscan</a:t>
            </a:r>
            <a:r>
              <a:rPr lang="es-419">
                <a:solidFill>
                  <a:schemeClr val="dk1"/>
                </a:solidFill>
              </a:rPr>
              <a:t>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18" name="Google Shape;218;p26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II: Transacciones en Ethereum</a:t>
            </a:r>
            <a:endParaRPr/>
          </a:p>
        </p:txBody>
      </p:sp>
      <p:sp>
        <p:nvSpPr>
          <p:cNvPr id="219" name="Google Shape;219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25" name="Google Shape;225;p2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26" name="Google Shape;226;p27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spcBef>
                <a:spcPts val="1000"/>
              </a:spcBef>
              <a:spcAft>
                <a:spcPts val="0"/>
              </a:spcAft>
              <a:buSzPct val="128571"/>
              <a:buChar char="●"/>
            </a:pPr>
            <a:r>
              <a:rPr lang="es-419" sz="1400">
                <a:solidFill>
                  <a:schemeClr val="dk1"/>
                </a:solidFill>
              </a:rPr>
              <a:t>Código: </a:t>
            </a:r>
            <a:r>
              <a:rPr lang="es-419" sz="1400" u="sng">
                <a:solidFill>
                  <a:schemeClr val="dk1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IERC20.sol</a:t>
            </a:r>
            <a:r>
              <a:rPr lang="es-419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>
                <a:solidFill>
                  <a:schemeClr val="dk1"/>
                </a:solidFill>
              </a:rPr>
              <a:t>Métodos: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s-419">
                <a:solidFill>
                  <a:schemeClr val="dk1"/>
                </a:solidFill>
              </a:rPr>
              <a:t>totalSupply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s-419">
                <a:solidFill>
                  <a:schemeClr val="dk1"/>
                </a:solidFill>
              </a:rPr>
              <a:t>balanceOf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s-419">
                <a:solidFill>
                  <a:schemeClr val="dk1"/>
                </a:solidFill>
              </a:rPr>
              <a:t>transfer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s-419">
                <a:solidFill>
                  <a:schemeClr val="dk1"/>
                </a:solidFill>
              </a:rPr>
              <a:t>allowance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s-419">
                <a:solidFill>
                  <a:schemeClr val="dk1"/>
                </a:solidFill>
              </a:rPr>
              <a:t>approve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s-419">
                <a:solidFill>
                  <a:schemeClr val="dk1"/>
                </a:solidFill>
              </a:rPr>
              <a:t>transferFrom</a:t>
            </a:r>
            <a:endParaRPr>
              <a:solidFill>
                <a:schemeClr val="dk1"/>
              </a:solidFill>
            </a:endParaRPr>
          </a:p>
          <a:p>
            <a:pPr indent="-297497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○"/>
            </a:pPr>
            <a:r>
              <a:rPr lang="es-419">
                <a:solidFill>
                  <a:schemeClr val="dk1"/>
                </a:solidFill>
              </a:rPr>
              <a:t>Eventos: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■"/>
            </a:pPr>
            <a:r>
              <a:rPr lang="es-419">
                <a:solidFill>
                  <a:schemeClr val="dk1"/>
                </a:solidFill>
              </a:rPr>
              <a:t>Transfer</a:t>
            </a:r>
            <a:endParaRPr>
              <a:solidFill>
                <a:schemeClr val="dk1"/>
              </a:solidFill>
            </a:endParaRPr>
          </a:p>
          <a:p>
            <a:pPr indent="-297497" lvl="2" marL="13716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100000"/>
              <a:buChar char="■"/>
            </a:pPr>
            <a:r>
              <a:rPr lang="es-419">
                <a:solidFill>
                  <a:schemeClr val="dk1"/>
                </a:solidFill>
              </a:rPr>
              <a:t>Approval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7" name="Google Shape;227;p27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II: Transacciones en Ethereum</a:t>
            </a:r>
            <a:endParaRPr/>
          </a:p>
        </p:txBody>
      </p:sp>
      <p:pic>
        <p:nvPicPr>
          <p:cNvPr id="228" name="Google Shape;228;p27"/>
          <p:cNvPicPr preferRelativeResize="0"/>
          <p:nvPr/>
        </p:nvPicPr>
        <p:blipFill rotWithShape="1">
          <a:blip r:embed="rId4">
            <a:alphaModFix/>
          </a:blip>
          <a:srcRect b="1690" l="0" r="0" t="0"/>
          <a:stretch/>
        </p:blipFill>
        <p:spPr>
          <a:xfrm>
            <a:off x="2809875" y="1195725"/>
            <a:ext cx="6334124" cy="3462000"/>
          </a:xfrm>
          <a:prstGeom prst="rect">
            <a:avLst/>
          </a:prstGeom>
          <a:noFill/>
          <a:ln>
            <a:noFill/>
          </a:ln>
        </p:spPr>
      </p:pic>
      <p:sp>
        <p:nvSpPr>
          <p:cNvPr id="229" name="Google Shape;229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35" name="Google Shape;235;p2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36" name="Google Shape;236;p28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 sz="1400" u="sng">
                <a:solidFill>
                  <a:schemeClr val="hlink"/>
                </a:solidFill>
                <a:hlinkClick r:id="rId3"/>
              </a:rPr>
              <a:t>Contrato USDC en polygon mumbai</a:t>
            </a:r>
            <a:r>
              <a:rPr lang="es-419">
                <a:solidFill>
                  <a:schemeClr val="dk1"/>
                </a:solidFill>
              </a:rPr>
              <a:t>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419" u="sng">
                <a:solidFill>
                  <a:schemeClr val="hlink"/>
                </a:solidFill>
                <a:hlinkClick r:id="rId4"/>
              </a:rPr>
              <a:t>Transacción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○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7" name="Google Shape;237;p28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II: Transacciones en Ethereum</a:t>
            </a:r>
            <a:endParaRPr/>
          </a:p>
        </p:txBody>
      </p:sp>
      <p:pic>
        <p:nvPicPr>
          <p:cNvPr id="238" name="Google Shape;238;p28"/>
          <p:cNvPicPr preferRelativeResize="0"/>
          <p:nvPr/>
        </p:nvPicPr>
        <p:blipFill rotWithShape="1">
          <a:blip r:embed="rId5">
            <a:alphaModFix/>
          </a:blip>
          <a:srcRect b="0" l="583" r="583" t="1806"/>
          <a:stretch/>
        </p:blipFill>
        <p:spPr>
          <a:xfrm>
            <a:off x="415825" y="1556550"/>
            <a:ext cx="8501050" cy="3101175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45" name="Google Shape;245;p29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46" name="Google Shape;246;p29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Abrir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Remix</a:t>
            </a:r>
            <a:r>
              <a:rPr lang="es-419">
                <a:solidFill>
                  <a:schemeClr val="dk1"/>
                </a:solidFill>
              </a:rPr>
              <a:t>. Remix es un IDE para desarrollar Solidity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Crear un nuevo proyecto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Crear un archivo QuantToken.sol [código en GitHub]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○"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47" name="Google Shape;247;p29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II: Transacciones en Ethereum</a:t>
            </a:r>
            <a:endParaRPr/>
          </a:p>
        </p:txBody>
      </p:sp>
      <p:pic>
        <p:nvPicPr>
          <p:cNvPr id="248" name="Google Shape;248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9525" y="2428875"/>
            <a:ext cx="9143999" cy="2228850"/>
          </a:xfrm>
          <a:prstGeom prst="rect">
            <a:avLst/>
          </a:prstGeom>
          <a:noFill/>
          <a:ln>
            <a:noFill/>
          </a:ln>
        </p:spPr>
      </p:pic>
      <p:sp>
        <p:nvSpPr>
          <p:cNvPr id="249" name="Google Shape;249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Hands on: creación de una </a:t>
            </a:r>
            <a:r>
              <a:rPr lang="es-419"/>
              <a:t>criptomoneda</a:t>
            </a:r>
            <a:r>
              <a:rPr lang="es-419"/>
              <a:t>!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3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55" name="Google Shape;255;p30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56" name="Google Shape;256;p30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Compilar el código</a:t>
            </a:r>
            <a:endParaRPr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Deploy!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57" name="Google Shape;257;p30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II: Transacciones en Ethereum</a:t>
            </a:r>
            <a:endParaRPr/>
          </a:p>
        </p:txBody>
      </p:sp>
      <p:pic>
        <p:nvPicPr>
          <p:cNvPr id="258" name="Google Shape;258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55275" y="1343025"/>
            <a:ext cx="2414400" cy="3314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59" name="Google Shape;259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213825" y="1047748"/>
            <a:ext cx="1930164" cy="36156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Hands on: creación de una </a:t>
            </a:r>
            <a:r>
              <a:rPr lang="es-419"/>
              <a:t>criptomoneda</a:t>
            </a:r>
            <a:r>
              <a:rPr lang="es-419"/>
              <a:t>! (continuación)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66" name="Google Shape;266;p31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67" name="Google Shape;267;p31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Finalmente, interacción</a:t>
            </a:r>
            <a:endParaRPr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31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II: Transacciones en Ethereum</a:t>
            </a:r>
            <a:endParaRPr/>
          </a:p>
        </p:txBody>
      </p:sp>
      <p:pic>
        <p:nvPicPr>
          <p:cNvPr id="269" name="Google Shape;26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9575" y="1017725"/>
            <a:ext cx="2364850" cy="3645550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Hands on: creación de una </a:t>
            </a:r>
            <a:r>
              <a:rPr lang="es-419"/>
              <a:t>criptomoneda</a:t>
            </a:r>
            <a:r>
              <a:rPr lang="es-419"/>
              <a:t>! (continuación)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3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Módulo III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Infraestructura en Ethereum</a:t>
            </a:r>
            <a:endParaRPr sz="3000"/>
          </a:p>
        </p:txBody>
      </p:sp>
      <p:sp>
        <p:nvSpPr>
          <p:cNvPr id="276" name="Google Shape;276;p3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7" name="Google Shape;277;p32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3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83" name="Google Shape;283;p3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84" name="Google Shape;284;p33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¿Qué son?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i="1" lang="es-419">
                <a:solidFill>
                  <a:schemeClr val="dk1"/>
                </a:solidFill>
              </a:rPr>
              <a:t>RPC</a:t>
            </a:r>
            <a:r>
              <a:rPr lang="es-419">
                <a:solidFill>
                  <a:schemeClr val="dk1"/>
                </a:solidFill>
              </a:rPr>
              <a:t> significa </a:t>
            </a:r>
            <a:r>
              <a:rPr i="1" lang="es-419">
                <a:solidFill>
                  <a:schemeClr val="dk1"/>
                </a:solidFill>
              </a:rPr>
              <a:t>Remote Procedure Call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Sirven como modo de interacción entre un nodo de la </a:t>
            </a:r>
            <a:r>
              <a:rPr i="1" lang="es-419">
                <a:solidFill>
                  <a:schemeClr val="dk1"/>
                </a:solidFill>
              </a:rPr>
              <a:t>blockchain</a:t>
            </a:r>
            <a:r>
              <a:rPr lang="es-419">
                <a:solidFill>
                  <a:schemeClr val="dk1"/>
                </a:solidFill>
              </a:rPr>
              <a:t> y los sistemas externos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Acceso a los datos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s-419">
                <a:solidFill>
                  <a:schemeClr val="dk1"/>
                </a:solidFill>
              </a:rPr>
              <a:t>Los nodos permiten que aplicaciones externas accedan a la información almacenada en la </a:t>
            </a:r>
            <a:r>
              <a:rPr i="1" lang="es-419">
                <a:solidFill>
                  <a:schemeClr val="dk1"/>
                </a:solidFill>
              </a:rPr>
              <a:t>blockchain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Transmisión de las transacciones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</a:pPr>
            <a:r>
              <a:rPr lang="es-419">
                <a:solidFill>
                  <a:schemeClr val="dk1"/>
                </a:solidFill>
              </a:rPr>
              <a:t>Cuando los usuarios generan transacciones, los nodos </a:t>
            </a:r>
            <a:r>
              <a:rPr i="1" lang="es-419">
                <a:solidFill>
                  <a:schemeClr val="dk1"/>
                </a:solidFill>
              </a:rPr>
              <a:t>RPC </a:t>
            </a:r>
            <a:r>
              <a:rPr lang="es-419">
                <a:solidFill>
                  <a:schemeClr val="dk1"/>
                </a:solidFill>
              </a:rPr>
              <a:t>son los responsables de transmitir esa transacción a la red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5" name="Google Shape;285;p33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III: Infraestructura en Ethereum</a:t>
            </a:r>
            <a:endParaRPr/>
          </a:p>
        </p:txBody>
      </p:sp>
      <p:sp>
        <p:nvSpPr>
          <p:cNvPr id="286" name="Google Shape;286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3.1 Nodos RPC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92" name="Google Shape;292;p3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293" name="Google Shape;293;p34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¿Qué son? (continuación)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Monitoreo de eventos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s-419">
                <a:solidFill>
                  <a:schemeClr val="dk1"/>
                </a:solidFill>
              </a:rPr>
              <a:t>Los nodos permiten que los desarrolladores se suscriban a los mencionados eventos!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Proveedores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</a:pPr>
            <a:r>
              <a:rPr lang="es-419">
                <a:solidFill>
                  <a:schemeClr val="dk1"/>
                </a:solidFill>
              </a:rPr>
              <a:t>Existen diversos proveedores como </a:t>
            </a:r>
            <a:r>
              <a:rPr i="1" lang="es-419">
                <a:solidFill>
                  <a:schemeClr val="dk1"/>
                </a:solidFill>
              </a:rPr>
              <a:t>Infura</a:t>
            </a:r>
            <a:r>
              <a:rPr lang="es-419">
                <a:solidFill>
                  <a:schemeClr val="dk1"/>
                </a:solidFill>
              </a:rPr>
              <a:t> y </a:t>
            </a:r>
            <a:r>
              <a:rPr i="1" lang="es-419">
                <a:solidFill>
                  <a:schemeClr val="dk1"/>
                </a:solidFill>
              </a:rPr>
              <a:t>Alchemy</a:t>
            </a:r>
            <a:r>
              <a:rPr lang="es-419">
                <a:solidFill>
                  <a:schemeClr val="dk1"/>
                </a:solidFill>
              </a:rPr>
              <a:t> que ofrecen nodos RPC como servicio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4" name="Google Shape;294;p34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III: Infraestructura en Ethereum</a:t>
            </a:r>
            <a:endParaRPr/>
          </a:p>
        </p:txBody>
      </p:sp>
      <p:pic>
        <p:nvPicPr>
          <p:cNvPr id="295" name="Google Shape;295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8271" y="3718175"/>
            <a:ext cx="2528875" cy="798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96" name="Google Shape;29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004200" y="3718175"/>
            <a:ext cx="1744400" cy="798600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3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03" name="Google Shape;303;p35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04" name="Google Shape;304;p35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Distintos proveedores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Gratuitos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s-419" u="sng">
                <a:solidFill>
                  <a:schemeClr val="hlink"/>
                </a:solidFill>
                <a:hlinkClick r:id="rId3"/>
              </a:rPr>
              <a:t>Infura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s-419" u="sng">
                <a:solidFill>
                  <a:schemeClr val="hlink"/>
                </a:solidFill>
                <a:hlinkClick r:id="rId4"/>
              </a:rPr>
              <a:t>Alchemy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Pagos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s-419" u="sng">
                <a:solidFill>
                  <a:schemeClr val="hlink"/>
                </a:solidFill>
                <a:hlinkClick r:id="rId5"/>
              </a:rPr>
              <a:t>BloxRoute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</a:pPr>
            <a:r>
              <a:rPr lang="es-419" u="sng">
                <a:solidFill>
                  <a:schemeClr val="hlink"/>
                </a:solidFill>
                <a:hlinkClick r:id="rId6"/>
              </a:rPr>
              <a:t>BlockNative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5" name="Google Shape;305;p35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III: Infraestructura en Ethereum</a:t>
            </a:r>
            <a:endParaRPr/>
          </a:p>
        </p:txBody>
      </p:sp>
      <p:pic>
        <p:nvPicPr>
          <p:cNvPr id="306" name="Google Shape;306;p35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867025" y="1355475"/>
            <a:ext cx="6267452" cy="2432550"/>
          </a:xfrm>
          <a:prstGeom prst="rect">
            <a:avLst/>
          </a:prstGeom>
          <a:noFill/>
          <a:ln>
            <a:noFill/>
          </a:ln>
        </p:spPr>
      </p:pic>
      <p:sp>
        <p:nvSpPr>
          <p:cNvPr id="307" name="Google Shape;307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Metodología</a:t>
            </a:r>
            <a:endParaRPr/>
          </a:p>
        </p:txBody>
      </p:sp>
      <p:sp>
        <p:nvSpPr>
          <p:cNvPr id="61" name="Google Shape;61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62" name="Google Shape;62;p9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63" name="Google Shape;63;p9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Formato: dos partes de 75 minutos + break de 15 minutos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Módulos: pequeñas unidades de contenido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Actividades: después de los módulos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-419"/>
              <a:t>Tareas: challenge opcional</a:t>
            </a:r>
            <a:endParaRPr/>
          </a:p>
        </p:txBody>
      </p:sp>
      <p:sp>
        <p:nvSpPr>
          <p:cNvPr id="64" name="Google Shape;64;p9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13" name="Google Shape;313;p36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14" name="Google Shape;314;p36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i="1" lang="es-419">
                <a:solidFill>
                  <a:schemeClr val="dk1"/>
                </a:solidFill>
              </a:rPr>
              <a:t>Providers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“</a:t>
            </a:r>
            <a:r>
              <a:rPr i="1" lang="es-419">
                <a:solidFill>
                  <a:schemeClr val="dk1"/>
                </a:solidFill>
              </a:rPr>
              <a:t>Bridge to Ethereum</a:t>
            </a:r>
            <a:r>
              <a:rPr lang="es-419">
                <a:solidFill>
                  <a:schemeClr val="dk1"/>
                </a:solidFill>
              </a:rPr>
              <a:t>”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s-419">
                <a:solidFill>
                  <a:schemeClr val="dk1"/>
                </a:solidFill>
              </a:rPr>
              <a:t>Funcionan como conectores entre la blockchain y el exterior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s-419">
                <a:solidFill>
                  <a:schemeClr val="dk1"/>
                </a:solidFill>
              </a:rPr>
              <a:t>Facilitan la conexión entre las </a:t>
            </a:r>
            <a:r>
              <a:rPr i="1" lang="es-419">
                <a:solidFill>
                  <a:schemeClr val="dk1"/>
                </a:solidFill>
              </a:rPr>
              <a:t>dApps</a:t>
            </a:r>
            <a:r>
              <a:rPr lang="es-419">
                <a:solidFill>
                  <a:schemeClr val="dk1"/>
                </a:solidFill>
              </a:rPr>
              <a:t> y los </a:t>
            </a:r>
            <a:r>
              <a:rPr i="1" lang="es-419">
                <a:solidFill>
                  <a:schemeClr val="dk1"/>
                </a:solidFill>
              </a:rPr>
              <a:t>smart contracts</a:t>
            </a:r>
            <a:endParaRPr i="1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i="1" lang="es-419">
                <a:solidFill>
                  <a:schemeClr val="dk1"/>
                </a:solidFill>
              </a:rPr>
              <a:t>Signers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Permiten la creación de transacciones seguras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Vitales para asegurar la validez de las interacciones en la blockchain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5" name="Google Shape;315;p36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III: Infraestructura en Ethereum</a:t>
            </a:r>
            <a:endParaRPr/>
          </a:p>
        </p:txBody>
      </p:sp>
      <p:sp>
        <p:nvSpPr>
          <p:cNvPr id="316" name="Google Shape;31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3.2 </a:t>
            </a:r>
            <a:r>
              <a:rPr i="1" lang="es-419"/>
              <a:t>Providers and Signers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3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22" name="Google Shape;322;p3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23" name="Google Shape;323;p37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i="1" lang="es-419">
                <a:solidFill>
                  <a:schemeClr val="dk1"/>
                </a:solidFill>
              </a:rPr>
              <a:t>Metamask</a:t>
            </a:r>
            <a:endParaRPr i="1"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Combina el funcionamiento de un </a:t>
            </a:r>
            <a:r>
              <a:rPr i="1" lang="es-419">
                <a:solidFill>
                  <a:schemeClr val="dk1"/>
                </a:solidFill>
              </a:rPr>
              <a:t>provider</a:t>
            </a:r>
            <a:r>
              <a:rPr lang="es-419">
                <a:solidFill>
                  <a:schemeClr val="dk1"/>
                </a:solidFill>
              </a:rPr>
              <a:t> y un </a:t>
            </a:r>
            <a:r>
              <a:rPr i="1" lang="es-419">
                <a:solidFill>
                  <a:schemeClr val="dk1"/>
                </a:solidFill>
              </a:rPr>
              <a:t>signer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Permite el manejo de múltiples cuentas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Permite el manejo de múltiples </a:t>
            </a:r>
            <a:r>
              <a:rPr i="1" lang="es-419">
                <a:solidFill>
                  <a:schemeClr val="dk1"/>
                </a:solidFill>
              </a:rPr>
              <a:t>chains</a:t>
            </a:r>
            <a:endParaRPr i="1">
              <a:solidFill>
                <a:schemeClr val="dk1"/>
              </a:solidFill>
            </a:endParaRPr>
          </a:p>
        </p:txBody>
      </p:sp>
      <p:sp>
        <p:nvSpPr>
          <p:cNvPr id="324" name="Google Shape;324;p37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III: Infraestructura en Ethereum</a:t>
            </a:r>
            <a:endParaRPr/>
          </a:p>
        </p:txBody>
      </p:sp>
      <p:pic>
        <p:nvPicPr>
          <p:cNvPr id="325" name="Google Shape;325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61600" y="2158275"/>
            <a:ext cx="4182399" cy="2505074"/>
          </a:xfrm>
          <a:prstGeom prst="rect">
            <a:avLst/>
          </a:prstGeom>
          <a:noFill/>
          <a:ln>
            <a:noFill/>
          </a:ln>
        </p:spPr>
      </p:pic>
      <p:sp>
        <p:nvSpPr>
          <p:cNvPr id="326" name="Google Shape;326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Hands on: set up metamask + alchemy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3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33" name="Google Shape;333;p3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34" name="Google Shape;334;p38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Crear con metamask una wallet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Agregar amoi a metamask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Mintear MATIC a la cuenta con un 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faucet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Agregar el token a Metamask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Crear una cuenta en Alchemy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Crear un proyecto nuevo que genere un nodo RPC para mumbai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Visualizar el endpoint</a:t>
            </a:r>
            <a:endParaRPr/>
          </a:p>
        </p:txBody>
      </p:sp>
      <p:sp>
        <p:nvSpPr>
          <p:cNvPr id="335" name="Google Shape;335;p38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III: Infraestructura en Ethereum</a:t>
            </a:r>
            <a:endParaRPr/>
          </a:p>
        </p:txBody>
      </p:sp>
      <p:pic>
        <p:nvPicPr>
          <p:cNvPr id="336" name="Google Shape;336;p3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238863" y="1195388"/>
            <a:ext cx="2905125" cy="714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3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Break</a:t>
            </a:r>
            <a:endParaRPr/>
          </a:p>
        </p:txBody>
      </p:sp>
      <p:sp>
        <p:nvSpPr>
          <p:cNvPr id="342" name="Google Shape;342;p3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43" name="Google Shape;343;p39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4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Módulo IV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Web3.js and Web3.py</a:t>
            </a:r>
            <a:endParaRPr sz="3000"/>
          </a:p>
        </p:txBody>
      </p:sp>
      <p:sp>
        <p:nvSpPr>
          <p:cNvPr id="349" name="Google Shape;349;p4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350" name="Google Shape;350;p40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4.1 Introducción a Web3</a:t>
            </a:r>
            <a:endParaRPr/>
          </a:p>
        </p:txBody>
      </p:sp>
      <p:sp>
        <p:nvSpPr>
          <p:cNvPr id="356" name="Google Shape;356;p4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57" name="Google Shape;357;p41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58" name="Google Shape;358;p41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¿Qué es Web3?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Librería de Python para </a:t>
            </a:r>
            <a:r>
              <a:rPr lang="es-419"/>
              <a:t>interactuar</a:t>
            </a:r>
            <a:r>
              <a:rPr lang="es-419"/>
              <a:t> con </a:t>
            </a:r>
            <a:r>
              <a:rPr i="1" lang="es-419"/>
              <a:t>EVM-compatible</a:t>
            </a:r>
            <a:r>
              <a:rPr lang="es-419"/>
              <a:t> </a:t>
            </a:r>
            <a:r>
              <a:rPr i="1" lang="es-419"/>
              <a:t>blockchains</a:t>
            </a:r>
            <a:endParaRPr i="1"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 u="sng">
                <a:solidFill>
                  <a:schemeClr val="hlink"/>
                </a:solidFill>
                <a:hlinkClick r:id="rId3"/>
              </a:rPr>
              <a:t>Documentación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Simplifica la tarea de enviar transacciones, </a:t>
            </a:r>
            <a:r>
              <a:rPr lang="es-419" u="sng"/>
              <a:t>interactuar con </a:t>
            </a:r>
            <a:r>
              <a:rPr i="1" lang="es-419" u="sng"/>
              <a:t>smart contracts</a:t>
            </a:r>
            <a:r>
              <a:rPr lang="es-419"/>
              <a:t>, y obtener data de la blockchain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Importancia de Web3 para el desarrollo de aplicaciones en blockchain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Librería </a:t>
            </a:r>
            <a:r>
              <a:rPr lang="es-419"/>
              <a:t>más</a:t>
            </a:r>
            <a:r>
              <a:rPr lang="es-419"/>
              <a:t> difundida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1200"/>
              </a:spcAft>
              <a:buSzPts val="1400"/>
              <a:buChar char="○"/>
            </a:pPr>
            <a:r>
              <a:rPr lang="es-419"/>
              <a:t>“fork” de Web3.js (muy popular en el desarrollo de web3 en javascript)</a:t>
            </a:r>
            <a:endParaRPr/>
          </a:p>
        </p:txBody>
      </p:sp>
      <p:sp>
        <p:nvSpPr>
          <p:cNvPr id="359" name="Google Shape;359;p41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IV: Web3.js and Web3.py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4.2 Trabajando con web3</a:t>
            </a:r>
            <a:endParaRPr/>
          </a:p>
        </p:txBody>
      </p:sp>
      <p:sp>
        <p:nvSpPr>
          <p:cNvPr id="365" name="Google Shape;365;p4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66" name="Google Shape;366;p4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67" name="Google Shape;367;p42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IV: Web3.js and Web3.py</a:t>
            </a:r>
            <a:endParaRPr/>
          </a:p>
        </p:txBody>
      </p:sp>
      <p:pic>
        <p:nvPicPr>
          <p:cNvPr id="368" name="Google Shape;36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30125" y="1389325"/>
            <a:ext cx="8472449" cy="2364850"/>
          </a:xfrm>
          <a:prstGeom prst="rect">
            <a:avLst/>
          </a:prstGeom>
          <a:noFill/>
          <a:ln>
            <a:noFill/>
          </a:ln>
        </p:spPr>
      </p:pic>
      <p:sp>
        <p:nvSpPr>
          <p:cNvPr id="369" name="Google Shape;369;p42"/>
          <p:cNvSpPr txBox="1"/>
          <p:nvPr/>
        </p:nvSpPr>
        <p:spPr>
          <a:xfrm>
            <a:off x="514350" y="942975"/>
            <a:ext cx="86202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Métodos</a:t>
            </a:r>
            <a:endParaRPr sz="18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4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75" name="Google Shape;375;p4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76" name="Google Shape;376;p43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IV: Web3.js and Web3.py</a:t>
            </a:r>
            <a:endParaRPr/>
          </a:p>
        </p:txBody>
      </p:sp>
      <p:pic>
        <p:nvPicPr>
          <p:cNvPr id="377" name="Google Shape;377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875" y="1349488"/>
            <a:ext cx="8839200" cy="2444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4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83" name="Google Shape;383;p4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84" name="Google Shape;384;p44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IV: Web3.js and Web3.py</a:t>
            </a:r>
            <a:endParaRPr/>
          </a:p>
        </p:txBody>
      </p:sp>
      <p:pic>
        <p:nvPicPr>
          <p:cNvPr id="385" name="Google Shape;385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13575"/>
            <a:ext cx="8839201" cy="231635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4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91" name="Google Shape;391;p45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92" name="Google Shape;392;p45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IV: Web3.js and Web3.py</a:t>
            </a:r>
            <a:endParaRPr/>
          </a:p>
        </p:txBody>
      </p:sp>
      <p:pic>
        <p:nvPicPr>
          <p:cNvPr id="393" name="Google Shape;393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71675" y="0"/>
            <a:ext cx="5200649" cy="466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Agenda</a:t>
            </a:r>
            <a:endParaRPr/>
          </a:p>
        </p:txBody>
      </p:sp>
      <p:sp>
        <p:nvSpPr>
          <p:cNvPr id="70" name="Google Shape;70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71" name="Google Shape;71;p10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72" name="Google Shape;72;p10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Módulo I: Introducción a la Blockchain y Ethereum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Módulo II: </a:t>
            </a:r>
            <a:r>
              <a:rPr lang="es-419"/>
              <a:t>Transacciones en Ethereum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Módulo III: Infraestructura en Ethereum 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Módulo IV: Web3.js and Web3.py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</a:t>
            </a:r>
            <a:r>
              <a:rPr lang="es-419"/>
              <a:t>ódulo V: Uniswap V2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Conclusión y resumen</a:t>
            </a:r>
            <a:endParaRPr/>
          </a:p>
          <a:p>
            <a:pPr indent="-342900" lvl="0" marL="457200" rtl="0" algn="l">
              <a:lnSpc>
                <a:spcPct val="150000"/>
              </a:lnSpc>
              <a:spcBef>
                <a:spcPts val="1000"/>
              </a:spcBef>
              <a:spcAft>
                <a:spcPts val="1000"/>
              </a:spcAft>
              <a:buSzPts val="1800"/>
              <a:buChar char="●"/>
            </a:pPr>
            <a:r>
              <a:rPr lang="es-419"/>
              <a:t>Tarea propuesta</a:t>
            </a:r>
            <a:endParaRPr/>
          </a:p>
        </p:txBody>
      </p:sp>
      <p:sp>
        <p:nvSpPr>
          <p:cNvPr id="73" name="Google Shape;73;p10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4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399" name="Google Shape;399;p46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00" name="Google Shape;400;p46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IV: Web3.js and Web3.py</a:t>
            </a:r>
            <a:endParaRPr/>
          </a:p>
        </p:txBody>
      </p:sp>
      <p:sp>
        <p:nvSpPr>
          <p:cNvPr id="401" name="Google Shape;401;p46"/>
          <p:cNvSpPr txBox="1"/>
          <p:nvPr/>
        </p:nvSpPr>
        <p:spPr>
          <a:xfrm>
            <a:off x="361950" y="542925"/>
            <a:ext cx="8620200" cy="371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Filtros</a:t>
            </a:r>
            <a:endParaRPr sz="1800"/>
          </a:p>
        </p:txBody>
      </p:sp>
      <p:pic>
        <p:nvPicPr>
          <p:cNvPr id="402" name="Google Shape;402;p46"/>
          <p:cNvPicPr preferRelativeResize="0"/>
          <p:nvPr/>
        </p:nvPicPr>
        <p:blipFill rotWithShape="1">
          <a:blip r:embed="rId3">
            <a:alphaModFix/>
          </a:blip>
          <a:srcRect b="30187" l="0" r="0" t="0"/>
          <a:stretch/>
        </p:blipFill>
        <p:spPr>
          <a:xfrm>
            <a:off x="261900" y="1066800"/>
            <a:ext cx="8620200" cy="359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6" name="Shape 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Google Shape;407;p4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08" name="Google Shape;408;p47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09" name="Google Shape;409;p47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IV: Web3.js and Web3.py</a:t>
            </a:r>
            <a:endParaRPr/>
          </a:p>
        </p:txBody>
      </p:sp>
      <p:pic>
        <p:nvPicPr>
          <p:cNvPr id="410" name="Google Shape;410;p4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086849" cy="4657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6" name="Google Shape;416;p4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17" name="Google Shape;417;p4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18" name="Google Shape;418;p48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IV: Web3.js and Web3.py</a:t>
            </a:r>
            <a:endParaRPr/>
          </a:p>
        </p:txBody>
      </p:sp>
      <p:sp>
        <p:nvSpPr>
          <p:cNvPr id="419" name="Google Shape;419;p48"/>
          <p:cNvSpPr txBox="1"/>
          <p:nvPr/>
        </p:nvSpPr>
        <p:spPr>
          <a:xfrm>
            <a:off x="514350" y="942975"/>
            <a:ext cx="86298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 sz="1800"/>
              <a:t>Contratos</a:t>
            </a:r>
            <a:endParaRPr sz="1800"/>
          </a:p>
        </p:txBody>
      </p:sp>
      <p:pic>
        <p:nvPicPr>
          <p:cNvPr id="420" name="Google Shape;420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2738" y="1699675"/>
            <a:ext cx="7979469" cy="2963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4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27" name="Google Shape;427;p49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28" name="Google Shape;428;p49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IV: Web3.js and Web3.py</a:t>
            </a:r>
            <a:endParaRPr/>
          </a:p>
        </p:txBody>
      </p:sp>
      <p:pic>
        <p:nvPicPr>
          <p:cNvPr id="429" name="Google Shape;429;p4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135478" y="509225"/>
            <a:ext cx="4873051" cy="4153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5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5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36" name="Google Shape;436;p50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37" name="Google Shape;437;p50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IV: Web3.js and Web3.py</a:t>
            </a:r>
            <a:endParaRPr/>
          </a:p>
        </p:txBody>
      </p:sp>
      <p:pic>
        <p:nvPicPr>
          <p:cNvPr id="438" name="Google Shape;438;p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49303" y="519250"/>
            <a:ext cx="6445401" cy="41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2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Módulo V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Uniswap V2</a:t>
            </a:r>
            <a:endParaRPr sz="3000"/>
          </a:p>
        </p:txBody>
      </p:sp>
      <p:sp>
        <p:nvSpPr>
          <p:cNvPr id="444" name="Google Shape;444;p5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45" name="Google Shape;445;p51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5.1 </a:t>
            </a:r>
            <a:r>
              <a:rPr lang="es-419"/>
              <a:t>Introducción a Uniswap v2</a:t>
            </a:r>
            <a:endParaRPr/>
          </a:p>
        </p:txBody>
      </p:sp>
      <p:sp>
        <p:nvSpPr>
          <p:cNvPr id="451" name="Google Shape;451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52" name="Google Shape;452;p5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53" name="Google Shape;453;p52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 u="sng">
                <a:solidFill>
                  <a:schemeClr val="hlink"/>
                </a:solidFill>
                <a:hlinkClick r:id="rId3"/>
              </a:rPr>
              <a:t>Whitepaper</a:t>
            </a:r>
            <a:r>
              <a:rPr lang="es-419"/>
              <a:t>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Plataforma descentralizada para intercambio de tokens.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Utiliza un modelo de "Automated Market Maker" (AMM).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No requiere libros de órdenes ni intermediarios.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Los proveedores de liquidez (LPs) depositan pares de tokens y ganan comisiones por transacciones.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1200"/>
              </a:spcAft>
              <a:buSzPts val="1800"/>
              <a:buChar char="●"/>
            </a:pPr>
            <a:r>
              <a:rPr lang="es-419"/>
              <a:t>El precio se ajusta automáticamente a través de un algoritmo de oferta y demanda.</a:t>
            </a:r>
            <a:endParaRPr/>
          </a:p>
        </p:txBody>
      </p:sp>
      <p:sp>
        <p:nvSpPr>
          <p:cNvPr id="454" name="Google Shape;454;p52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V: Uniswap V2</a:t>
            </a: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p5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5.2 </a:t>
            </a:r>
            <a:r>
              <a:rPr lang="es-419"/>
              <a:t>Modelo de Uniswap v2 y su fórmula</a:t>
            </a:r>
            <a:endParaRPr/>
          </a:p>
        </p:txBody>
      </p:sp>
      <p:sp>
        <p:nvSpPr>
          <p:cNvPr id="460" name="Google Shape;460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61" name="Google Shape;461;p5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62" name="Google Shape;462;p53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</a:t>
            </a:r>
            <a:r>
              <a:rPr lang="es-419"/>
              <a:t>a fórmula básica de Uniswap v2 es: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x * y = 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x: cantidad del primer token (ej. ETH).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y: cantidad del segundo token (ej. DAI).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k: constante que se mantiene fija.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La fórmula garantiza que el producto x*y se mantenga constante después de cada transacción.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s-419"/>
              <a:t>El precio del token se ajusta de acuerdo con el balance de tokens en el pool.</a:t>
            </a:r>
            <a:endParaRPr/>
          </a:p>
        </p:txBody>
      </p:sp>
      <p:sp>
        <p:nvSpPr>
          <p:cNvPr id="463" name="Google Shape;463;p53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V: Uniswap V2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70" name="Google Shape;470;p5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71" name="Google Shape;471;p54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54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73" name="Google Shape;473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-9525" y="94299"/>
            <a:ext cx="9144000" cy="5092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8" name="Google Shape;478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5.3 Fórmulas clave y transacciones</a:t>
            </a:r>
            <a:endParaRPr/>
          </a:p>
        </p:txBody>
      </p:sp>
      <p:sp>
        <p:nvSpPr>
          <p:cNvPr id="479" name="Google Shape;47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80" name="Google Shape;480;p55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Precio de intercambio: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lang="es-419"/>
              <a:t>k = (x - dx) (y + dy)</a:t>
            </a:r>
            <a:endParaRPr/>
          </a:p>
          <a:p>
            <a:pPr indent="0" lvl="0" marL="45720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s-419">
                <a:solidFill>
                  <a:schemeClr val="dk1"/>
                </a:solidFill>
              </a:rPr>
              <a:t>dx(y, k, x, dx)</a:t>
            </a:r>
            <a:r>
              <a:rPr b="1" lang="es-419"/>
              <a:t> = x - k / (y + dy)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i="1" lang="es-419"/>
              <a:t>Slippage</a:t>
            </a:r>
            <a:r>
              <a:rPr lang="es-419"/>
              <a:t>: Cambio en el precio debido a la relación entre el tamaño de la transacción y el tamaño del pool.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Comisiones para LPs: Los proveedores de liquidez reciben generalmente un 0.30% por transacción.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1200"/>
              </a:spcAft>
              <a:buSzPts val="1800"/>
              <a:buChar char="●"/>
            </a:pPr>
            <a:r>
              <a:rPr lang="es-419"/>
              <a:t>Impacto de las grandes transacciones: Transacciones grandes afectan más el precio y el deslizamiento.</a:t>
            </a:r>
            <a:endParaRPr/>
          </a:p>
        </p:txBody>
      </p:sp>
      <p:sp>
        <p:nvSpPr>
          <p:cNvPr id="481" name="Google Shape;481;p55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82" name="Google Shape;482;p55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V: Uniswap V2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Módulo I</a:t>
            </a:r>
            <a:endParaRPr sz="30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Introducción a la Blockchain y Ethereum</a:t>
            </a:r>
            <a:endParaRPr sz="3000"/>
          </a:p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80" name="Google Shape;80;p11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6" name="Shape 4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7" name="Google Shape;487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s-419"/>
              <a:t>Hands on: </a:t>
            </a:r>
            <a:r>
              <a:rPr i="1" lang="es-419"/>
              <a:t>real world application</a:t>
            </a:r>
            <a:endParaRPr i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8" name="Google Shape;488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89" name="Google Shape;489;p56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490" name="Google Shape;490;p56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Abrir los docs de </a:t>
            </a:r>
            <a:r>
              <a:rPr lang="es-419" u="sng">
                <a:solidFill>
                  <a:schemeClr val="hlink"/>
                </a:solidFill>
                <a:hlinkClick r:id="rId3"/>
              </a:rPr>
              <a:t>sushiswap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Buscar los addresses del </a:t>
            </a:r>
            <a:r>
              <a:rPr lang="es-419" u="sng">
                <a:solidFill>
                  <a:schemeClr val="hlink"/>
                </a:solidFill>
                <a:hlinkClick r:id="rId4"/>
              </a:rPr>
              <a:t>router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Buscar el ABI del router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Crear el contrato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Usar el método </a:t>
            </a:r>
            <a:r>
              <a:rPr i="1" lang="es-419"/>
              <a:t>quote </a:t>
            </a:r>
            <a:r>
              <a:rPr lang="es-419"/>
              <a:t>del router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Buscar en el router un swap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Buscar el ABI del par de UNIV2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Crear el contrato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Buscar el contrato de un ERC20 token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Crear un filtro</a:t>
            </a:r>
            <a:endParaRPr/>
          </a:p>
        </p:txBody>
      </p:sp>
      <p:sp>
        <p:nvSpPr>
          <p:cNvPr id="491" name="Google Shape;491;p56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5" name="Shape 4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6" name="Google Shape;496;p5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Conclusión y resumen</a:t>
            </a:r>
            <a:endParaRPr sz="3000"/>
          </a:p>
        </p:txBody>
      </p:sp>
      <p:sp>
        <p:nvSpPr>
          <p:cNvPr id="497" name="Google Shape;49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498" name="Google Shape;498;p57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2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Conclusión y resumen</a:t>
            </a:r>
            <a:endParaRPr sz="3000"/>
          </a:p>
        </p:txBody>
      </p:sp>
      <p:sp>
        <p:nvSpPr>
          <p:cNvPr id="504" name="Google Shape;504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505" name="Google Shape;505;p58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58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07" name="Google Shape;507;p58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Módulo 1: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Ideas generales de blockchain: descentralización, seguridad, etc.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i="1" lang="es-419"/>
              <a:t>Smart contracts!</a:t>
            </a:r>
            <a:endParaRPr i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Test chains, importantes!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Módulo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Transacciones en eth y ERC20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Interacciones con smart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Módulo 3: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RPC: providers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Signers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Módulo 4: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Web3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Interacciones con la blockchain!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Módulo 5: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Intro a Uni V2</a:t>
            </a:r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59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Tarea propuesta</a:t>
            </a:r>
            <a:endParaRPr sz="3000"/>
          </a:p>
        </p:txBody>
      </p:sp>
      <p:sp>
        <p:nvSpPr>
          <p:cNvPr id="513" name="Google Shape;513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14" name="Google Shape;514;p59"/>
          <p:cNvSpPr txBox="1"/>
          <p:nvPr>
            <p:ph idx="2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8" name="Shape 5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" name="Google Shape;519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3000"/>
              <a:t>Tarea propuesta</a:t>
            </a:r>
            <a:endParaRPr sz="3000"/>
          </a:p>
        </p:txBody>
      </p:sp>
      <p:sp>
        <p:nvSpPr>
          <p:cNvPr id="520" name="Google Shape;52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dk2"/>
                </a:solidFill>
              </a:rPr>
              <a:t>‹#›</a:t>
            </a:fld>
            <a:endParaRPr>
              <a:solidFill>
                <a:schemeClr val="dk2"/>
              </a:solidFill>
            </a:endParaRPr>
          </a:p>
        </p:txBody>
      </p:sp>
      <p:sp>
        <p:nvSpPr>
          <p:cNvPr id="521" name="Google Shape;521;p60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2" name="Google Shape;522;p60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523" name="Google Shape;523;p60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Diseñar una interfaz que le permita al usuario: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Obtener un </a:t>
            </a:r>
            <a:r>
              <a:rPr i="1" lang="es-419"/>
              <a:t>quote</a:t>
            </a:r>
            <a:r>
              <a:rPr lang="es-419"/>
              <a:t> de un trade: dado un token de entrada, una cantidad de entrada, y un token de salida, calcular la cantidad de tokens que se recibirán si se ejecuta un trade en ese pool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Obtener un precio actual: dado un token </a:t>
            </a:r>
            <a:r>
              <a:rPr i="1" lang="es-419"/>
              <a:t>base token</a:t>
            </a:r>
            <a:r>
              <a:rPr lang="es-419"/>
              <a:t> y un token </a:t>
            </a:r>
            <a:r>
              <a:rPr i="1" lang="es-419"/>
              <a:t>quote token</a:t>
            </a:r>
            <a:r>
              <a:rPr lang="es-419"/>
              <a:t>, obtener el precio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Realizar un swap: dado un path (array de addresses), una cantidad de entrada y una cantidad mínima de salida, hacer un intercambio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¿Por qué es importante la cantidad mínima de salida?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¿Funciona para eth/MATIC?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¿Qué hay que hacer con los tokens antes de hacer un swap?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7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" name="Google Shape;528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>
                <a:solidFill>
                  <a:schemeClr val="lt1"/>
                </a:solidFill>
              </a:rPr>
              <a:t>‹#›</a:t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529" name="Google Shape;529;p61"/>
          <p:cNvSpPr txBox="1"/>
          <p:nvPr>
            <p:ph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30" name="Google Shape;530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38388" y="163850"/>
            <a:ext cx="4352925" cy="4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1.1 Introducción a la </a:t>
            </a:r>
            <a:r>
              <a:rPr i="1" lang="es-419"/>
              <a:t>blockchain</a:t>
            </a:r>
            <a:r>
              <a:rPr lang="es-419"/>
              <a:t>:</a:t>
            </a:r>
            <a:endParaRPr/>
          </a:p>
        </p:txBody>
      </p:sp>
      <p:sp>
        <p:nvSpPr>
          <p:cNvPr id="86" name="Google Shape;86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87" name="Google Shape;87;p12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88" name="Google Shape;88;p12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just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Repaso</a:t>
            </a:r>
            <a:r>
              <a:rPr lang="es-419"/>
              <a:t>:</a:t>
            </a:r>
            <a:endParaRPr/>
          </a:p>
          <a:p>
            <a:pPr indent="-317500" lvl="1" marL="914400" rtl="0" algn="just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Blockchain: cadena de bloques</a:t>
            </a:r>
            <a:endParaRPr/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Asociados entre sí (cada bloque contiene el hash del bloque anterior)</a:t>
            </a:r>
            <a:endParaRPr/>
          </a:p>
          <a:p>
            <a:pPr indent="-317500" lvl="1" marL="914400" rtl="0" algn="just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Con información sobre cambios en el estado de la naturaleza</a:t>
            </a:r>
            <a:endParaRPr/>
          </a:p>
          <a:p>
            <a:pPr indent="-317500" lvl="2" marL="1371600" rtl="0" algn="just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i="1" lang="es-419"/>
              <a:t>Wallet</a:t>
            </a:r>
            <a:r>
              <a:rPr lang="es-419"/>
              <a:t> A sent </a:t>
            </a:r>
            <a:r>
              <a:rPr i="1" lang="es-419"/>
              <a:t>Wallet</a:t>
            </a:r>
            <a:r>
              <a:rPr lang="es-419"/>
              <a:t> B 1 eth</a:t>
            </a:r>
            <a:endParaRPr/>
          </a:p>
          <a:p>
            <a:pPr indent="-317500" lvl="2" marL="1371600" rtl="0" algn="just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i="1" lang="es-419"/>
              <a:t>Wallet</a:t>
            </a:r>
            <a:r>
              <a:rPr lang="es-419"/>
              <a:t> X interacted with </a:t>
            </a:r>
            <a:r>
              <a:rPr i="1" lang="es-419"/>
              <a:t>Wallet</a:t>
            </a:r>
            <a:r>
              <a:rPr lang="es-419"/>
              <a:t> Y (contract)</a:t>
            </a:r>
            <a:endParaRPr/>
          </a:p>
          <a:p>
            <a:pPr indent="-317500" lvl="2" marL="1371600" rtl="0" algn="just">
              <a:spcBef>
                <a:spcPts val="1000"/>
              </a:spcBef>
              <a:spcAft>
                <a:spcPts val="1200"/>
              </a:spcAft>
              <a:buSzPts val="1400"/>
              <a:buChar char="■"/>
            </a:pPr>
            <a:r>
              <a:rPr lang="es-419"/>
              <a:t>…</a:t>
            </a:r>
            <a:endParaRPr/>
          </a:p>
        </p:txBody>
      </p:sp>
      <p:sp>
        <p:nvSpPr>
          <p:cNvPr id="89" name="Google Shape;89;p12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I: Introducción a la Blockchain y Ethereum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5" name="Google Shape;95;p13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96" name="Google Shape;96;p13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I: Introducción a la Blockchain y Ethereum</a:t>
            </a:r>
            <a:endParaRPr/>
          </a:p>
        </p:txBody>
      </p:sp>
      <p:sp>
        <p:nvSpPr>
          <p:cNvPr id="97" name="Google Shape;97;p13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s-419">
                <a:solidFill>
                  <a:schemeClr val="dk1"/>
                </a:solidFill>
              </a:rPr>
              <a:t>Descentralización: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i="1" lang="es-419">
                <a:solidFill>
                  <a:schemeClr val="dk1"/>
                </a:solidFill>
              </a:rPr>
              <a:t>“Ledger” </a:t>
            </a:r>
            <a:r>
              <a:rPr lang="es-419">
                <a:solidFill>
                  <a:schemeClr val="dk1"/>
                </a:solidFill>
              </a:rPr>
              <a:t>[libro mayor] descentralizado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s-419">
                <a:solidFill>
                  <a:schemeClr val="dk1"/>
                </a:solidFill>
              </a:rPr>
              <a:t>No tiene dueño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s-419">
                <a:solidFill>
                  <a:schemeClr val="dk1"/>
                </a:solidFill>
              </a:rPr>
              <a:t>Múltiples copias distribuidas a lo largo de la red en los nodos</a:t>
            </a:r>
            <a:endParaRPr>
              <a:solidFill>
                <a:schemeClr val="dk1"/>
              </a:solidFill>
            </a:endParaRPr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s-419">
                <a:solidFill>
                  <a:schemeClr val="dk1"/>
                </a:solidFill>
              </a:rPr>
              <a:t>Nodos: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s-419">
                <a:solidFill>
                  <a:schemeClr val="dk1"/>
                </a:solidFill>
              </a:rPr>
              <a:t>Mantienen una copia actualizada del libro 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lang="es-419">
                <a:solidFill>
                  <a:schemeClr val="dk1"/>
                </a:solidFill>
              </a:rPr>
              <a:t>Públicos y privados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</a:pPr>
            <a:r>
              <a:rPr i="1" lang="es-419">
                <a:solidFill>
                  <a:schemeClr val="dk1"/>
                </a:solidFill>
              </a:rPr>
              <a:t>Read Only </a:t>
            </a:r>
            <a:r>
              <a:rPr lang="es-419">
                <a:solidFill>
                  <a:schemeClr val="dk1"/>
                </a:solidFill>
              </a:rPr>
              <a:t>y R/W</a:t>
            </a:r>
            <a:endParaRPr>
              <a:solidFill>
                <a:schemeClr val="dk1"/>
              </a:solidFill>
            </a:endParaRPr>
          </a:p>
          <a:p>
            <a:pPr indent="-317500" lvl="2" marL="1371600" rtl="0" algn="l">
              <a:spcBef>
                <a:spcPts val="1000"/>
              </a:spcBef>
              <a:spcAft>
                <a:spcPts val="1200"/>
              </a:spcAft>
              <a:buClr>
                <a:schemeClr val="dk1"/>
              </a:buClr>
              <a:buSzPts val="1400"/>
              <a:buChar char="■"/>
            </a:pPr>
            <a:r>
              <a:rPr lang="es-419">
                <a:solidFill>
                  <a:schemeClr val="dk1"/>
                </a:solidFill>
              </a:rPr>
              <a:t>Cada uno tiene su propia mempool</a:t>
            </a:r>
            <a:endParaRPr/>
          </a:p>
        </p:txBody>
      </p:sp>
      <p:sp>
        <p:nvSpPr>
          <p:cNvPr id="98" name="Google Shape;98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04" name="Google Shape;104;p14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05" name="Google Shape;105;p14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Seguridad: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Criptografía: 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Transacciones seguras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Clave pública y privada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Consenso:  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1200"/>
              </a:spcAft>
              <a:buSzPts val="1400"/>
              <a:buChar char="■"/>
            </a:pPr>
            <a:r>
              <a:rPr lang="es-419"/>
              <a:t>PoW y PoS (entre otros) aseguran la validez de las transacciones</a:t>
            </a:r>
            <a:endParaRPr/>
          </a:p>
        </p:txBody>
      </p:sp>
      <p:sp>
        <p:nvSpPr>
          <p:cNvPr id="106" name="Google Shape;106;p14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Módulo I: Introducción a la Blockchain y Ethereum</a:t>
            </a:r>
            <a:endParaRPr/>
          </a:p>
        </p:txBody>
      </p:sp>
      <p:sp>
        <p:nvSpPr>
          <p:cNvPr id="107" name="Google Shape;107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13" name="Google Shape;113;p15"/>
          <p:cNvSpPr txBox="1"/>
          <p:nvPr>
            <p:ph idx="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  <p:sp>
        <p:nvSpPr>
          <p:cNvPr id="114" name="Google Shape;114;p15"/>
          <p:cNvSpPr txBox="1"/>
          <p:nvPr>
            <p:ph idx="1" type="body"/>
          </p:nvPr>
        </p:nvSpPr>
        <p:spPr>
          <a:xfrm>
            <a:off x="311700" y="1047750"/>
            <a:ext cx="8709300" cy="361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Rol de los mineros (PoW):</a:t>
            </a:r>
            <a:endParaRPr/>
          </a:p>
          <a:p>
            <a:pPr indent="-317500" lvl="1" marL="914400" rtl="0" algn="l">
              <a:spcBef>
                <a:spcPts val="12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Resuelven algoritmos matemáticos complejos computacionalmente</a:t>
            </a:r>
            <a:endParaRPr/>
          </a:p>
          <a:p>
            <a:pPr indent="-317500" lvl="2" marL="1371600" rtl="0" algn="l">
              <a:spcBef>
                <a:spcPts val="1000"/>
              </a:spcBef>
              <a:spcAft>
                <a:spcPts val="0"/>
              </a:spcAft>
              <a:buSzPts val="1400"/>
              <a:buChar char="■"/>
            </a:pPr>
            <a:r>
              <a:rPr lang="es-419"/>
              <a:t>Data + </a:t>
            </a:r>
            <a:r>
              <a:rPr i="1" lang="es-419"/>
              <a:t>random nonce</a:t>
            </a:r>
            <a:r>
              <a:rPr lang="es-419"/>
              <a:t> =</a:t>
            </a:r>
            <a:r>
              <a:rPr lang="es-419"/>
              <a:t> hash del bloque tiene que empezar con n ceros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s-419"/>
              <a:t>Rol de los validadores (PoS):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i="1" lang="es-419"/>
              <a:t>Stake</a:t>
            </a:r>
            <a:r>
              <a:rPr lang="es-419"/>
              <a:t> [apuesta] de parte del nodo para ser el creador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Mientras más apuesta, mejores chances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El nodo elegido propone el bloque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s-419"/>
              <a:t>Se valida, si tiene transacciones fraudulentas, pierde lo apostado</a:t>
            </a:r>
            <a:endParaRPr/>
          </a:p>
        </p:txBody>
      </p:sp>
      <p:sp>
        <p:nvSpPr>
          <p:cNvPr id="115" name="Google Shape;115;p15"/>
          <p:cNvSpPr txBox="1"/>
          <p:nvPr>
            <p:ph idx="3" type="title"/>
          </p:nvPr>
        </p:nvSpPr>
        <p:spPr>
          <a:xfrm>
            <a:off x="-9525" y="4657725"/>
            <a:ext cx="9144000" cy="4764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419"/>
              <a:t>Módulo I: Introducción a la Blockchain y Ethereum</a:t>
            </a:r>
            <a:endParaRPr/>
          </a:p>
        </p:txBody>
      </p:sp>
      <p:sp>
        <p:nvSpPr>
          <p:cNvPr id="116" name="Google Shape;116;p15"/>
          <p:cNvSpPr/>
          <p:nvPr/>
        </p:nvSpPr>
        <p:spPr>
          <a:xfrm>
            <a:off x="7286625" y="1076325"/>
            <a:ext cx="548700" cy="3324300"/>
          </a:xfrm>
          <a:prstGeom prst="rightBrace">
            <a:avLst>
              <a:gd fmla="val 50000" name="adj1"/>
              <a:gd fmla="val 50000" name="adj2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5"/>
          <p:cNvSpPr txBox="1"/>
          <p:nvPr/>
        </p:nvSpPr>
        <p:spPr>
          <a:xfrm>
            <a:off x="7835325" y="2430675"/>
            <a:ext cx="1162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¡Ambos son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críticos!</a:t>
            </a:r>
            <a:endParaRPr/>
          </a:p>
        </p:txBody>
      </p:sp>
      <p:sp>
        <p:nvSpPr>
          <p:cNvPr id="118" name="Google Shape;118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Clases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000000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