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4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ACFBB7-8A67-468F-BAAD-E6A26C2721AC}">
  <a:tblStyle styleId="{57ACFBB7-8A67-468F-BAAD-E6A26C2721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4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57a426f6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57a426f6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63ba478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63ba478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63ba478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63ba478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63ba4783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63ba4783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63ba4783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63ba4783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63ba478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63ba478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57a426f6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57a426f6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63ba4783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63ba4783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63ba4783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963ba4783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63ba4783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63ba4783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46d48bad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46d48bad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57a426f6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57a426f6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63ba4783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963ba4783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41f7bea84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41f7bea8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46d48bad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46d48bad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41f7bea84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41f7bea84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46d48bad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946d48bad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46d48bad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46d48bad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57a426f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57a426f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57a426f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57a426f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57a426f6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57a426f6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57a426f6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57a426f6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57a426f6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57a426f6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57a426f6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57a426f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57a426f6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57a426f6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667250"/>
            <a:ext cx="9144000" cy="4764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/>
        </p:nvSpPr>
        <p:spPr>
          <a:xfrm>
            <a:off x="-9525" y="46577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Matias Selser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4667250"/>
            <a:ext cx="9144000" cy="4764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>
            <a:off x="-9525" y="46577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Matias Selser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4667250"/>
            <a:ext cx="9144000" cy="4764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-9525" y="46577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Matias Selser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4667250"/>
            <a:ext cx="9144000" cy="4764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/>
        </p:nvSpPr>
        <p:spPr>
          <a:xfrm>
            <a:off x="-9525" y="46577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Matias Selser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con texto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0" y="4667250"/>
            <a:ext cx="9144000" cy="4764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/>
        </p:nvSpPr>
        <p:spPr>
          <a:xfrm>
            <a:off x="-9525" y="46577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Matias Selser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zebpay.com/blog/centralised-exchanges-vs-decentralised-exchang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fillama.com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inance-docs.github.io/apidocs/spot/en/#change-log" TargetMode="External"/><Relationship Id="rId4" Type="http://schemas.openxmlformats.org/officeDocument/2006/relationships/hyperlink" Target="https://binance-docs.github.io/apidocs/spot/en/#signed-trade-user_data-and-margin-endpoint-security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eimao.github.io/blog/Python-Concurrency-High-Level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Blockchain y </a:t>
            </a:r>
            <a:r>
              <a:rPr lang="es-419"/>
              <a:t>Criptomonedas</a:t>
            </a:r>
            <a:r>
              <a:rPr lang="es-419"/>
              <a:t> II</a:t>
            </a:r>
            <a:endParaRPr/>
          </a:p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311700" y="2834125"/>
            <a:ext cx="8520600" cy="18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UCEMA - QUANt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II: 27/11/24</a:t>
            </a:r>
            <a:endParaRPr/>
          </a:p>
        </p:txBody>
      </p:sp>
      <p:sp>
        <p:nvSpPr>
          <p:cNvPr id="47" name="Google Shape;47;p7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VII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de mercados centralizados</a:t>
            </a:r>
            <a:endParaRPr/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6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7.1 Mercados centralizados</a:t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25" name="Google Shape;125;p17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VII: Repaso de mercados centralizados</a:t>
            </a:r>
            <a:endParaRPr/>
          </a:p>
        </p:txBody>
      </p:sp>
      <p:sp>
        <p:nvSpPr>
          <p:cNvPr id="126" name="Google Shape;126;p1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¿Qué son?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Son mercados con reglas más parecidas a los mercados financieros tradicionales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Características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Funcionan con libros de órdenes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puede operar las 24 horas del día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Permiten operar: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s-419"/>
              <a:t>Spot</a:t>
            </a:r>
            <a:r>
              <a:rPr lang="es-419"/>
              <a:t>: settlement </a:t>
            </a:r>
            <a:r>
              <a:rPr lang="es-419"/>
              <a:t>instantáneo</a:t>
            </a:r>
            <a:r>
              <a:rPr lang="es-419"/>
              <a:t>, de monedas. Similar al FX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s-419"/>
              <a:t>Margin</a:t>
            </a:r>
            <a:r>
              <a:rPr lang="es-419"/>
              <a:t>: permite operar tomando margen prestado del mercado. Se colateraliza la posición con otra moneda o con la cartera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s-419"/>
              <a:t>Derivatives</a:t>
            </a:r>
            <a:r>
              <a:rPr lang="es-419"/>
              <a:t>: tienen una sección de derivados donde se pueden encontrar generalmente: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Futuros con delivery en </a:t>
            </a:r>
            <a:r>
              <a:rPr i="1" lang="es-419"/>
              <a:t>token</a:t>
            </a:r>
            <a:endParaRPr i="1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Futuros con delivery en </a:t>
            </a:r>
            <a:r>
              <a:rPr i="1" lang="es-419"/>
              <a:t>stablecoin</a:t>
            </a:r>
            <a:endParaRPr i="1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Futuros perpetual, sin delivery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33" name="Google Shape;133;p18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VII: Repaso de mercados centralizados</a:t>
            </a:r>
            <a:endParaRPr/>
          </a:p>
        </p:txBody>
      </p:sp>
      <p:sp>
        <p:nvSpPr>
          <p:cNvPr id="134" name="Google Shape;134;p1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311700" y="380750"/>
            <a:ext cx="8709300" cy="4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Perpetuals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Son futuros a perpetuidad, sin vencimiento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Siguen a un índice. Por ejemplo, </a:t>
            </a:r>
            <a:r>
              <a:rPr i="1" lang="es-419"/>
              <a:t>ETH/USDT</a:t>
            </a:r>
            <a:r>
              <a:rPr lang="es-419"/>
              <a:t>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Tienen un </a:t>
            </a:r>
            <a:r>
              <a:rPr i="1" lang="es-419"/>
              <a:t>funding rate</a:t>
            </a:r>
            <a:r>
              <a:rPr lang="es-419"/>
              <a:t> asociado. El cálculo de este funding rate depende de cada protocolo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Busca hacer converger el precio del perpetual y el precio del índice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Por ejemplo: si muchos usuarios </a:t>
            </a:r>
            <a:r>
              <a:rPr lang="es-419"/>
              <a:t>están</a:t>
            </a:r>
            <a:r>
              <a:rPr lang="es-419"/>
              <a:t> </a:t>
            </a:r>
            <a:r>
              <a:rPr i="1" lang="es-419"/>
              <a:t>long</a:t>
            </a:r>
            <a:r>
              <a:rPr lang="es-419"/>
              <a:t> en el perpetual, el precio va a tender a subir probablemente por encima del índice. Eso genera un valor de funding rate tal que los usuarios que están </a:t>
            </a:r>
            <a:r>
              <a:rPr i="1" lang="es-419"/>
              <a:t>long</a:t>
            </a:r>
            <a:r>
              <a:rPr lang="es-419"/>
              <a:t> le van a pagar a los usuarios que están </a:t>
            </a:r>
            <a:r>
              <a:rPr i="1" lang="es-419"/>
              <a:t>short</a:t>
            </a:r>
            <a:r>
              <a:rPr lang="es-419"/>
              <a:t>. Por otro lado, el funding rate incentiva a los usuarios a tomar la posición contraria para recibir esta tasa.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¿Ventajas y diferencias del </a:t>
            </a:r>
            <a:r>
              <a:rPr i="1" lang="es-419"/>
              <a:t>margin </a:t>
            </a:r>
            <a:r>
              <a:rPr lang="es-419"/>
              <a:t>y los futuros?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¿Ideas de trading con esto?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¿Futuros con delivery?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200"/>
              </a:spcAft>
              <a:buSzPts val="1400"/>
              <a:buChar char="○"/>
            </a:pPr>
            <a:r>
              <a:rPr lang="es-419"/>
              <a:t>¿</a:t>
            </a:r>
            <a:r>
              <a:rPr i="1" lang="es-419"/>
              <a:t>Perpetuals</a:t>
            </a:r>
            <a:r>
              <a:rPr lang="es-419"/>
              <a:t>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7.2 Comparación entre </a:t>
            </a:r>
            <a:r>
              <a:rPr i="1" lang="es-419"/>
              <a:t>Dexes</a:t>
            </a:r>
            <a:r>
              <a:rPr lang="es-419"/>
              <a:t> y </a:t>
            </a:r>
            <a:r>
              <a:rPr i="1" lang="es-419"/>
              <a:t>Cexes</a:t>
            </a:r>
            <a:endParaRPr i="1"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2" name="Google Shape;142;p19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3" name="Google Shape;143;p19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VII: Repaso de mercados centralizados</a:t>
            </a:r>
            <a:endParaRPr/>
          </a:p>
        </p:txBody>
      </p:sp>
      <p:graphicFrame>
        <p:nvGraphicFramePr>
          <p:cNvPr id="144" name="Google Shape;144;p19"/>
          <p:cNvGraphicFramePr/>
          <p:nvPr/>
        </p:nvGraphicFramePr>
        <p:xfrm>
          <a:off x="1111725" y="104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{57ACFBB7-8A67-468F-BAAD-E6A26C2721AC}</a:tableStyleId>
              </a:tblPr>
              <a:tblGrid>
                <a:gridCol w="2212250"/>
                <a:gridCol w="2212250"/>
                <a:gridCol w="2212250"/>
              </a:tblGrid>
              <a:tr h="3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Centralized Exchanges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Decentralized Exchanges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Privacidad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KYC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P2P</a:t>
                      </a:r>
                      <a:endParaRPr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Seguridad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Discutible en ambos casos. Historial de hackeos y estafas en ambos lados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hMerge="1"/>
              </a:tr>
              <a:tr h="3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Liquidez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Mayor liquidez, menos variedad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Menor liquidez, más variedad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Fees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Más caros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Más baratos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Velocidad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Muchísimo más </a:t>
                      </a:r>
                      <a:r>
                        <a:rPr lang="es-419" sz="1000"/>
                        <a:t>rápido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Lento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UX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Más amigable para aquellos acostumbrados al trading tradicional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Hoy en día, suficientemente amigable para un usuario convencional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Trading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Contra el exchange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“Contra otro usuario”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1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Marco regulatorio</a:t>
                      </a:r>
                      <a:r>
                        <a:rPr lang="es-419" sz="1000"/>
                        <a:t>"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“Sujeto a regulaciones”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No regulado, a veces auditado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5" name="Google Shape;145;p19"/>
          <p:cNvSpPr txBox="1"/>
          <p:nvPr/>
        </p:nvSpPr>
        <p:spPr>
          <a:xfrm>
            <a:off x="3807000" y="4278175"/>
            <a:ext cx="124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Fuente: </a:t>
            </a:r>
            <a:r>
              <a:rPr lang="es-419" sz="900" u="sng">
                <a:solidFill>
                  <a:schemeClr val="hlink"/>
                </a:solidFill>
                <a:hlinkClick r:id="rId3"/>
              </a:rPr>
              <a:t>post</a:t>
            </a:r>
            <a:endParaRPr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1" name="Google Shape;151;p20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311700" y="366900"/>
            <a:ext cx="87093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Defillama.com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Cexes: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VII: Repaso de mercados centralizados</a:t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525" y="1598741"/>
            <a:ext cx="9144000" cy="1832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0" name="Google Shape;160;p21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311700" y="366900"/>
            <a:ext cx="87093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Dexes: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VII: Repaso de mercados centralizados</a:t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721"/>
            <a:ext cx="9143999" cy="2610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VIII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API de Binance</a:t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2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8.1 Documentación</a:t>
            </a:r>
            <a:endParaRPr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77" name="Google Shape;177;p23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VIII: API de Binance</a:t>
            </a:r>
            <a:endParaRPr/>
          </a:p>
        </p:txBody>
      </p:sp>
      <p:sp>
        <p:nvSpPr>
          <p:cNvPr id="178" name="Google Shape;178;p2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Documentación</a:t>
            </a:r>
            <a:endParaRPr/>
          </a:p>
          <a:p>
            <a:pPr indent="-30861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Generación de API Key</a:t>
            </a:r>
            <a:endParaRPr/>
          </a:p>
          <a:p>
            <a:pPr indent="-30861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Métodos:</a:t>
            </a:r>
            <a:endParaRPr/>
          </a:p>
          <a:p>
            <a:pPr indent="-29083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Publicos, no autenticados</a:t>
            </a:r>
            <a:endParaRPr/>
          </a:p>
          <a:p>
            <a:pPr indent="-29083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Privados, autenticados</a:t>
            </a:r>
            <a:endParaRPr/>
          </a:p>
          <a:p>
            <a:pPr indent="-290830" lvl="2" marL="1371600" rtl="0" algn="l"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lang="es-419"/>
              <a:t>Cómo autenticar: </a:t>
            </a:r>
            <a:endParaRPr/>
          </a:p>
          <a:p>
            <a:pPr indent="-290830" lvl="3" marL="18288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Tomar el body del request. Por ejemplo:</a:t>
            </a:r>
            <a:endParaRPr/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191"/>
              <a:t>“symbol=LTCBTC&amp;side=BUY&amp;type=LIMIT&amp;timeInForce=GTC&amp;quantity=1&amp;price=0.1&amp;recvWindow=5000&amp;timestamp=1499827319559”</a:t>
            </a:r>
            <a:endParaRPr sz="1191"/>
          </a:p>
          <a:p>
            <a:pPr indent="-290830" lvl="3" marL="18288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Usar el API Key como clave para firmar con openssl</a:t>
            </a:r>
            <a:endParaRPr/>
          </a:p>
          <a:p>
            <a:pPr indent="0" lvl="0" marL="1828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</a:rPr>
              <a:t>openssl dgst -sha256 -hmac "NhqPtmdSJYdKjVHjA7PZj4Mge3R5YNiP1e3UZjInClVN65XAbvqqM6A7H5fATj0j"</a:t>
            </a:r>
            <a:endParaRPr/>
          </a:p>
          <a:p>
            <a:pPr indent="-290830" lvl="3" marL="18288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Usar eso en el header del request bajo el nombre X-MBX-APIKEY</a:t>
            </a:r>
            <a:endParaRPr/>
          </a:p>
          <a:p>
            <a:pPr indent="-290830" lvl="2" marL="1371600" rtl="0" algn="l"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lang="es-419" u="sng">
                <a:solidFill>
                  <a:schemeClr val="hlink"/>
                </a:solidFill>
                <a:hlinkClick r:id="rId4"/>
              </a:rPr>
              <a:t>Referencia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8.2 Métodos Públicos</a:t>
            </a:r>
            <a:endParaRPr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86" name="Google Shape;186;p2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Son aquellos que involucran: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Obtener información pública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Precios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s-419"/>
              <a:t>Order book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Información de los mercados disponibles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Mining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Staking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Funding rates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…</a:t>
            </a:r>
            <a:endParaRPr/>
          </a:p>
        </p:txBody>
      </p:sp>
      <p:sp>
        <p:nvSpPr>
          <p:cNvPr id="188" name="Google Shape;188;p24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VIII: API de Binance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8.3 Métodos Privados</a:t>
            </a:r>
            <a:endParaRPr/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95" name="Google Shape;195;p25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Son todos aquellos que involucran: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Movimientos de fondos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Consulta de balances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i="1" lang="es-419"/>
              <a:t>Trading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Manejo de subcuentas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s-419"/>
              <a:t>Requieren autenticación</a:t>
            </a:r>
            <a:endParaRPr/>
          </a:p>
        </p:txBody>
      </p:sp>
      <p:sp>
        <p:nvSpPr>
          <p:cNvPr id="197" name="Google Shape;197;p25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VIII: API de Binance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Agenda</a:t>
            </a:r>
            <a:endParaRPr/>
          </a:p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54" name="Google Shape;54;p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Módulo </a:t>
            </a:r>
            <a:r>
              <a:rPr lang="es-419"/>
              <a:t>V: Librería asyncio para Python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Módulo VI: Discusión de la tarea propuesta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Break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Modulo VII: Repaso de mercados centralizados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Modulo VIII: API de Binance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Módulo IX: Librería CCXT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Conclusión y resumen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s-419"/>
              <a:t>Tarea propuesta</a:t>
            </a:r>
            <a:endParaRPr/>
          </a:p>
        </p:txBody>
      </p:sp>
      <p:sp>
        <p:nvSpPr>
          <p:cNvPr id="56" name="Google Shape;56;p8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Librería CCXT</a:t>
            </a:r>
            <a:endParaRPr/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26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9.1</a:t>
            </a:r>
            <a:r>
              <a:rPr lang="es-419"/>
              <a:t> ¿Qué es CCXT?</a:t>
            </a:r>
            <a:endParaRPr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11" name="Google Shape;211;p2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Librería de Python que permite conectarse con múltiples exchanges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API Rest o Websockets (premium)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s-419"/>
              <a:t>Estandarización! </a:t>
            </a:r>
            <a:endParaRPr/>
          </a:p>
        </p:txBody>
      </p:sp>
      <p:sp>
        <p:nvSpPr>
          <p:cNvPr id="213" name="Google Shape;213;p27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VIII: API de Binance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650" y="1643050"/>
            <a:ext cx="4554354" cy="30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Conclusión y resumen</a:t>
            </a:r>
            <a:endParaRPr sz="3000"/>
          </a:p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28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Conclusión y resumen</a:t>
            </a:r>
            <a:endParaRPr sz="3000"/>
          </a:p>
        </p:txBody>
      </p:sp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28" name="Google Shape;228;p29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>
                <a:solidFill>
                  <a:schemeClr val="dk1"/>
                </a:solidFill>
              </a:rPr>
              <a:t>Módulo V: Librería asyncio para Python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>
                <a:solidFill>
                  <a:schemeClr val="dk1"/>
                </a:solidFill>
              </a:rPr>
              <a:t>Comentario rápido, ventajas de asyncio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>
                <a:solidFill>
                  <a:schemeClr val="dk1"/>
                </a:solidFill>
              </a:rPr>
              <a:t>Módulo VI: Discusión de la tarea propuesta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>
                <a:solidFill>
                  <a:schemeClr val="dk1"/>
                </a:solidFill>
              </a:rPr>
              <a:t>Implementación de la interfaz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>
                <a:solidFill>
                  <a:schemeClr val="dk1"/>
                </a:solidFill>
              </a:rPr>
              <a:t>Muchos exchanges son forks de uni! es un buen lugar para empezar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>
                <a:solidFill>
                  <a:schemeClr val="dk1"/>
                </a:solidFill>
              </a:rPr>
              <a:t>Modulo VII: Repaso de mercados centralizados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>
                <a:solidFill>
                  <a:schemeClr val="dk1"/>
                </a:solidFill>
              </a:rPr>
              <a:t>Gran tamaño, gran liquidez, gran velocidad. Menos privacidad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>
                <a:solidFill>
                  <a:schemeClr val="dk1"/>
                </a:solidFill>
              </a:rPr>
              <a:t>Modulo VIII: API de Binance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>
                <a:solidFill>
                  <a:schemeClr val="dk1"/>
                </a:solidFill>
              </a:rPr>
              <a:t>Integración, métodos públicos y privados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>
                <a:solidFill>
                  <a:schemeClr val="dk1"/>
                </a:solidFill>
              </a:rPr>
              <a:t>Módulo IX: Librería CCXT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>
                <a:solidFill>
                  <a:schemeClr val="dk1"/>
                </a:solidFill>
              </a:rPr>
              <a:t>Definición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>
                <a:solidFill>
                  <a:schemeClr val="dk1"/>
                </a:solidFill>
              </a:rPr>
              <a:t>Implementación interfaz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>
                <a:solidFill>
                  <a:schemeClr val="dk1"/>
                </a:solidFill>
              </a:rPr>
              <a:t>Ejemplos!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Tarea propuesta</a:t>
            </a:r>
            <a:endParaRPr sz="3000"/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37" name="Google Shape;237;p30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Tarea propuesta</a:t>
            </a:r>
            <a:endParaRPr sz="3000"/>
          </a:p>
        </p:txBody>
      </p:sp>
      <p:sp>
        <p:nvSpPr>
          <p:cNvPr id="243" name="Google Shape;2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44" name="Google Shape;244;p31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Desarrollar un servicio que, ante cada evento de swap generado por un par determinado (por ejemplo, wMATIC/USDC), muestre el precio actual del par en Sushiswap, Quickswap, Binance, y OKX.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Guía: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Para obtener la dirección del pool y de los tokens: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Crear el contrato factory de UNIV2 para Sushiswap y QuickSwap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Usar el método getPair con el address de cada uno de los tokens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Para obtener el address de los tokens: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En sushiswap, ir a la sección de pools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Filtrar por polygon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Buscar el pool wMATIC/USDC, y ahi está la información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Después</a:t>
            </a:r>
            <a:r>
              <a:rPr lang="es-419"/>
              <a:t>, crear un filtro de web3 con el evento de swap y los addresses del par de los dos protocolos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Finalmente, en cada evento, imprimir los precios de los 4 exchanges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32"/>
          <p:cNvSpPr txBox="1"/>
          <p:nvPr>
            <p:ph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88" y="163850"/>
            <a:ext cx="43529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</a:t>
            </a:r>
            <a:r>
              <a:rPr lang="es-419"/>
              <a:t> 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Librería asyncio para Python</a:t>
            </a:r>
            <a:endParaRPr/>
          </a:p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9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 ¿Qué es asyncio?</a:t>
            </a:r>
            <a:endParaRPr/>
          </a:p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0" name="Google Shape;70;p10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V: Librería asyncio para Python</a:t>
            </a:r>
            <a:endParaRPr/>
          </a:p>
        </p:txBody>
      </p:sp>
      <p:sp>
        <p:nvSpPr>
          <p:cNvPr id="71" name="Google Shape;71;p10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Librería de Python que permite escribir código </a:t>
            </a:r>
            <a:r>
              <a:rPr b="1" lang="es-419"/>
              <a:t>concurrente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Código concurrente: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Permite comenzar una operación antes de que finalice la anterior!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busca que las tareas se dividen en sub tareas que se puedan ejecutar en simultáneo.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Muy utilizado para: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I/O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1200"/>
              </a:spcAft>
              <a:buSzPts val="1400"/>
              <a:buChar char="■"/>
            </a:pPr>
            <a:r>
              <a:rPr lang="es-419"/>
              <a:t>Network requests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8" name="Google Shape;78;p11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V: Librería asyncio para Python</a:t>
            </a:r>
            <a:endParaRPr/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311700" y="360200"/>
            <a:ext cx="8709300" cy="43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Ejemplo: conectarse a n exchanges para obtener información de precios instantánea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Caso </a:t>
            </a:r>
            <a:r>
              <a:rPr lang="es-419"/>
              <a:t>sincronico</a:t>
            </a:r>
            <a:r>
              <a:rPr lang="es-419"/>
              <a:t>:</a:t>
            </a:r>
            <a:endParaRPr/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Request al exchange 1</a:t>
            </a:r>
            <a:endParaRPr/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Response del exchange 1</a:t>
            </a:r>
            <a:endParaRPr/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…</a:t>
            </a:r>
            <a:endParaRPr/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s-419">
                <a:solidFill>
                  <a:schemeClr val="dk1"/>
                </a:solidFill>
              </a:rPr>
              <a:t>Request al exchange 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s-419">
                <a:solidFill>
                  <a:schemeClr val="dk1"/>
                </a:solidFill>
              </a:rPr>
              <a:t>Response del exchange 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Caso asincrónico:</a:t>
            </a:r>
            <a:endParaRPr/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Request al exchange 1, 2, …, n</a:t>
            </a:r>
            <a:endParaRPr/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Respuesta del exchange 1, 2, …, n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s-419" u="sng">
                <a:solidFill>
                  <a:schemeClr val="hlink"/>
                </a:solidFill>
                <a:hlinkClick r:id="rId3"/>
              </a:rPr>
              <a:t>Comparación</a:t>
            </a:r>
            <a:endParaRPr/>
          </a:p>
        </p:txBody>
      </p:sp>
      <p:sp>
        <p:nvSpPr>
          <p:cNvPr id="80" name="Google Shape;80;p11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4.2 Comparación de performance</a:t>
            </a:r>
            <a:endParaRPr/>
          </a:p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87" name="Google Shape;87;p12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V: Librería asyncio para Python</a:t>
            </a:r>
            <a:endParaRPr/>
          </a:p>
        </p:txBody>
      </p:sp>
      <p:sp>
        <p:nvSpPr>
          <p:cNvPr id="88" name="Google Shape;88;p1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1205413"/>
            <a:ext cx="8839198" cy="2732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95" name="Google Shape;95;p13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V: Librería asyncio para Python</a:t>
            </a:r>
            <a:endParaRPr/>
          </a:p>
        </p:txBody>
      </p:sp>
      <p:sp>
        <p:nvSpPr>
          <p:cNvPr id="96" name="Google Shape;96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488" y="924500"/>
            <a:ext cx="5723976" cy="32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VI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Discusión de las tarea propuesta</a:t>
            </a:r>
            <a:endParaRPr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4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Break</a:t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ses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