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4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4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8535ee90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8535ee90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98535ee90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98535ee90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7e1c4d3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7e1c4d3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8535ee90f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8535ee90f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8535ee90f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8535ee90f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98535ee90f_3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98535ee90f_3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8535ee90f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8535ee90f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7e1c4d3a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7e1c4d3a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7e1c4d3a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7e1c4d3a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7e1c4d3a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97e1c4d3a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46d48bad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46d48ba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8535ee90f_3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98535ee90f_3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98535ee90f_3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98535ee90f_3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8535ee90f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98535ee90f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98535ee90f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98535ee90f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97e1c4d3a9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97e1c4d3a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7e1c4d3a9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97e1c4d3a9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8535ee90f_3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98535ee90f_3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7e1c4d3a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97e1c4d3a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7e1c4d3a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7e1c4d3a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7e1c4d3a9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7e1c4d3a9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97e763a7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97e763a7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7e1c4d3a9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7e1c4d3a9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97e1c4d3a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97e1c4d3a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8535ee90f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8535ee90f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8535ee90f_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98535ee90f_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98535ee90f_3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98535ee90f_3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946d48ba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946d48ba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8535ee90f_3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8535ee90f_3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7e763a7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7e763a7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7e763a7a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7e763a7a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e763a7a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e763a7a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7e763a7a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7e763a7a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7e763a7a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7e763a7a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7e763a7a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7e763a7a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con texto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flashbots.net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binance.com/en/margin-trad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Blockchain y Criptomonedas II</a:t>
            </a:r>
            <a:endParaRPr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311700" y="2834125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UCEMA - QUANt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III: 02/12/24</a:t>
            </a:r>
            <a:endParaRPr/>
          </a:p>
        </p:txBody>
      </p:sp>
      <p:sp>
        <p:nvSpPr>
          <p:cNvPr id="47" name="Google Shape;47;p7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16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XII: Modelos de arbitraje para AMMs de UNIV2</a:t>
            </a:r>
            <a:endParaRPr/>
          </a:p>
        </p:txBody>
      </p:sp>
      <p:sp>
        <p:nvSpPr>
          <p:cNvPr id="122" name="Google Shape;122;p1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419"/>
              <a:t>CPMM</a:t>
            </a:r>
            <a:r>
              <a:rPr lang="es-419"/>
              <a:t>: </a:t>
            </a:r>
            <a:r>
              <a:rPr i="1" lang="es-419"/>
              <a:t>constant product market maker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Consiste en un modelo en el cual el producto de los tokens es constante: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9089" y="2196450"/>
            <a:ext cx="2605826" cy="24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9625" y="1488475"/>
            <a:ext cx="514350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17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XII: Modelos de arbitraje para AMMs de UNIV2</a:t>
            </a:r>
            <a:endParaRPr/>
          </a:p>
        </p:txBody>
      </p:sp>
      <p:sp>
        <p:nvSpPr>
          <p:cNvPr id="132" name="Google Shape;132;p1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i="1" lang="es-419"/>
              <a:t>CPMM vs CSMM:</a:t>
            </a:r>
            <a:endParaRPr i="1"/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i="1" lang="es-419"/>
              <a:t>CPMM </a:t>
            </a:r>
            <a:r>
              <a:rPr lang="es-419"/>
              <a:t>tiene liquidez infinita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CSMM permite drenar las reservas, mal modelo</a:t>
            </a:r>
            <a:endParaRPr/>
          </a:p>
          <a:p>
            <a:pPr indent="-310832" lvl="2" marL="1371600" rtl="0" algn="l"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es-419"/>
              <a:t>usado en stable coins en algunos casos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Problemas de esta </a:t>
            </a:r>
            <a:r>
              <a:rPr lang="es-419"/>
              <a:t>generación</a:t>
            </a:r>
            <a:r>
              <a:rPr lang="es-419"/>
              <a:t>:</a:t>
            </a:r>
            <a:endParaRPr/>
          </a:p>
          <a:p>
            <a:pPr indent="-310832" lvl="2" marL="1371600" rtl="0" algn="l"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i="1" lang="es-419"/>
              <a:t>Impermanent loss</a:t>
            </a:r>
            <a:r>
              <a:rPr lang="es-419"/>
              <a:t>: recordemos, diferencia entre quedarse el token y e invertirlo en un AMM. Producido por la divergencia hacia algún extremo del pool</a:t>
            </a:r>
            <a:endParaRPr/>
          </a:p>
          <a:p>
            <a:pPr indent="-310832" lvl="2" marL="1371600" rtl="0" algn="l">
              <a:spcBef>
                <a:spcPts val="1000"/>
              </a:spcBef>
              <a:spcAft>
                <a:spcPts val="0"/>
              </a:spcAft>
              <a:buSzPct val="100000"/>
              <a:buChar char="■"/>
            </a:pPr>
            <a:r>
              <a:rPr lang="es-419"/>
              <a:t>Baja eficiencia de capital: </a:t>
            </a:r>
            <a:endParaRPr/>
          </a:p>
          <a:p>
            <a:pPr indent="-310832" lvl="3" marL="18288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Se necesitan muchos tokens para generar un </a:t>
            </a:r>
            <a:r>
              <a:rPr i="1" lang="es-419"/>
              <a:t>price impact</a:t>
            </a:r>
            <a:r>
              <a:rPr lang="es-419"/>
              <a:t> similar al observado en los </a:t>
            </a:r>
            <a:r>
              <a:rPr i="1" lang="es-419"/>
              <a:t>orderbooks</a:t>
            </a:r>
            <a:r>
              <a:rPr lang="es-419"/>
              <a:t> tradicionales. </a:t>
            </a:r>
            <a:endParaRPr/>
          </a:p>
          <a:p>
            <a:pPr indent="-310832" lvl="3" marL="1828800" rtl="0" algn="l">
              <a:spcBef>
                <a:spcPts val="1000"/>
              </a:spcBef>
              <a:spcAft>
                <a:spcPts val="1200"/>
              </a:spcAft>
              <a:buSzPct val="100000"/>
              <a:buChar char="●"/>
            </a:pPr>
            <a:r>
              <a:rPr lang="es-419"/>
              <a:t>Provee liquidez en todo el rango de precios, y no en el rango de precios trascendente (revisar UNI V3)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12.2 Maximización</a:t>
            </a:r>
            <a:r>
              <a:rPr i="1" lang="es-419"/>
              <a:t> </a:t>
            </a:r>
            <a:endParaRPr i="1"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18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XII: Modelos de arbitraje para AMMs de UNIV2</a:t>
            </a:r>
            <a:endParaRPr/>
          </a:p>
        </p:txBody>
      </p:sp>
      <p:sp>
        <p:nvSpPr>
          <p:cNvPr id="141" name="Google Shape;141;p1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Volviendo al caso implementado en múltiples exchanges, se pueden observar divergencias en los precios absolutos de los activos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¿Son aprovechables? Veamos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Recordemos: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Pools uni v2, CPMM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Para un par determinado, en un exchange determinado: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Para el mismo par, en otro exchange: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Para todos los pares, podemos obtener (y ya lo hicimos!)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La dirección del pool asociado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Las reservas de ambos tokens, entonces podemos obtener 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377" y="2865250"/>
            <a:ext cx="1325975" cy="30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0575" y="3204325"/>
            <a:ext cx="1245826" cy="2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50" name="Google Shape;150;p19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XII: Modelos de arbitraje para AMMs de UNIV2</a:t>
            </a:r>
            <a:endParaRPr/>
          </a:p>
        </p:txBody>
      </p:sp>
      <p:sp>
        <p:nvSpPr>
          <p:cNvPr id="151" name="Google Shape;151;p1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¿Qué pasa si intentamos agregar una cantidad dx al pool?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que el producto se mantenga constante, al agregar una cantidad dx vamos a sacar una cantidad dy. </a:t>
            </a:r>
            <a:r>
              <a:rPr lang="es-419">
                <a:solidFill>
                  <a:schemeClr val="dk1"/>
                </a:solidFill>
              </a:rPr>
              <a:t>¿Y cómo calculamos dy?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375" y="1682300"/>
            <a:ext cx="3409950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175" y="3122175"/>
            <a:ext cx="2625652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1725" y="3865125"/>
            <a:ext cx="2389259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61" name="Google Shape;161;p20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XII: Modelos de arbitraje para AMMs de UNIV2</a:t>
            </a:r>
            <a:endParaRPr/>
          </a:p>
        </p:txBody>
      </p:sp>
      <p:sp>
        <p:nvSpPr>
          <p:cNvPr id="162" name="Google Shape;162;p2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11700" y="366900"/>
            <a:ext cx="87093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¡</a:t>
            </a:r>
            <a:r>
              <a:rPr lang="es-419"/>
              <a:t>Determinístico</a:t>
            </a:r>
            <a:r>
              <a:rPr lang="es-419"/>
              <a:t>! Excelente. Qué pasa si, entonces, intentamos encadenar dos pools entre sí. Es decir, colocar dx1 en el primer pool, obtener dy1, y poner dy1 en el segundo pool para obtener dx2. </a:t>
            </a:r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950" y="1488475"/>
            <a:ext cx="2764094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138" y="2376488"/>
            <a:ext cx="4162425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7000" y="2912088"/>
            <a:ext cx="483870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2" name="Google Shape;172;p21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XII: Modelos de arbitraje para AMMs de UNIV2</a:t>
            </a:r>
            <a:endParaRPr/>
          </a:p>
        </p:txBody>
      </p:sp>
      <p:sp>
        <p:nvSpPr>
          <p:cNvPr id="173" name="Google Shape;173;p2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311700" y="366900"/>
            <a:ext cx="87093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Entonces, dx2 es igual a</a:t>
            </a:r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750" y="894013"/>
            <a:ext cx="42672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6100" y="1967138"/>
            <a:ext cx="400050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22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XII: Modelos de arbitraje para AMMs de UNIV2</a:t>
            </a:r>
            <a:endParaRPr/>
          </a:p>
        </p:txBody>
      </p:sp>
      <p:sp>
        <p:nvSpPr>
          <p:cNvPr id="183" name="Google Shape;183;p2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311700" y="366900"/>
            <a:ext cx="8709300" cy="4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Por lo tanto, ¿cuál sería el problema que estamos buscando optimizar?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¡Obtener la mayor cantidad de tokens a la salida!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¿Cómo resolver?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¡Podemos derivar con respecto a dx1 y hallar ese valor!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Tarea propuesta, resolución la semana que viene!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588" y="1247700"/>
            <a:ext cx="5656825" cy="4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798" y="1870850"/>
            <a:ext cx="64711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12.3 ¿Qué pasaría si…?</a:t>
            </a:r>
            <a:endParaRPr i="1"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3" name="Google Shape;193;p23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XII: Modelos de arbitraje para AMMs de UNIV2</a:t>
            </a:r>
            <a:endParaRPr/>
          </a:p>
        </p:txBody>
      </p:sp>
      <p:sp>
        <p:nvSpPr>
          <p:cNvPr id="194" name="Google Shape;194;p2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Detalles a tener en cuenta respecto al setup: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s-419"/>
              <a:t>Fees</a:t>
            </a:r>
            <a:r>
              <a:rPr lang="es-419"/>
              <a:t>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¿Se están considerando los fees de </a:t>
            </a:r>
            <a:r>
              <a:rPr i="1" lang="es-419"/>
              <a:t>trading </a:t>
            </a:r>
            <a:r>
              <a:rPr lang="es-419"/>
              <a:t>de los pooles en este set up?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¿Cómo cambian las ecuaciones si los </a:t>
            </a:r>
            <a:r>
              <a:rPr lang="es-419"/>
              <a:t>fuéramos</a:t>
            </a:r>
            <a:r>
              <a:rPr lang="es-419"/>
              <a:t> a considerar?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Restricciones: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En el problema original, no está acotado el dominio de las variables asociadas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¿Qué pasa si tenemos en cuenta que, por ejemplo, tenemos un máximo número de tokens para operar? Es decir, nuestra </a:t>
            </a:r>
            <a:r>
              <a:rPr i="1" lang="es-419"/>
              <a:t>wallet</a:t>
            </a:r>
            <a:r>
              <a:rPr lang="es-419"/>
              <a:t> tiene 1 eth y no más para poner en el pool. Restricciones de capital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 Ecuaciones: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En este caso, este problema se puede plantear porque conocemos el comportamiento de las curvas. ¿Qué se puede hacer si las ecuaciones no son derivables?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¿Y si en vez de un pool tenemos un </a:t>
            </a:r>
            <a:r>
              <a:rPr i="1" lang="es-419"/>
              <a:t>orderbook</a:t>
            </a:r>
            <a:r>
              <a:rPr lang="es-419"/>
              <a:t> involucrado?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XIII: Riesgos de ejecución</a:t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2" name="Google Shape;202;p24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13.1 </a:t>
            </a:r>
            <a:r>
              <a:rPr i="1" lang="es-419"/>
              <a:t>Mempool</a:t>
            </a:r>
            <a:endParaRPr i="1"/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25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XIII: </a:t>
            </a:r>
            <a:r>
              <a:rPr lang="es-419"/>
              <a:t>Riesgos de ejecución</a:t>
            </a:r>
            <a:endParaRPr/>
          </a:p>
        </p:txBody>
      </p:sp>
      <p:sp>
        <p:nvSpPr>
          <p:cNvPr id="210" name="Google Shape;210;p2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 rotWithShape="1">
          <a:blip r:embed="rId3">
            <a:alphaModFix/>
          </a:blip>
          <a:srcRect b="0" l="0" r="793" t="0"/>
          <a:stretch/>
        </p:blipFill>
        <p:spPr>
          <a:xfrm>
            <a:off x="1882900" y="1348725"/>
            <a:ext cx="5316624" cy="330900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11700" y="1047750"/>
            <a:ext cx="8822700" cy="26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¿Cómo es el flujo de desarrollo de una transacción en Ethereum?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Agenda</a:t>
            </a:r>
            <a:endParaRPr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54" name="Google Shape;54;p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 X: Discusión de la tarea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 XI: </a:t>
            </a:r>
            <a:r>
              <a:rPr i="1" lang="es-419"/>
              <a:t>Flash Loans </a:t>
            </a:r>
            <a:r>
              <a:rPr lang="es-419"/>
              <a:t>y margin trading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 XII: Modelos de arbitraje para AMMs de UNIV2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Break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Módulo XIII: Riesgos de ejecución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Módulo XIV: Otros productos financieros</a:t>
            </a:r>
            <a:endParaRPr/>
          </a:p>
        </p:txBody>
      </p:sp>
      <p:sp>
        <p:nvSpPr>
          <p:cNvPr id="56" name="Google Shape;56;p8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18" name="Google Shape;218;p26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XIII: Riesgos de ejecución</a:t>
            </a:r>
            <a:endParaRPr/>
          </a:p>
        </p:txBody>
      </p:sp>
      <p:sp>
        <p:nvSpPr>
          <p:cNvPr id="219" name="Google Shape;219;p2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311700" y="1086850"/>
            <a:ext cx="8822700" cy="3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Usuario envía la transacción a su nodo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nodo comparte la transacción al resto de los nodos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Las transacciones se ordenan por los mineros o validadores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ganador de la lotería o el que adivina el hash </a:t>
            </a:r>
            <a:r>
              <a:rPr b="1" lang="es-419"/>
              <a:t>arma el bloque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El bloque se propaga a la red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26" name="Google Shape;226;p27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XIII: Riesgos de ejecución</a:t>
            </a:r>
            <a:endParaRPr/>
          </a:p>
        </p:txBody>
      </p:sp>
      <p:sp>
        <p:nvSpPr>
          <p:cNvPr id="227" name="Google Shape;227;p2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311700" y="373825"/>
            <a:ext cx="8822700" cy="4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Ahora bien, ¿cómo se arma el bloque?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¡Los validadores tienen un rol activo en esa </a:t>
            </a:r>
            <a:r>
              <a:rPr lang="es-419"/>
              <a:t>decisión</a:t>
            </a:r>
            <a:r>
              <a:rPr lang="es-419"/>
              <a:t>!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 uno fuera dueño de un nodo, cuando gana el sorteo </a:t>
            </a:r>
            <a:r>
              <a:rPr lang="es-419"/>
              <a:t>podrá</a:t>
            </a:r>
            <a:r>
              <a:rPr lang="es-419"/>
              <a:t> elegir de </a:t>
            </a:r>
            <a:r>
              <a:rPr lang="es-419"/>
              <a:t>qué</a:t>
            </a:r>
            <a:r>
              <a:rPr lang="es-419"/>
              <a:t> forma se ordenan las transacciones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Por ejemplo: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Se observa que en la mempool alguien está intentando hacer un swap entre el token A y el token B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Cómo se conocen los parámetros del </a:t>
            </a:r>
            <a:r>
              <a:rPr i="1" lang="es-419"/>
              <a:t>swap</a:t>
            </a:r>
            <a:r>
              <a:rPr lang="es-419"/>
              <a:t>, es fácil (dado que la ecuación es </a:t>
            </a:r>
            <a:r>
              <a:rPr lang="es-419"/>
              <a:t>determinista</a:t>
            </a:r>
            <a:r>
              <a:rPr lang="es-419"/>
              <a:t>) conocer el resultado de las reservas después de esta transacción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Resolviendo entonces el problema anterior, se podría computar cual es el </a:t>
            </a:r>
            <a:r>
              <a:rPr i="1" lang="es-419"/>
              <a:t>input</a:t>
            </a:r>
            <a:r>
              <a:rPr lang="es-419"/>
              <a:t> óptimo para ese pool que se desarbitra para maximizar la ganancia! (si es que hay)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s-419"/>
              <a:t>Se envía entonces un “doble swap” atrás del swap que desarbitra las reservas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34" name="Google Shape;234;p28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XIII: Riesgos de ejecución</a:t>
            </a:r>
            <a:endParaRPr/>
          </a:p>
        </p:txBody>
      </p:sp>
      <p:sp>
        <p:nvSpPr>
          <p:cNvPr id="235" name="Google Shape;235;p2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373825"/>
            <a:ext cx="8822700" cy="4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fuera tan sencillo…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Muy bien, entendemos cómo funciona el arbitraje entre pools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 es tan sencillo de implementar, ¿qué dificultades se pueden llegar a presentar para tomar esos arbitrajes? ¿Ideas?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¡Sistema de </a:t>
            </a:r>
            <a:r>
              <a:rPr lang="es-419"/>
              <a:t>lotería</a:t>
            </a:r>
            <a:r>
              <a:rPr lang="es-419"/>
              <a:t>! Si controlamos un nodo, solo vamos a poder ordenar las transacciones con muy baja frecuencia (proporcional al </a:t>
            </a:r>
            <a:r>
              <a:rPr i="1" lang="es-419"/>
              <a:t>share </a:t>
            </a:r>
            <a:r>
              <a:rPr lang="es-419"/>
              <a:t>de tokens </a:t>
            </a:r>
            <a:r>
              <a:rPr i="1" lang="es-419"/>
              <a:t>stakeados </a:t>
            </a:r>
            <a:r>
              <a:rPr lang="es-419"/>
              <a:t>que tengamos)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Si usamos un </a:t>
            </a:r>
            <a:r>
              <a:rPr i="1" lang="es-419"/>
              <a:t>provider</a:t>
            </a:r>
            <a:r>
              <a:rPr lang="es-419"/>
              <a:t>, quizás tengan un mejor share. Pero competimos por el mismo arbitraje con el resto de los arbitradores. Para obtener ese arbitraje, tenemos que mejorar el gas price o prima para el validador para que nuestra transacción se ordene como queremos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s-419"/>
              <a:t>Por otro lado, este modelo de arbitraje es intensivo en capital. Se necesita tener ambos tokens para poder hacer el </a:t>
            </a:r>
            <a:r>
              <a:rPr i="1" lang="es-419"/>
              <a:t>swap</a:t>
            </a:r>
            <a:r>
              <a:rPr lang="es-419"/>
              <a:t>. Esto suele implicar hundir capital, y tiene un costo de oportunidad asociado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42" name="Google Shape;242;p29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XIII: Riesgos de ejecución</a:t>
            </a:r>
            <a:endParaRPr/>
          </a:p>
        </p:txBody>
      </p:sp>
      <p:sp>
        <p:nvSpPr>
          <p:cNvPr id="243" name="Google Shape;243;p2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311700" y="373825"/>
            <a:ext cx="8822700" cy="42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 fuera tan sencillo… </a:t>
            </a:r>
            <a:r>
              <a:rPr lang="es-419">
                <a:solidFill>
                  <a:schemeClr val="dk1"/>
                </a:solidFill>
              </a:rPr>
              <a:t>(continuación)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Asumamos que podemos resolver lo anterior asociado al capital, y tenemos suerte de que podemos ordenar nuestra transacción en el lugar adecuado del bloque. ¡En realidad necesitamos hacer dos transacciones! Un swap en el primer pool, y otro swap en la dirección contraria en el segundo pool.</a:t>
            </a:r>
            <a:endParaRPr/>
          </a:p>
          <a:p>
            <a:pPr indent="-317500" lvl="3" marL="18288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Solución a esto: smart contract que en una transacción haga los dos swaps! Se puede resolver en Remix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Si no hay disponibilidad de capital, hay que hacer un borrow. Otra transacción.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000"/>
              </a:spcAft>
              <a:buSzPts val="1400"/>
              <a:buChar char="■"/>
            </a:pPr>
            <a:r>
              <a:rPr lang="es-419"/>
              <a:t>Infraestructura…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13.2 Privacidad</a:t>
            </a:r>
            <a:endParaRPr i="1"/>
          </a:p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30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XIII: Riesgos de ejecución</a:t>
            </a:r>
            <a:endParaRPr/>
          </a:p>
        </p:txBody>
      </p:sp>
      <p:sp>
        <p:nvSpPr>
          <p:cNvPr id="252" name="Google Shape;252;p3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Existen providers de mempool que nos permiten tener acceso a las transacciones pendientes de los distintos usuarios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¿Todas las transacciones son públicas?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¡No! Existen servicios de nodos privados, sobre los cuales no se tiene acceso a la mempool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Flashbots</a:t>
            </a:r>
            <a:r>
              <a:rPr lang="es-419"/>
              <a:t>: nodo RPC que NO brodcastea las transacciones pendientes. ¡Más seguro!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13.3 Ataques</a:t>
            </a:r>
            <a:endParaRPr i="1"/>
          </a:p>
        </p:txBody>
      </p:sp>
      <p:sp>
        <p:nvSpPr>
          <p:cNvPr id="259" name="Google Shape;25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60" name="Google Shape;260;p31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XIII: Riesgos de ejecución</a:t>
            </a:r>
            <a:endParaRPr/>
          </a:p>
        </p:txBody>
      </p:sp>
      <p:sp>
        <p:nvSpPr>
          <p:cNvPr id="261" name="Google Shape;261;p3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Como vimos anteriormente, existe un parámetro en los swaps del modelo de UNIV2 que se llama </a:t>
            </a:r>
            <a:r>
              <a:rPr i="1" lang="es-419"/>
              <a:t>minAmountOut</a:t>
            </a:r>
            <a:r>
              <a:rPr lang="es-419"/>
              <a:t>. Esto responde pura y exclusivamente a la necesidad de proteger los trades de los usuarios.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s-419"/>
              <a:t>Si uno fuera a enviar un trade desprotegido (</a:t>
            </a:r>
            <a:r>
              <a:rPr i="1" lang="es-419"/>
              <a:t>minAmountOut </a:t>
            </a:r>
            <a:r>
              <a:rPr lang="es-419"/>
              <a:t>= 0), podría quedar expuesto a </a:t>
            </a:r>
            <a:r>
              <a:rPr i="1" lang="es-419"/>
              <a:t>frontrunning</a:t>
            </a:r>
            <a:r>
              <a:rPr lang="es-419"/>
              <a:t>, </a:t>
            </a:r>
            <a:r>
              <a:rPr i="1" lang="es-419"/>
              <a:t>backrunning</a:t>
            </a:r>
            <a:r>
              <a:rPr lang="es-419"/>
              <a:t>, o </a:t>
            </a:r>
            <a:r>
              <a:rPr i="1" lang="es-419"/>
              <a:t>sandwich trading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68" name="Google Shape;268;p32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XIII: Riesgos de ejecución</a:t>
            </a:r>
            <a:endParaRPr/>
          </a:p>
        </p:txBody>
      </p:sp>
      <p:sp>
        <p:nvSpPr>
          <p:cNvPr id="269" name="Google Shape;269;p3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11700" y="373825"/>
            <a:ext cx="8709300" cy="4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i="1" lang="es-419">
                <a:solidFill>
                  <a:schemeClr val="dk1"/>
                </a:solidFill>
              </a:rPr>
              <a:t>F</a:t>
            </a:r>
            <a:r>
              <a:rPr i="1" lang="es-419">
                <a:solidFill>
                  <a:schemeClr val="dk1"/>
                </a:solidFill>
              </a:rPr>
              <a:t>rontrunning</a:t>
            </a:r>
            <a:endParaRPr i="1"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Consiste en ver una transacción pendiente, procesarla, y enviar una transacción para que se ejecute antes que esa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Ejemplo: liquidaciones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s-419">
                <a:solidFill>
                  <a:schemeClr val="dk1"/>
                </a:solidFill>
              </a:rPr>
              <a:t>Backrunning</a:t>
            </a:r>
            <a:endParaRPr i="1"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Consiste en ver una transaccion pendiente, procesarla, y enviar una transacción para que se ejecute justo después que esa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Ejemplo: arbitraje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es-419">
                <a:solidFill>
                  <a:schemeClr val="dk1"/>
                </a:solidFill>
              </a:rPr>
              <a:t>Sandwitch trading</a:t>
            </a:r>
            <a:endParaRPr i="1"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Consiste en ver una transacción pendiente, procesarla, y enviar una transacción para que se ejecute justo antes y otra que se ejecute justo despúes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Ejemplo: </a:t>
            </a:r>
            <a:r>
              <a:rPr i="1" lang="es-419">
                <a:solidFill>
                  <a:schemeClr val="dk1"/>
                </a:solidFill>
              </a:rPr>
              <a:t>riskless profit</a:t>
            </a:r>
            <a:r>
              <a:rPr lang="es-419">
                <a:solidFill>
                  <a:schemeClr val="dk1"/>
                </a:solidFill>
              </a:rPr>
              <a:t> de un swap desprotegido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</a:t>
            </a:r>
            <a:r>
              <a:rPr lang="es-419"/>
              <a:t>XIV</a:t>
            </a:r>
            <a:r>
              <a:rPr lang="es-419"/>
              <a:t>: Otros productos financieros</a:t>
            </a:r>
            <a:endParaRPr/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77" name="Google Shape;277;p33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14.1 Staking</a:t>
            </a:r>
            <a:endParaRPr i="1"/>
          </a:p>
        </p:txBody>
      </p:sp>
      <p:sp>
        <p:nvSpPr>
          <p:cNvPr id="283" name="Google Shape;28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84" name="Google Shape;284;p34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XIV: Otros productos financieros</a:t>
            </a:r>
            <a:endParaRPr/>
          </a:p>
        </p:txBody>
      </p:sp>
      <p:sp>
        <p:nvSpPr>
          <p:cNvPr id="285" name="Google Shape;285;p3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86" name="Google Shape;286;p34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Consiste en: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Tomar un token determinado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Colocarlo en un depósito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 cambio de un rendimiento, puede ser fijo o variable, en tokens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Incentiva: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Al usuario, porque recibe tokens simplemente por tener tokens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Al protocolo, porque es una estrategia de incremento de usuarios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Desincentiva</a:t>
            </a:r>
            <a:r>
              <a:rPr lang="es-419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Al trading excesivo: funciona como una manera de reducir el circulante en el ambiente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Al usuario, porque sus tokens están bloqueados (a veces por períodos fijos)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Al protocolo, porque “debe emitir” para cubrir los intereses a pagar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14.2 </a:t>
            </a:r>
            <a:r>
              <a:rPr i="1" lang="es-419"/>
              <a:t>L</a:t>
            </a:r>
            <a:r>
              <a:rPr i="1" lang="es-419"/>
              <a:t>iquidity providing</a:t>
            </a:r>
            <a:endParaRPr i="1"/>
          </a:p>
        </p:txBody>
      </p:sp>
      <p:sp>
        <p:nvSpPr>
          <p:cNvPr id="292" name="Google Shape;29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93" name="Google Shape;293;p35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XIV: Otros productos financieros</a:t>
            </a:r>
            <a:endParaRPr/>
          </a:p>
        </p:txBody>
      </p:sp>
      <p:sp>
        <p:nvSpPr>
          <p:cNvPr id="294" name="Google Shape;294;p3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Consiste en “hacer market making” en los pools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Uno deposita tokens en una proporción determinada (depende del punto de operación del pool) y recibe los fees prorrateados por la proporción de la liquidez que representa.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s-419"/>
              <a:t>Impermanent loss</a:t>
            </a:r>
            <a:endParaRPr i="1"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s-419"/>
              <a:t>Dependiendo el modelo de pool, la liquidez puede ser concentrada (Uniswap V3), o distribuida (Uniswap V2) entre otros modelos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X: Discusión de la tarea</a:t>
            </a:r>
            <a:endParaRPr/>
          </a:p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14.3 </a:t>
            </a:r>
            <a:r>
              <a:rPr i="1" lang="es-419"/>
              <a:t>Yield Farming</a:t>
            </a:r>
            <a:endParaRPr i="1"/>
          </a:p>
        </p:txBody>
      </p:sp>
      <p:sp>
        <p:nvSpPr>
          <p:cNvPr id="301" name="Google Shape;30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02" name="Google Shape;302;p36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XIV: Otros productos financieros</a:t>
            </a:r>
            <a:endParaRPr/>
          </a:p>
        </p:txBody>
      </p:sp>
      <p:sp>
        <p:nvSpPr>
          <p:cNvPr id="303" name="Google Shape;303;p3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04" name="Google Shape;304;p36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Consiste en: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Tomar un token de liquidity providing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Stakear ese token de liquidity providing para obtener mayor share del pool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Sirve para: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Aumentar la liquidez en los pools, ya que incentiva a los usuarios a ofrecer liquidez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También a mantener a los usuarios ofreciendo liquidez por más tiempo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Riesgos: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Nuevamente, </a:t>
            </a:r>
            <a:r>
              <a:rPr i="1" lang="es-419"/>
              <a:t>impermanent loss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s-419"/>
              <a:t>Muy competitivo. ¡Requiere mucho seguimiento!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14.4 </a:t>
            </a:r>
            <a:r>
              <a:rPr i="1" lang="es-419"/>
              <a:t>Lending / Borrowing</a:t>
            </a:r>
            <a:endParaRPr i="1"/>
          </a:p>
        </p:txBody>
      </p:sp>
      <p:sp>
        <p:nvSpPr>
          <p:cNvPr id="310" name="Google Shape;31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11" name="Google Shape;311;p37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XIV: Otros productos financieros</a:t>
            </a:r>
            <a:endParaRPr/>
          </a:p>
        </p:txBody>
      </p:sp>
      <p:sp>
        <p:nvSpPr>
          <p:cNvPr id="312" name="Google Shape;312;p3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13" name="Google Shape;313;p37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Existen protocolos como AAVE y Compound que permiten tomar </a:t>
            </a:r>
            <a:r>
              <a:rPr lang="es-419"/>
              <a:t>préstamos</a:t>
            </a:r>
            <a:r>
              <a:rPr lang="es-419"/>
              <a:t> en tokens.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Son </a:t>
            </a:r>
            <a:r>
              <a:rPr lang="es-419"/>
              <a:t>préstamos</a:t>
            </a:r>
            <a:r>
              <a:rPr lang="es-419"/>
              <a:t> sobrecolateralizados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También permiten prestar los tokens para obtener un rendimiento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s-419"/>
              <a:t>Se puede integrar esta idea a smart contracts, trading, etc.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 y resumen</a:t>
            </a:r>
            <a:endParaRPr/>
          </a:p>
        </p:txBody>
      </p:sp>
      <p:sp>
        <p:nvSpPr>
          <p:cNvPr id="319" name="Google Shape;31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20" name="Google Shape;320;p38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</a:t>
            </a:r>
            <a:endParaRPr/>
          </a:p>
        </p:txBody>
      </p:sp>
      <p:sp>
        <p:nvSpPr>
          <p:cNvPr id="326" name="Google Shape;3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27" name="Google Shape;327;p3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28" name="Google Shape;328;p39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Módulo X: Discusión de la tarea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Modos de suscripción, nuevo bloque y evento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Módulo XI: </a:t>
            </a:r>
            <a:r>
              <a:rPr i="1" lang="es-419"/>
              <a:t>Flash Loans </a:t>
            </a:r>
            <a:r>
              <a:rPr lang="es-419"/>
              <a:t>y margin trading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¿Cómo resolvemos la cuestión operativa de tomar estos arbitrajes?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Módulo XII: Modelos de arbitraje para AMMs de UNIV2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¿Cómo resolvemos la cuestión matemática de tomar estos arbigrajes?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Módulo XIII: Riesgos de ejecución</a:t>
            </a:r>
            <a:endParaRPr>
              <a:solidFill>
                <a:schemeClr val="dk1"/>
              </a:solidFill>
            </a:endParaRPr>
          </a:p>
          <a:p>
            <a:pPr indent="-29083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No es tan fácil como parece…</a:t>
            </a:r>
            <a:endParaRPr>
              <a:solidFill>
                <a:schemeClr val="dk1"/>
              </a:solidFill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Módulo XIV: Otros productos financieros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○"/>
            </a:pPr>
            <a:r>
              <a:rPr lang="es-419"/>
              <a:t>Distintas ideas del mundo defi</a:t>
            </a:r>
            <a:endParaRPr/>
          </a:p>
        </p:txBody>
      </p:sp>
      <p:sp>
        <p:nvSpPr>
          <p:cNvPr id="329" name="Google Shape;329;p39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335" name="Google Shape;33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36" name="Google Shape;336;p4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37" name="Google Shape;337;p40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Existen limitaciones para operar entre el mundo cex y el mundo dex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Pudimos implementar casi end to end un sistema de monitoreo de arbitrajes, tanto entre dexes, entre cexes, y cex-dex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Discutimos riesgos operativos asociados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Revisión general de otros productos financieros, para quien tenga interés</a:t>
            </a:r>
            <a:endParaRPr/>
          </a:p>
        </p:txBody>
      </p:sp>
      <p:sp>
        <p:nvSpPr>
          <p:cNvPr id="338" name="Google Shape;338;p40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44" name="Google Shape;344;p41"/>
          <p:cNvSpPr txBox="1"/>
          <p:nvPr>
            <p:ph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88" y="163850"/>
            <a:ext cx="43529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51" name="Google Shape;351;p42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¡Muchas gracias!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XI: </a:t>
            </a:r>
            <a:r>
              <a:rPr i="1" lang="es-419"/>
              <a:t>Flash loans</a:t>
            </a:r>
            <a:r>
              <a:rPr lang="es-419"/>
              <a:t> y </a:t>
            </a:r>
            <a:r>
              <a:rPr i="1" lang="es-419"/>
              <a:t>Margin trading</a:t>
            </a:r>
            <a:endParaRPr i="1"/>
          </a:p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0" name="Google Shape;70;p10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11.1 ¿Cómo podemos hacer funcionar estas ideas?</a:t>
            </a:r>
            <a:endParaRPr/>
          </a:p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7" name="Google Shape;77;p11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XI: Flash loans y Margin trading</a:t>
            </a:r>
            <a:endParaRPr/>
          </a:p>
        </p:txBody>
      </p:sp>
      <p:sp>
        <p:nvSpPr>
          <p:cNvPr id="78" name="Google Shape;78;p1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Restricción: custodia de tokens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Cexes en general son </a:t>
            </a:r>
            <a:r>
              <a:rPr i="1" lang="es-419"/>
              <a:t>custodials</a:t>
            </a:r>
            <a:r>
              <a:rPr lang="es-419"/>
              <a:t> de los tokens, mientras que los dexes no lo son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Principal restricción: manejo de capital.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Para hacer un arbitraje cex-dex, habría que disponer de tokens en un mercado y usar esos tokens en el otro, todo en el mismo espacio temporal.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s-419"/>
              <a:t>Complejo operativamente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11.2 Cexes: </a:t>
            </a:r>
            <a:r>
              <a:rPr i="1" lang="es-419"/>
              <a:t>Margin Trading</a:t>
            </a:r>
            <a:endParaRPr i="1"/>
          </a:p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6" name="Google Shape;86;p12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XI: Flash loans y Margin trading</a:t>
            </a:r>
            <a:endParaRPr/>
          </a:p>
        </p:txBody>
      </p:sp>
      <p:sp>
        <p:nvSpPr>
          <p:cNvPr id="87" name="Google Shape;87;p1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Cada cex tiene una forma distinta de implementarlo, pero la idea es la siguiente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collateraliza una posición con algún token (puede ser una stable coin, por ejemplo) y se opera el token deseado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Referencias: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binance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11.3 </a:t>
            </a:r>
            <a:r>
              <a:rPr i="1" lang="es-419"/>
              <a:t>Flash Loans</a:t>
            </a:r>
            <a:r>
              <a:rPr lang="es-419"/>
              <a:t> o </a:t>
            </a:r>
            <a:r>
              <a:rPr i="1" lang="es-419"/>
              <a:t>Borrow</a:t>
            </a:r>
            <a:endParaRPr i="1"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3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XI: Flash loans y Margin trading</a:t>
            </a:r>
            <a:endParaRPr/>
          </a:p>
        </p:txBody>
      </p:sp>
      <p:sp>
        <p:nvSpPr>
          <p:cNvPr id="96" name="Google Shape;96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En defi, las opciones son un poco más amplias.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s-419"/>
              <a:t>Flash loans</a:t>
            </a:r>
            <a:r>
              <a:rPr lang="es-419"/>
              <a:t>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Préstamos</a:t>
            </a:r>
            <a:r>
              <a:rPr lang="es-419"/>
              <a:t> intra transacción. Permiten pedir prestado activos sin collateralizar nada, con la condición de que se devuelvan en la misma transacción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Solo implementables con smart contracts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Borrowing: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Existen protocolos como AAVE o Compound que permiten pedir </a:t>
            </a:r>
            <a:r>
              <a:rPr lang="es-419"/>
              <a:t>préstamos</a:t>
            </a:r>
            <a:r>
              <a:rPr lang="es-419"/>
              <a:t> sobrecollateralizados de tokens.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200"/>
              </a:spcAft>
              <a:buSzPts val="1400"/>
              <a:buChar char="○"/>
            </a:pPr>
            <a:r>
              <a:rPr lang="es-419"/>
              <a:t>Más transacciones, más complejidad para cerrar el círculo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XII: Modelos de arbitraje para AMMs de UNIV2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12.1 </a:t>
            </a:r>
            <a:r>
              <a:rPr i="1" lang="es-419"/>
              <a:t>CPMM </a:t>
            </a:r>
            <a:r>
              <a:rPr lang="es-419"/>
              <a:t>y</a:t>
            </a:r>
            <a:r>
              <a:rPr i="1" lang="es-419"/>
              <a:t> CSMM </a:t>
            </a:r>
            <a:endParaRPr i="1"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11" name="Google Shape;111;p15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XII: Modelos de arbitraje para AMMs de UNIV2</a:t>
            </a:r>
            <a:endParaRPr/>
          </a:p>
        </p:txBody>
      </p:sp>
      <p:sp>
        <p:nvSpPr>
          <p:cNvPr id="112" name="Google Shape;112;p1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s-419"/>
              <a:t>CSMM</a:t>
            </a:r>
            <a:r>
              <a:rPr lang="es-419"/>
              <a:t>: </a:t>
            </a:r>
            <a:r>
              <a:rPr i="1" lang="es-419"/>
              <a:t>constant sum market maker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Consiste en un modelo en el cual la suma de los tokens es constante: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2063" y="2003800"/>
            <a:ext cx="2780826" cy="265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950" y="1495375"/>
            <a:ext cx="641636" cy="1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ses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