
<file path=[Content_Types].xml><?xml version="1.0" encoding="utf-8"?>
<Types xmlns="http://schemas.openxmlformats.org/package/2006/content-types">
  <Override PartName="/_rels/.rels" ContentType="application/vnd.openxmlformats-package.relationships+xml"/>
  <Override PartName="/ppt/notesSlides/_rels/notesSlide15.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_rels/presentation.xml.rels" ContentType="application/vnd.openxmlformats-package.relationships+xml"/>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8.png" ContentType="image/png"/>
  <Override PartName="/ppt/media/image9.jpeg" ContentType="image/jpeg"/>
  <Override PartName="/ppt/media/image10.png" ContentType="image/png"/>
  <Override PartName="/ppt/media/image6.jpeg" ContentType="image/jpeg"/>
  <Override PartName="/ppt/media/image4.png" ContentType="image/png"/>
  <Override PartName="/ppt/media/image3.png" ContentType="image/png"/>
  <Override PartName="/ppt/media/image21.png" ContentType="image/png"/>
  <Override PartName="/ppt/media/image1.jpeg" ContentType="image/jpeg"/>
  <Override PartName="/ppt/media/image13.jpeg" ContentType="image/jpeg"/>
  <Override PartName="/ppt/media/image11.png" ContentType="image/png"/>
  <Override PartName="/ppt/media/image12.jpeg" ContentType="image/jpeg"/>
  <Override PartName="/ppt/media/image19.png" ContentType="image/png"/>
  <Override PartName="/ppt/media/image14.png" ContentType="image/png"/>
  <Override PartName="/ppt/media/image15.png" ContentType="image/png"/>
  <Override PartName="/ppt/media/image16.png" ContentType="image/png"/>
  <Override PartName="/ppt/media/image17.png" ContentType="image/png"/>
  <Override PartName="/ppt/media/image2.jpeg" ContentType="image/jpeg"/>
  <Override PartName="/ppt/media/image18.png" ContentType="image/png"/>
  <Override PartName="/ppt/media/image5.png" ContentType="image/png"/>
  <Override PartName="/ppt/media/image20.png" ContentType="image/png"/>
  <Override PartName="/ppt/media/image7.png" ContentType="image/png"/>
  <Override PartName="/ppt/media/image22.png" ContentType="image/png"/>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163"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&lt;header&gt;</a:t>
            </a:r>
            <a:endParaRPr b="0" lang="en-IN" sz="1400" spc="-1" strike="noStrike">
              <a:solidFill>
                <a:srgbClr val="000000"/>
              </a:solidFill>
              <a:uFill>
                <a:solidFill>
                  <a:srgbClr val="ffffff"/>
                </a:solidFill>
              </a:uFill>
              <a:latin typeface="Times New Roman"/>
            </a:endParaRPr>
          </a:p>
        </p:txBody>
      </p:sp>
      <p:sp>
        <p:nvSpPr>
          <p:cNvPr id="164"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165"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166" name="PlaceHolder 5"/>
          <p:cNvSpPr>
            <a:spLocks noGrp="1"/>
          </p:cNvSpPr>
          <p:nvPr>
            <p:ph type="sldNum"/>
          </p:nvPr>
        </p:nvSpPr>
        <p:spPr>
          <a:xfrm>
            <a:off x="4278960" y="10157400"/>
            <a:ext cx="3280680" cy="534240"/>
          </a:xfrm>
          <a:prstGeom prst="rect">
            <a:avLst/>
          </a:prstGeom>
        </p:spPr>
        <p:txBody>
          <a:bodyPr lIns="0" rIns="0" tIns="0" bIns="0" anchor="b"/>
          <a:p>
            <a:pPr algn="r"/>
            <a:fld id="{2BAF8FD6-3276-4B3A-B93B-83A862120A8B}"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685800" y="4343400"/>
            <a:ext cx="5483880" cy="4112280"/>
          </a:xfrm>
          <a:prstGeom prst="rect">
            <a:avLst/>
          </a:prstGeom>
        </p:spPr>
        <p:txBody>
          <a:bodyPr lIns="0" rIns="0" tIns="0" bIns="0"/>
          <a:p>
            <a:endParaRPr b="0" lang="en-IN" sz="2000" spc="-1" strike="noStrike">
              <a:solidFill>
                <a:srgbClr val="000000"/>
              </a:solidFill>
              <a:uFill>
                <a:solidFill>
                  <a:srgbClr val="ffffff"/>
                </a:solidFill>
              </a:uFill>
              <a:latin typeface="Arial"/>
            </a:endParaRPr>
          </a:p>
        </p:txBody>
      </p:sp>
      <p:sp>
        <p:nvSpPr>
          <p:cNvPr id="217"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8EB08A18-206E-4962-BD9A-339E8248E4C8}" type="slidenum">
              <a:rPr b="0" lang="en-IN" sz="1200" spc="-1" strike="noStrike">
                <a:solidFill>
                  <a:srgbClr val="000000"/>
                </a:solidFill>
                <a:uFill>
                  <a:solidFill>
                    <a:srgbClr val="ffffff"/>
                  </a:solidFill>
                </a:uFill>
                <a:latin typeface="Arial"/>
                <a:ea typeface="+mn-ea"/>
              </a:rPr>
              <a:t>&lt;number&gt;</a:t>
            </a:fld>
            <a:endParaRPr b="0" lang="en-IN" sz="180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PlaceHolder 1"/>
          <p:cNvSpPr>
            <a:spLocks noGrp="1"/>
          </p:cNvSpPr>
          <p:nvPr>
            <p:ph type="body"/>
          </p:nvPr>
        </p:nvSpPr>
        <p:spPr>
          <a:xfrm>
            <a:off x="685800" y="4343400"/>
            <a:ext cx="5483880" cy="4112280"/>
          </a:xfrm>
          <a:prstGeom prst="rect">
            <a:avLst/>
          </a:prstGeom>
        </p:spPr>
        <p:txBody>
          <a:bodyPr lIns="0" rIns="0" tIns="0" bIns="0"/>
          <a:p>
            <a:endParaRPr b="0" lang="en-IN" sz="2000" spc="-1" strike="noStrike">
              <a:solidFill>
                <a:srgbClr val="000000"/>
              </a:solidFill>
              <a:uFill>
                <a:solidFill>
                  <a:srgbClr val="ffffff"/>
                </a:solidFill>
              </a:uFill>
              <a:latin typeface="Arial"/>
            </a:endParaRPr>
          </a:p>
        </p:txBody>
      </p:sp>
      <p:sp>
        <p:nvSpPr>
          <p:cNvPr id="221"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6B3C2EC6-4468-4482-8A3D-9A7E82CE3929}" type="slidenum">
              <a:rPr b="0" lang="en-IN" sz="1200" spc="-1" strike="noStrike">
                <a:solidFill>
                  <a:srgbClr val="000000"/>
                </a:solidFill>
                <a:uFill>
                  <a:solidFill>
                    <a:srgbClr val="ffffff"/>
                  </a:solidFill>
                </a:uFill>
                <a:latin typeface="Arial"/>
                <a:ea typeface="+mn-ea"/>
              </a:rPr>
              <a:t>&lt;number&gt;</a:t>
            </a:fld>
            <a:endParaRPr b="0" lang="en-IN" sz="18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PlaceHolder 1"/>
          <p:cNvSpPr>
            <a:spLocks noGrp="1"/>
          </p:cNvSpPr>
          <p:nvPr>
            <p:ph type="body"/>
          </p:nvPr>
        </p:nvSpPr>
        <p:spPr>
          <a:xfrm>
            <a:off x="685800" y="4343400"/>
            <a:ext cx="5483880" cy="4112280"/>
          </a:xfrm>
          <a:prstGeom prst="rect">
            <a:avLst/>
          </a:prstGeom>
        </p:spPr>
        <p:txBody>
          <a:bodyPr lIns="0" rIns="0" tIns="0" bIns="0"/>
          <a:p>
            <a:endParaRPr b="0" lang="en-IN" sz="2000" spc="-1" strike="noStrike">
              <a:solidFill>
                <a:srgbClr val="000000"/>
              </a:solidFill>
              <a:uFill>
                <a:solidFill>
                  <a:srgbClr val="ffffff"/>
                </a:solidFill>
              </a:uFill>
              <a:latin typeface="Arial"/>
            </a:endParaRPr>
          </a:p>
        </p:txBody>
      </p:sp>
      <p:sp>
        <p:nvSpPr>
          <p:cNvPr id="219"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41006113-10FD-41D0-A324-A3C93FB2E4FC}" type="slidenum">
              <a:rPr b="0" lang="en-IN" sz="1200" spc="-1" strike="noStrike">
                <a:solidFill>
                  <a:srgbClr val="000000"/>
                </a:solidFill>
                <a:uFill>
                  <a:solidFill>
                    <a:srgbClr val="ffffff"/>
                  </a:solidFill>
                </a:uFill>
                <a:latin typeface="Arial"/>
                <a:ea typeface="+mn-ea"/>
              </a:rPr>
              <a:t>&lt;number&gt;</a:t>
            </a:fld>
            <a:endParaRPr b="0" lang="en-IN"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11.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5.png"/><Relationship Id="rId3" Type="http://schemas.openxmlformats.org/officeDocument/2006/relationships/image" Target="../media/image16.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7"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41" name="" descr=""/>
          <p:cNvPicPr/>
          <p:nvPr/>
        </p:nvPicPr>
        <p:blipFill>
          <a:blip r:embed="rId2"/>
          <a:stretch/>
        </p:blipFill>
        <p:spPr>
          <a:xfrm>
            <a:off x="2079000" y="1604520"/>
            <a:ext cx="4984920" cy="3977280"/>
          </a:xfrm>
          <a:prstGeom prst="rect">
            <a:avLst/>
          </a:prstGeom>
          <a:ln>
            <a:noFill/>
          </a:ln>
        </p:spPr>
      </p:pic>
      <p:pic>
        <p:nvPicPr>
          <p:cNvPr id="42"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2079000" y="1604520"/>
            <a:ext cx="4984920" cy="3977280"/>
          </a:xfrm>
          <a:prstGeom prst="rect">
            <a:avLst/>
          </a:prstGeom>
          <a:ln>
            <a:noFill/>
          </a:ln>
        </p:spPr>
      </p:pic>
      <p:pic>
        <p:nvPicPr>
          <p:cNvPr id="80"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1"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7"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5"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8"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0"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1"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2"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5"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6"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7" name="" descr=""/>
          <p:cNvPicPr/>
          <p:nvPr/>
        </p:nvPicPr>
        <p:blipFill>
          <a:blip r:embed="rId2"/>
          <a:stretch/>
        </p:blipFill>
        <p:spPr>
          <a:xfrm>
            <a:off x="2079000" y="1604520"/>
            <a:ext cx="4984920" cy="3977280"/>
          </a:xfrm>
          <a:prstGeom prst="rect">
            <a:avLst/>
          </a:prstGeom>
          <a:ln>
            <a:noFill/>
          </a:ln>
        </p:spPr>
      </p:pic>
      <p:pic>
        <p:nvPicPr>
          <p:cNvPr id="118" name="" descr=""/>
          <p:cNvPicPr/>
          <p:nvPr/>
        </p:nvPicPr>
        <p:blipFill>
          <a:blip r:embed="rId3"/>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1"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3"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4"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8"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9"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0"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2"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3"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4"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6"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7"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8"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0"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1"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3"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4"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5"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6"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8"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9"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60" name="" descr=""/>
          <p:cNvPicPr/>
          <p:nvPr/>
        </p:nvPicPr>
        <p:blipFill>
          <a:blip r:embed="rId2"/>
          <a:stretch/>
        </p:blipFill>
        <p:spPr>
          <a:xfrm>
            <a:off x="2079000" y="1604520"/>
            <a:ext cx="4984920" cy="3977280"/>
          </a:xfrm>
          <a:prstGeom prst="rect">
            <a:avLst/>
          </a:prstGeom>
          <a:ln>
            <a:noFill/>
          </a:ln>
        </p:spPr>
      </p:pic>
      <p:pic>
        <p:nvPicPr>
          <p:cNvPr id="161" name="" descr=""/>
          <p:cNvPicPr/>
          <p:nvPr/>
        </p:nvPicPr>
        <p:blipFill>
          <a:blip r:embed="rId3"/>
          <a:stretch/>
        </p:blipFill>
        <p:spPr>
          <a:xfrm>
            <a:off x="207900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2.jpeg"/><Relationship Id="rId3" Type="http://schemas.openxmlformats.org/officeDocument/2006/relationships/image" Target="../media/image13.jpeg"/><Relationship Id="rId4" Type="http://schemas.openxmlformats.org/officeDocument/2006/relationships/image" Target="../media/image14.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CustomShape 1" hidden="1"/>
          <p:cNvSpPr/>
          <p:nvPr/>
        </p:nvSpPr>
        <p:spPr>
          <a:xfrm>
            <a:off x="7193880" y="6608880"/>
            <a:ext cx="1791360" cy="2253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900" spc="-1" strike="noStrike">
                <a:solidFill>
                  <a:srgbClr val="808080"/>
                </a:solidFill>
                <a:uFill>
                  <a:solidFill>
                    <a:srgbClr val="ffffff"/>
                  </a:solidFill>
                </a:uFill>
                <a:latin typeface="Arial"/>
                <a:ea typeface="ＭＳ Ｐゴシック"/>
              </a:rPr>
              <a:t>© 2013 Persistent Systems Ltd </a:t>
            </a:r>
            <a:endParaRPr b="0" lang="en-IN" sz="1800" spc="-1" strike="noStrike">
              <a:solidFill>
                <a:srgbClr val="000000"/>
              </a:solidFill>
              <a:uFill>
                <a:solidFill>
                  <a:srgbClr val="ffffff"/>
                </a:solidFill>
              </a:uFill>
              <a:latin typeface="Arial"/>
            </a:endParaRPr>
          </a:p>
        </p:txBody>
      </p:sp>
      <p:sp>
        <p:nvSpPr>
          <p:cNvPr id="1" name="CustomShape 2" hidden="1"/>
          <p:cNvSpPr/>
          <p:nvPr/>
        </p:nvSpPr>
        <p:spPr>
          <a:xfrm>
            <a:off x="-100080" y="6458040"/>
            <a:ext cx="710280" cy="270720"/>
          </a:xfrm>
          <a:prstGeom prst="rect">
            <a:avLst/>
          </a:prstGeom>
          <a:noFill/>
          <a:ln>
            <a:noFill/>
          </a:ln>
        </p:spPr>
        <p:style>
          <a:lnRef idx="0"/>
          <a:fillRef idx="0"/>
          <a:effectRef idx="0"/>
          <a:fontRef idx="minor"/>
        </p:style>
        <p:txBody>
          <a:bodyPr lIns="90000" rIns="90000" tIns="45000" bIns="45000"/>
          <a:p>
            <a:pPr algn="ctr">
              <a:lnSpc>
                <a:spcPct val="100000"/>
              </a:lnSpc>
            </a:pPr>
            <a:fld id="{5CF5B75D-2275-46A9-A8EE-E1704849561C}" type="slidenum">
              <a:rPr b="1" lang="en-IN" sz="1200" spc="-1" strike="noStrike">
                <a:solidFill>
                  <a:srgbClr val="ffffff"/>
                </a:solidFill>
                <a:uFill>
                  <a:solidFill>
                    <a:srgbClr val="ffffff"/>
                  </a:solidFill>
                </a:uFill>
                <a:latin typeface="Arial"/>
                <a:ea typeface="ＭＳ Ｐゴシック"/>
              </a:rPr>
              <a:t>&lt;number&gt;</a:t>
            </a:fld>
            <a:endParaRPr b="0" lang="en-IN" sz="1800" spc="-1" strike="noStrike">
              <a:solidFill>
                <a:srgbClr val="000000"/>
              </a:solidFill>
              <a:uFill>
                <a:solidFill>
                  <a:srgbClr val="ffffff"/>
                </a:solidFill>
              </a:uFill>
              <a:latin typeface="Arial"/>
            </a:endParaRPr>
          </a:p>
        </p:txBody>
      </p:sp>
      <p:sp>
        <p:nvSpPr>
          <p:cNvPr id="2" name="CustomShape 3"/>
          <p:cNvSpPr/>
          <p:nvPr/>
        </p:nvSpPr>
        <p:spPr>
          <a:xfrm>
            <a:off x="0" y="6019920"/>
            <a:ext cx="2588400" cy="835560"/>
          </a:xfrm>
          <a:prstGeom prst="rect">
            <a:avLst/>
          </a:prstGeom>
          <a:solidFill>
            <a:schemeClr val="bg1"/>
          </a:solidFill>
          <a:ln>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3" name="Picture 8" descr=""/>
          <p:cNvPicPr/>
          <p:nvPr/>
        </p:nvPicPr>
        <p:blipFill>
          <a:blip r:embed="rId3"/>
          <a:stretch/>
        </p:blipFill>
        <p:spPr>
          <a:xfrm>
            <a:off x="0" y="0"/>
            <a:ext cx="9141480" cy="2863080"/>
          </a:xfrm>
          <a:prstGeom prst="rect">
            <a:avLst/>
          </a:prstGeom>
          <a:ln>
            <a:noFill/>
          </a:ln>
        </p:spPr>
      </p:pic>
      <p:sp>
        <p:nvSpPr>
          <p:cNvPr id="4" name="CustomShape 4"/>
          <p:cNvSpPr/>
          <p:nvPr/>
        </p:nvSpPr>
        <p:spPr>
          <a:xfrm>
            <a:off x="2755800" y="185760"/>
            <a:ext cx="1985040" cy="378360"/>
          </a:xfrm>
          <a:prstGeom prst="rect">
            <a:avLst/>
          </a:prstGeom>
          <a:noFill/>
          <a:ln>
            <a:noFill/>
          </a:ln>
        </p:spPr>
        <p:style>
          <a:lnRef idx="0"/>
          <a:fillRef idx="0"/>
          <a:effectRef idx="0"/>
          <a:fontRef idx="minor"/>
        </p:style>
        <p:txBody>
          <a:bodyPr lIns="90000" rIns="90000" tIns="45000" bIns="45000"/>
          <a:p>
            <a:pPr>
              <a:lnSpc>
                <a:spcPct val="100000"/>
              </a:lnSpc>
            </a:pPr>
            <a:r>
              <a:rPr b="1" lang="en-IN" sz="1100" spc="-1" strike="noStrike">
                <a:solidFill>
                  <a:srgbClr val="d8f1fd"/>
                </a:solidFill>
                <a:uFill>
                  <a:solidFill>
                    <a:srgbClr val="ffffff"/>
                  </a:solidFill>
                </a:uFill>
                <a:latin typeface="Arial"/>
                <a:ea typeface="DejaVu Sans"/>
              </a:rPr>
              <a:t>www.persistentsys.com</a:t>
            </a:r>
            <a:endParaRPr b="0" lang="en-IN" sz="1800" spc="-1" strike="noStrike">
              <a:solidFill>
                <a:srgbClr val="000000"/>
              </a:solidFill>
              <a:uFill>
                <a:solidFill>
                  <a:srgbClr val="ffffff"/>
                </a:solidFill>
              </a:uFill>
              <a:latin typeface="Arial"/>
            </a:endParaRPr>
          </a:p>
        </p:txBody>
      </p:sp>
      <p:pic>
        <p:nvPicPr>
          <p:cNvPr id="5" name="Picture 19" descr=""/>
          <p:cNvPicPr/>
          <p:nvPr/>
        </p:nvPicPr>
        <p:blipFill>
          <a:blip r:embed="rId4"/>
          <a:stretch/>
        </p:blipFill>
        <p:spPr>
          <a:xfrm>
            <a:off x="6593040" y="4419720"/>
            <a:ext cx="2102400" cy="1796040"/>
          </a:xfrm>
          <a:prstGeom prst="rect">
            <a:avLst/>
          </a:prstGeom>
          <a:ln>
            <a:noFill/>
          </a:ln>
        </p:spPr>
      </p:pic>
      <p:sp>
        <p:nvSpPr>
          <p:cNvPr id="6" name="CustomShape 5"/>
          <p:cNvSpPr/>
          <p:nvPr/>
        </p:nvSpPr>
        <p:spPr>
          <a:xfrm>
            <a:off x="152280" y="6541920"/>
            <a:ext cx="1894680" cy="225360"/>
          </a:xfrm>
          <a:prstGeom prst="rect">
            <a:avLst/>
          </a:prstGeom>
          <a:noFill/>
          <a:ln>
            <a:noFill/>
          </a:ln>
        </p:spPr>
        <p:style>
          <a:lnRef idx="0"/>
          <a:fillRef idx="0"/>
          <a:effectRef idx="0"/>
          <a:fontRef idx="minor"/>
        </p:style>
        <p:txBody>
          <a:bodyPr lIns="90000" rIns="90000" tIns="45000" bIns="45000"/>
          <a:p>
            <a:pPr>
              <a:lnSpc>
                <a:spcPct val="100000"/>
              </a:lnSpc>
            </a:pPr>
            <a:r>
              <a:rPr b="0" lang="en-IN" sz="900" spc="-1" strike="noStrike">
                <a:solidFill>
                  <a:srgbClr val="808080"/>
                </a:solidFill>
                <a:uFill>
                  <a:solidFill>
                    <a:srgbClr val="ffffff"/>
                  </a:solidFill>
                </a:uFill>
                <a:latin typeface="Arial"/>
                <a:ea typeface="ＭＳ Ｐゴシック"/>
              </a:rPr>
              <a:t>© 2013 Persistent Systems Ltd </a:t>
            </a:r>
            <a:endParaRPr b="0" lang="en-IN" sz="1800" spc="-1" strike="noStrike">
              <a:solidFill>
                <a:srgbClr val="000000"/>
              </a:solidFill>
              <a:uFill>
                <a:solidFill>
                  <a:srgbClr val="ffffff"/>
                </a:solidFill>
              </a:uFill>
              <a:latin typeface="Arial"/>
            </a:endParaRPr>
          </a:p>
        </p:txBody>
      </p:sp>
      <p:sp>
        <p:nvSpPr>
          <p:cNvPr id="7" name="PlaceHolder 6"/>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8" name="PlaceHolder 7"/>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43" name="CustomShape 1"/>
          <p:cNvSpPr/>
          <p:nvPr/>
        </p:nvSpPr>
        <p:spPr>
          <a:xfrm>
            <a:off x="7193880" y="6608880"/>
            <a:ext cx="1791360" cy="2253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900" spc="-1" strike="noStrike">
                <a:solidFill>
                  <a:srgbClr val="808080"/>
                </a:solidFill>
                <a:uFill>
                  <a:solidFill>
                    <a:srgbClr val="ffffff"/>
                  </a:solidFill>
                </a:uFill>
                <a:latin typeface="Arial"/>
                <a:ea typeface="ＭＳ Ｐゴシック"/>
              </a:rPr>
              <a:t>© 2013 Persistent Systems Ltd </a:t>
            </a:r>
            <a:endParaRPr b="0" lang="en-IN" sz="1800" spc="-1" strike="noStrike">
              <a:solidFill>
                <a:srgbClr val="000000"/>
              </a:solidFill>
              <a:uFill>
                <a:solidFill>
                  <a:srgbClr val="ffffff"/>
                </a:solidFill>
              </a:uFill>
              <a:latin typeface="Arial"/>
            </a:endParaRPr>
          </a:p>
        </p:txBody>
      </p:sp>
      <p:sp>
        <p:nvSpPr>
          <p:cNvPr id="44" name="CustomShape 2"/>
          <p:cNvSpPr/>
          <p:nvPr/>
        </p:nvSpPr>
        <p:spPr>
          <a:xfrm>
            <a:off x="-100080" y="6458040"/>
            <a:ext cx="710280" cy="270720"/>
          </a:xfrm>
          <a:prstGeom prst="rect">
            <a:avLst/>
          </a:prstGeom>
          <a:noFill/>
          <a:ln>
            <a:noFill/>
          </a:ln>
        </p:spPr>
        <p:style>
          <a:lnRef idx="0"/>
          <a:fillRef idx="0"/>
          <a:effectRef idx="0"/>
          <a:fontRef idx="minor"/>
        </p:style>
        <p:txBody>
          <a:bodyPr lIns="90000" rIns="90000" tIns="45000" bIns="45000"/>
          <a:p>
            <a:pPr algn="ctr">
              <a:lnSpc>
                <a:spcPct val="100000"/>
              </a:lnSpc>
            </a:pPr>
            <a:fld id="{A88E71B4-F265-4991-8E56-EE8ADBEF1504}" type="slidenum">
              <a:rPr b="1" lang="en-IN" sz="1200" spc="-1" strike="noStrike">
                <a:solidFill>
                  <a:srgbClr val="ffffff"/>
                </a:solidFill>
                <a:uFill>
                  <a:solidFill>
                    <a:srgbClr val="ffffff"/>
                  </a:solidFill>
                </a:uFill>
                <a:latin typeface="Arial"/>
                <a:ea typeface="ＭＳ Ｐゴシック"/>
              </a:rPr>
              <a:t>&lt;number&gt;</a:t>
            </a:fld>
            <a:endParaRPr b="0" lang="en-IN" sz="1800" spc="-1" strike="noStrike">
              <a:solidFill>
                <a:srgbClr val="000000"/>
              </a:solidFill>
              <a:uFill>
                <a:solidFill>
                  <a:srgbClr val="ffffff"/>
                </a:solidFill>
              </a:uFill>
              <a:latin typeface="Arial"/>
            </a:endParaRPr>
          </a:p>
        </p:txBody>
      </p:sp>
      <p:sp>
        <p:nvSpPr>
          <p:cNvPr id="45" name="PlaceHolder 3"/>
          <p:cNvSpPr>
            <a:spLocks noGrp="1"/>
          </p:cNvSpPr>
          <p:nvPr>
            <p:ph type="title"/>
          </p:nvPr>
        </p:nvSpPr>
        <p:spPr>
          <a:xfrm>
            <a:off x="457200" y="273600"/>
            <a:ext cx="8228880" cy="1144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6" name="PlaceHolder 4"/>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81" name="CustomShape 1"/>
          <p:cNvSpPr/>
          <p:nvPr/>
        </p:nvSpPr>
        <p:spPr>
          <a:xfrm>
            <a:off x="7193880" y="6608880"/>
            <a:ext cx="1791360" cy="2253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900" spc="-1" strike="noStrike">
                <a:solidFill>
                  <a:srgbClr val="808080"/>
                </a:solidFill>
                <a:uFill>
                  <a:solidFill>
                    <a:srgbClr val="ffffff"/>
                  </a:solidFill>
                </a:uFill>
                <a:latin typeface="Arial"/>
                <a:ea typeface="ＭＳ Ｐゴシック"/>
              </a:rPr>
              <a:t>© 2013 Persistent Systems Ltd </a:t>
            </a:r>
            <a:endParaRPr b="0" lang="en-IN" sz="1800" spc="-1" strike="noStrike">
              <a:solidFill>
                <a:srgbClr val="000000"/>
              </a:solidFill>
              <a:uFill>
                <a:solidFill>
                  <a:srgbClr val="ffffff"/>
                </a:solidFill>
              </a:uFill>
              <a:latin typeface="Arial"/>
            </a:endParaRPr>
          </a:p>
        </p:txBody>
      </p:sp>
      <p:sp>
        <p:nvSpPr>
          <p:cNvPr id="82" name="CustomShape 2"/>
          <p:cNvSpPr/>
          <p:nvPr/>
        </p:nvSpPr>
        <p:spPr>
          <a:xfrm>
            <a:off x="-100080" y="6458040"/>
            <a:ext cx="710280" cy="270720"/>
          </a:xfrm>
          <a:prstGeom prst="rect">
            <a:avLst/>
          </a:prstGeom>
          <a:noFill/>
          <a:ln>
            <a:noFill/>
          </a:ln>
        </p:spPr>
        <p:style>
          <a:lnRef idx="0"/>
          <a:fillRef idx="0"/>
          <a:effectRef idx="0"/>
          <a:fontRef idx="minor"/>
        </p:style>
        <p:txBody>
          <a:bodyPr lIns="90000" rIns="90000" tIns="45000" bIns="45000"/>
          <a:p>
            <a:pPr algn="ctr">
              <a:lnSpc>
                <a:spcPct val="100000"/>
              </a:lnSpc>
            </a:pPr>
            <a:fld id="{66811841-CF60-40AD-9411-E14229B9B37B}" type="slidenum">
              <a:rPr b="1" lang="en-IN" sz="1200" spc="-1" strike="noStrike">
                <a:solidFill>
                  <a:srgbClr val="ffffff"/>
                </a:solidFill>
                <a:uFill>
                  <a:solidFill>
                    <a:srgbClr val="ffffff"/>
                  </a:solidFill>
                </a:uFill>
                <a:latin typeface="Arial"/>
                <a:ea typeface="ＭＳ Ｐゴシック"/>
              </a:rPr>
              <a:t>&lt;number&gt;</a:t>
            </a:fld>
            <a:endParaRPr b="0" lang="en-IN" sz="1800" spc="-1" strike="noStrike">
              <a:solidFill>
                <a:srgbClr val="000000"/>
              </a:solidFill>
              <a:uFill>
                <a:solidFill>
                  <a:srgbClr val="ffffff"/>
                </a:solidFill>
              </a:uFill>
              <a:latin typeface="Arial"/>
            </a:endParaRPr>
          </a:p>
        </p:txBody>
      </p:sp>
      <p:sp>
        <p:nvSpPr>
          <p:cNvPr id="83" name="PlaceHolder 3"/>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84" name="PlaceHolder 4"/>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119" name="CustomShape 1" hidden="1"/>
          <p:cNvSpPr/>
          <p:nvPr/>
        </p:nvSpPr>
        <p:spPr>
          <a:xfrm>
            <a:off x="7193880" y="6608880"/>
            <a:ext cx="1791360" cy="2253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900" spc="-1" strike="noStrike">
                <a:solidFill>
                  <a:srgbClr val="808080"/>
                </a:solidFill>
                <a:uFill>
                  <a:solidFill>
                    <a:srgbClr val="ffffff"/>
                  </a:solidFill>
                </a:uFill>
                <a:latin typeface="Arial"/>
                <a:ea typeface="ＭＳ Ｐゴシック"/>
              </a:rPr>
              <a:t>© 2013 Persistent Systems Ltd </a:t>
            </a:r>
            <a:endParaRPr b="0" lang="en-IN" sz="1800" spc="-1" strike="noStrike">
              <a:solidFill>
                <a:srgbClr val="000000"/>
              </a:solidFill>
              <a:uFill>
                <a:solidFill>
                  <a:srgbClr val="ffffff"/>
                </a:solidFill>
              </a:uFill>
              <a:latin typeface="Arial"/>
            </a:endParaRPr>
          </a:p>
        </p:txBody>
      </p:sp>
      <p:sp>
        <p:nvSpPr>
          <p:cNvPr id="120" name="CustomShape 2" hidden="1"/>
          <p:cNvSpPr/>
          <p:nvPr/>
        </p:nvSpPr>
        <p:spPr>
          <a:xfrm>
            <a:off x="-100080" y="6458040"/>
            <a:ext cx="710280" cy="270720"/>
          </a:xfrm>
          <a:prstGeom prst="rect">
            <a:avLst/>
          </a:prstGeom>
          <a:noFill/>
          <a:ln>
            <a:noFill/>
          </a:ln>
        </p:spPr>
        <p:style>
          <a:lnRef idx="0"/>
          <a:fillRef idx="0"/>
          <a:effectRef idx="0"/>
          <a:fontRef idx="minor"/>
        </p:style>
      </p:sp>
      <p:pic>
        <p:nvPicPr>
          <p:cNvPr id="121" name="Picture 8" descr=""/>
          <p:cNvPicPr/>
          <p:nvPr/>
        </p:nvPicPr>
        <p:blipFill>
          <a:blip r:embed="rId3"/>
          <a:stretch/>
        </p:blipFill>
        <p:spPr>
          <a:xfrm>
            <a:off x="0" y="0"/>
            <a:ext cx="9141480" cy="6855480"/>
          </a:xfrm>
          <a:prstGeom prst="rect">
            <a:avLst/>
          </a:prstGeom>
          <a:ln>
            <a:noFill/>
          </a:ln>
        </p:spPr>
      </p:pic>
      <p:pic>
        <p:nvPicPr>
          <p:cNvPr id="122" name="Picture 7" descr=""/>
          <p:cNvPicPr/>
          <p:nvPr/>
        </p:nvPicPr>
        <p:blipFill>
          <a:blip r:embed="rId4"/>
          <a:stretch/>
        </p:blipFill>
        <p:spPr>
          <a:xfrm>
            <a:off x="7378560" y="5302080"/>
            <a:ext cx="1311840" cy="1141920"/>
          </a:xfrm>
          <a:prstGeom prst="rect">
            <a:avLst/>
          </a:prstGeom>
          <a:ln>
            <a:noFill/>
          </a:ln>
        </p:spPr>
      </p:pic>
      <p:sp>
        <p:nvSpPr>
          <p:cNvPr id="123" name="CustomShape 3"/>
          <p:cNvSpPr/>
          <p:nvPr/>
        </p:nvSpPr>
        <p:spPr>
          <a:xfrm>
            <a:off x="9460080" y="2154240"/>
            <a:ext cx="181800" cy="364320"/>
          </a:xfrm>
          <a:prstGeom prst="rect">
            <a:avLst/>
          </a:prstGeom>
          <a:noFill/>
          <a:ln>
            <a:noFill/>
          </a:ln>
        </p:spPr>
        <p:style>
          <a:lnRef idx="0"/>
          <a:fillRef idx="0"/>
          <a:effectRef idx="0"/>
          <a:fontRef idx="minor"/>
        </p:style>
      </p:sp>
      <p:sp>
        <p:nvSpPr>
          <p:cNvPr id="124" name="CustomShape 4"/>
          <p:cNvSpPr/>
          <p:nvPr/>
        </p:nvSpPr>
        <p:spPr>
          <a:xfrm>
            <a:off x="156240" y="6616800"/>
            <a:ext cx="1791360" cy="2253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900" spc="-1" strike="noStrike">
                <a:solidFill>
                  <a:srgbClr val="808080"/>
                </a:solidFill>
                <a:uFill>
                  <a:solidFill>
                    <a:srgbClr val="ffffff"/>
                  </a:solidFill>
                </a:uFill>
                <a:latin typeface="Arial"/>
                <a:ea typeface="ＭＳ Ｐゴシック"/>
              </a:rPr>
              <a:t>© 2013 Persistent Systems Ltd </a:t>
            </a:r>
            <a:endParaRPr b="0" lang="en-IN" sz="1800" spc="-1" strike="noStrike">
              <a:solidFill>
                <a:srgbClr val="000000"/>
              </a:solidFill>
              <a:uFill>
                <a:solidFill>
                  <a:srgbClr val="ffffff"/>
                </a:solidFill>
              </a:uFill>
              <a:latin typeface="Arial"/>
            </a:endParaRPr>
          </a:p>
        </p:txBody>
      </p:sp>
      <p:sp>
        <p:nvSpPr>
          <p:cNvPr id="125" name="CustomShape 5"/>
          <p:cNvSpPr/>
          <p:nvPr/>
        </p:nvSpPr>
        <p:spPr>
          <a:xfrm>
            <a:off x="4011480" y="185760"/>
            <a:ext cx="1983600" cy="378360"/>
          </a:xfrm>
          <a:prstGeom prst="rect">
            <a:avLst/>
          </a:prstGeom>
          <a:noFill/>
          <a:ln>
            <a:noFill/>
          </a:ln>
        </p:spPr>
        <p:style>
          <a:lnRef idx="0"/>
          <a:fillRef idx="0"/>
          <a:effectRef idx="0"/>
          <a:fontRef idx="minor"/>
        </p:style>
        <p:txBody>
          <a:bodyPr lIns="90000" rIns="90000" tIns="45000" bIns="45000"/>
          <a:p>
            <a:pPr>
              <a:lnSpc>
                <a:spcPct val="100000"/>
              </a:lnSpc>
            </a:pPr>
            <a:r>
              <a:rPr b="1" lang="en-IN" sz="1100" spc="-1" strike="noStrike">
                <a:solidFill>
                  <a:srgbClr val="d8f1fd"/>
                </a:solidFill>
                <a:uFill>
                  <a:solidFill>
                    <a:srgbClr val="ffffff"/>
                  </a:solidFill>
                </a:uFill>
                <a:latin typeface="Arial"/>
                <a:ea typeface="DejaVu Sans"/>
              </a:rPr>
              <a:t>www.persistentsys.com</a:t>
            </a:r>
            <a:endParaRPr b="0" lang="en-IN" sz="1800" spc="-1" strike="noStrike">
              <a:solidFill>
                <a:srgbClr val="000000"/>
              </a:solidFill>
              <a:uFill>
                <a:solidFill>
                  <a:srgbClr val="ffffff"/>
                </a:solidFill>
              </a:uFill>
              <a:latin typeface="Arial"/>
            </a:endParaRPr>
          </a:p>
        </p:txBody>
      </p:sp>
      <p:sp>
        <p:nvSpPr>
          <p:cNvPr id="126" name="PlaceHolder 6"/>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27" name="PlaceHolder 7"/>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hyperlink" Target="http://searchitoperations.techtarget.com/definition/Docker" TargetMode="External"/><Relationship Id="rId2" Type="http://schemas.openxmlformats.org/officeDocument/2006/relationships/hyperlink" Target="http://searchoracle.techtarget.com/definition/repository" TargetMode="External"/><Relationship Id="rId3" Type="http://schemas.openxmlformats.org/officeDocument/2006/relationships/image" Target="../media/image19.png"/><Relationship Id="rId4"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CustomShape 1"/>
          <p:cNvSpPr/>
          <p:nvPr/>
        </p:nvSpPr>
        <p:spPr>
          <a:xfrm>
            <a:off x="762120" y="2209680"/>
            <a:ext cx="7922160" cy="14454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3200" spc="-1" strike="noStrike">
                <a:solidFill>
                  <a:srgbClr val="006899"/>
                </a:solidFill>
                <a:uFill>
                  <a:solidFill>
                    <a:srgbClr val="ffffff"/>
                  </a:solidFill>
                </a:uFill>
                <a:latin typeface="Calibri"/>
                <a:ea typeface="MS PGothic"/>
              </a:rPr>
              <a:t>Docker Overview </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168" name="CustomShape 2"/>
          <p:cNvSpPr/>
          <p:nvPr/>
        </p:nvSpPr>
        <p:spPr>
          <a:xfrm>
            <a:off x="304920" y="3962520"/>
            <a:ext cx="8303400" cy="6069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2000" spc="-1" strike="noStrike">
                <a:solidFill>
                  <a:srgbClr val="404040"/>
                </a:solidFill>
                <a:uFill>
                  <a:solidFill>
                    <a:srgbClr val="ffffff"/>
                  </a:solidFill>
                </a:uFill>
                <a:latin typeface="Calibri"/>
                <a:ea typeface="ＭＳ Ｐゴシック"/>
              </a:rPr>
              <a:t>The presentation aims to give understanding of Docker</a:t>
            </a:r>
            <a:endParaRPr b="0" lang="en-IN" sz="1800" spc="-1" strike="noStrike">
              <a:solidFill>
                <a:srgbClr val="000000"/>
              </a:solidFill>
              <a:uFill>
                <a:solidFill>
                  <a:srgbClr val="ffffff"/>
                </a:solidFill>
              </a:uFill>
              <a:latin typeface="Arial"/>
            </a:endParaRPr>
          </a:p>
        </p:txBody>
      </p:sp>
      <p:sp>
        <p:nvSpPr>
          <p:cNvPr id="169" name="CustomShape 3"/>
          <p:cNvSpPr/>
          <p:nvPr/>
        </p:nvSpPr>
        <p:spPr>
          <a:xfrm>
            <a:off x="2824200" y="4648320"/>
            <a:ext cx="3264480" cy="3315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600" spc="-1" strike="noStrike">
                <a:solidFill>
                  <a:srgbClr val="595959"/>
                </a:solidFill>
                <a:uFill>
                  <a:solidFill>
                    <a:srgbClr val="ffffff"/>
                  </a:solidFill>
                </a:uFill>
                <a:latin typeface="Calibri"/>
                <a:ea typeface="DejaVu Sans"/>
              </a:rPr>
              <a:t>Rajendra Mhetre</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CustomShape 1"/>
          <p:cNvSpPr/>
          <p:nvPr/>
        </p:nvSpPr>
        <p:spPr>
          <a:xfrm>
            <a:off x="366840" y="824040"/>
            <a:ext cx="8482680" cy="5647320"/>
          </a:xfrm>
          <a:prstGeom prst="rect">
            <a:avLst/>
          </a:prstGeom>
          <a:noFill/>
          <a:ln>
            <a:noFill/>
          </a:ln>
        </p:spPr>
        <p:style>
          <a:lnRef idx="0"/>
          <a:fillRef idx="0"/>
          <a:effectRef idx="0"/>
          <a:fontRef idx="minor"/>
        </p:style>
        <p:txBody>
          <a:bodyPr lIns="90000" rIns="90000" tIns="45000" bIns="45000"/>
          <a:p>
            <a:pPr marL="231840" indent="-229320">
              <a:lnSpc>
                <a:spcPct val="100000"/>
              </a:lnSpc>
              <a:buClr>
                <a:srgbClr val="006899"/>
              </a:buClr>
              <a:buFont typeface="Arial"/>
              <a:buChar char="•"/>
            </a:pPr>
            <a:r>
              <a:rPr b="0" lang="en-IN" sz="2000" spc="-1" strike="noStrike">
                <a:solidFill>
                  <a:srgbClr val="404040"/>
                </a:solidFill>
                <a:uFill>
                  <a:solidFill>
                    <a:srgbClr val="ffffff"/>
                  </a:solidFill>
                </a:uFill>
                <a:latin typeface="Calibri"/>
                <a:ea typeface="MS PGothic"/>
              </a:rPr>
              <a:t>On Dockor Host</a:t>
            </a:r>
            <a:endParaRPr b="0" lang="en-IN" sz="1800" spc="-1" strike="noStrike">
              <a:solidFill>
                <a:srgbClr val="000000"/>
              </a:solidFill>
              <a:uFill>
                <a:solidFill>
                  <a:srgbClr val="ffffff"/>
                </a:solidFill>
              </a:uFill>
              <a:latin typeface="Arial"/>
            </a:endParaRPr>
          </a:p>
          <a:p>
            <a:pPr lvl="1" marL="509760" indent="-219600">
              <a:lnSpc>
                <a:spcPct val="100000"/>
              </a:lnSpc>
              <a:buClr>
                <a:srgbClr val="8dc63f"/>
              </a:buClr>
              <a:buFont typeface="Arial"/>
              <a:buChar char="•"/>
            </a:pPr>
            <a:r>
              <a:rPr b="0" lang="en-IN" sz="1800" spc="-1" strike="noStrike">
                <a:solidFill>
                  <a:srgbClr val="404040"/>
                </a:solidFill>
                <a:uFill>
                  <a:solidFill>
                    <a:srgbClr val="ffffff"/>
                  </a:solidFill>
                </a:uFill>
                <a:latin typeface="Calibri"/>
                <a:ea typeface="MS PGothic"/>
              </a:rPr>
              <a:t>Image pulled : Ubuntu </a:t>
            </a:r>
            <a:endParaRPr b="0" lang="en-IN" sz="1800" spc="-1" strike="noStrike">
              <a:solidFill>
                <a:srgbClr val="000000"/>
              </a:solidFill>
              <a:uFill>
                <a:solidFill>
                  <a:srgbClr val="ffffff"/>
                </a:solidFill>
              </a:uFill>
              <a:latin typeface="Arial"/>
            </a:endParaRPr>
          </a:p>
          <a:p>
            <a:pPr lvl="1" marL="509760" indent="-219600">
              <a:lnSpc>
                <a:spcPct val="100000"/>
              </a:lnSpc>
              <a:buClr>
                <a:srgbClr val="8dc63f"/>
              </a:buClr>
              <a:buFont typeface="Arial"/>
              <a:buChar char="•"/>
            </a:pPr>
            <a:r>
              <a:rPr b="0" lang="en-IN" sz="1800" spc="-1" strike="noStrike">
                <a:solidFill>
                  <a:srgbClr val="404040"/>
                </a:solidFill>
                <a:uFill>
                  <a:solidFill>
                    <a:srgbClr val="ffffff"/>
                  </a:solidFill>
                </a:uFill>
                <a:latin typeface="Calibri"/>
                <a:ea typeface="MS PGothic"/>
              </a:rPr>
              <a:t>Pull image from Docker hub registry </a:t>
            </a:r>
            <a:endParaRPr b="0" lang="en-IN" sz="1800" spc="-1" strike="noStrike">
              <a:solidFill>
                <a:srgbClr val="000000"/>
              </a:solidFill>
              <a:uFill>
                <a:solidFill>
                  <a:srgbClr val="ffffff"/>
                </a:solidFill>
              </a:uFill>
              <a:latin typeface="Arial"/>
            </a:endParaRPr>
          </a:p>
          <a:p>
            <a:pPr lvl="2" marL="797040" indent="-219600">
              <a:lnSpc>
                <a:spcPct val="100000"/>
              </a:lnSpc>
              <a:buClr>
                <a:srgbClr val="006899"/>
              </a:buClr>
              <a:buFont typeface="Arial"/>
              <a:buChar char="•"/>
            </a:pPr>
            <a:r>
              <a:rPr b="0" lang="en-IN" sz="1600" spc="-1" strike="noStrike">
                <a:solidFill>
                  <a:srgbClr val="404040"/>
                </a:solidFill>
                <a:uFill>
                  <a:solidFill>
                    <a:srgbClr val="ffffff"/>
                  </a:solidFill>
                </a:uFill>
                <a:latin typeface="Calibri"/>
                <a:ea typeface="MS PGothic"/>
              </a:rPr>
              <a:t>command</a:t>
            </a:r>
            <a:r>
              <a:rPr b="0" lang="en-IN" sz="1600" spc="-1" strike="noStrike">
                <a:solidFill>
                  <a:srgbClr val="404040"/>
                </a:solidFill>
                <a:uFill>
                  <a:solidFill>
                    <a:srgbClr val="ffffff"/>
                  </a:solidFill>
                </a:uFill>
                <a:latin typeface="Arial"/>
                <a:ea typeface="MS PGothic"/>
              </a:rPr>
              <a:t> : </a:t>
            </a:r>
            <a:r>
              <a:rPr b="0" lang="en-IN" sz="1400" spc="-1" strike="noStrike">
                <a:solidFill>
                  <a:srgbClr val="404040"/>
                </a:solidFill>
                <a:uFill>
                  <a:solidFill>
                    <a:srgbClr val="ffffff"/>
                  </a:solidFill>
                </a:uFill>
                <a:latin typeface="Courier New"/>
                <a:ea typeface="MS PGothic"/>
              </a:rPr>
              <a:t>docker pull tutum/ubuntu:trusty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lvl="1" marL="509760" indent="-219600">
              <a:lnSpc>
                <a:spcPct val="100000"/>
              </a:lnSpc>
              <a:buClr>
                <a:srgbClr val="8dc63f"/>
              </a:buClr>
              <a:buFont typeface="Arial"/>
              <a:buChar char="•"/>
            </a:pPr>
            <a:r>
              <a:rPr b="0" lang="en-IN" sz="1800" spc="-1" strike="noStrike">
                <a:solidFill>
                  <a:srgbClr val="404040"/>
                </a:solidFill>
                <a:uFill>
                  <a:solidFill>
                    <a:srgbClr val="ffffff"/>
                  </a:solidFill>
                </a:uFill>
                <a:latin typeface="Calibri"/>
                <a:ea typeface="MS PGothic"/>
              </a:rPr>
              <a:t>See Pulled Images</a:t>
            </a:r>
            <a:endParaRPr b="0" lang="en-IN" sz="1800" spc="-1" strike="noStrike">
              <a:solidFill>
                <a:srgbClr val="000000"/>
              </a:solidFill>
              <a:uFill>
                <a:solidFill>
                  <a:srgbClr val="ffffff"/>
                </a:solidFill>
              </a:uFill>
              <a:latin typeface="Arial"/>
            </a:endParaRPr>
          </a:p>
          <a:p>
            <a:pPr lvl="2" marL="797040" indent="-219600">
              <a:lnSpc>
                <a:spcPct val="100000"/>
              </a:lnSpc>
              <a:buClr>
                <a:srgbClr val="6a972d"/>
              </a:buClr>
              <a:buFont typeface="Arial"/>
              <a:buChar char="•"/>
            </a:pPr>
            <a:r>
              <a:rPr b="0" lang="en-IN" sz="1600" spc="-1" strike="noStrike">
                <a:solidFill>
                  <a:srgbClr val="404040"/>
                </a:solidFill>
                <a:uFill>
                  <a:solidFill>
                    <a:srgbClr val="ffffff"/>
                  </a:solidFill>
                </a:uFill>
                <a:latin typeface="Courier New"/>
                <a:ea typeface="MS PGothic"/>
              </a:rPr>
              <a:t>docker images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90" name="CustomShape 2"/>
          <p:cNvSpPr/>
          <p:nvPr/>
        </p:nvSpPr>
        <p:spPr>
          <a:xfrm>
            <a:off x="366840" y="76320"/>
            <a:ext cx="7327080" cy="911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2800" spc="-1" strike="noStrike">
                <a:solidFill>
                  <a:srgbClr val="006899"/>
                </a:solidFill>
                <a:uFill>
                  <a:solidFill>
                    <a:srgbClr val="ffffff"/>
                  </a:solidFill>
                </a:uFill>
                <a:latin typeface="Calibri"/>
                <a:ea typeface="MS PGothic"/>
              </a:rPr>
              <a:t>DockerFile – Pull Image</a:t>
            </a:r>
            <a:endParaRPr b="0" lang="en-IN" sz="1800" spc="-1" strike="noStrike">
              <a:solidFill>
                <a:srgbClr val="000000"/>
              </a:solidFill>
              <a:uFill>
                <a:solidFill>
                  <a:srgbClr val="ffffff"/>
                </a:solidFill>
              </a:uFill>
              <a:latin typeface="Arial"/>
            </a:endParaRPr>
          </a:p>
        </p:txBody>
      </p:sp>
      <p:pic>
        <p:nvPicPr>
          <p:cNvPr id="191" name="Picture 3" descr=""/>
          <p:cNvPicPr/>
          <p:nvPr/>
        </p:nvPicPr>
        <p:blipFill>
          <a:blip r:embed="rId1"/>
          <a:stretch/>
        </p:blipFill>
        <p:spPr>
          <a:xfrm>
            <a:off x="740160" y="2001600"/>
            <a:ext cx="6422040" cy="2985120"/>
          </a:xfrm>
          <a:prstGeom prst="rect">
            <a:avLst/>
          </a:prstGeom>
          <a:ln>
            <a:noFill/>
          </a:ln>
        </p:spPr>
      </p:pic>
      <p:pic>
        <p:nvPicPr>
          <p:cNvPr id="192" name="Picture 4" descr=""/>
          <p:cNvPicPr/>
          <p:nvPr/>
        </p:nvPicPr>
        <p:blipFill>
          <a:blip r:embed="rId2"/>
          <a:stretch/>
        </p:blipFill>
        <p:spPr>
          <a:xfrm>
            <a:off x="459000" y="5728680"/>
            <a:ext cx="8684280" cy="8355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CustomShape 1"/>
          <p:cNvSpPr/>
          <p:nvPr/>
        </p:nvSpPr>
        <p:spPr>
          <a:xfrm>
            <a:off x="228600" y="792000"/>
            <a:ext cx="8760600" cy="5679360"/>
          </a:xfrm>
          <a:prstGeom prst="rect">
            <a:avLst/>
          </a:prstGeom>
          <a:noFill/>
          <a:ln>
            <a:noFill/>
          </a:ln>
        </p:spPr>
        <p:style>
          <a:lnRef idx="0"/>
          <a:fillRef idx="0"/>
          <a:effectRef idx="0"/>
          <a:fontRef idx="minor"/>
        </p:style>
        <p:txBody>
          <a:bodyPr lIns="90000" rIns="90000" tIns="45000" bIns="45000"/>
          <a:p>
            <a:pPr marL="231840" indent="-229320">
              <a:lnSpc>
                <a:spcPct val="100000"/>
              </a:lnSpc>
              <a:buClr>
                <a:srgbClr val="006899"/>
              </a:buClr>
              <a:buFont typeface="Wingdings 2" charset="2"/>
              <a:buChar char=""/>
            </a:pPr>
            <a:r>
              <a:rPr b="0" lang="en-IN" sz="2000" spc="-1" strike="noStrike">
                <a:solidFill>
                  <a:srgbClr val="404040"/>
                </a:solidFill>
                <a:uFill>
                  <a:solidFill>
                    <a:srgbClr val="ffffff"/>
                  </a:solidFill>
                </a:uFill>
                <a:latin typeface="Calibri"/>
                <a:ea typeface="MS PGothic"/>
              </a:rPr>
              <a:t>On Docker Host</a:t>
            </a:r>
            <a:endParaRPr b="0" lang="en-IN" sz="1800" spc="-1" strike="noStrike">
              <a:solidFill>
                <a:srgbClr val="000000"/>
              </a:solidFill>
              <a:uFill>
                <a:solidFill>
                  <a:srgbClr val="ffffff"/>
                </a:solidFill>
              </a:uFill>
              <a:latin typeface="Arial"/>
            </a:endParaRPr>
          </a:p>
          <a:p>
            <a:pPr lvl="1" marL="509760" indent="-219600">
              <a:lnSpc>
                <a:spcPct val="100000"/>
              </a:lnSpc>
              <a:buClr>
                <a:srgbClr val="8dc63f"/>
              </a:buClr>
              <a:buFont typeface="Wingdings 2" charset="2"/>
              <a:buChar char=""/>
            </a:pPr>
            <a:r>
              <a:rPr b="0" lang="en-IN" sz="1800" spc="-1" strike="noStrike">
                <a:solidFill>
                  <a:srgbClr val="404040"/>
                </a:solidFill>
                <a:uFill>
                  <a:solidFill>
                    <a:srgbClr val="ffffff"/>
                  </a:solidFill>
                </a:uFill>
                <a:latin typeface="Calibri"/>
                <a:ea typeface="MS PGothic"/>
              </a:rPr>
              <a:t>Run the image or start the container using</a:t>
            </a:r>
            <a:endParaRPr b="0" lang="en-IN" sz="1800" spc="-1" strike="noStrike">
              <a:solidFill>
                <a:srgbClr val="000000"/>
              </a:solidFill>
              <a:uFill>
                <a:solidFill>
                  <a:srgbClr val="ffffff"/>
                </a:solidFill>
              </a:uFill>
              <a:latin typeface="Arial"/>
            </a:endParaRPr>
          </a:p>
          <a:p>
            <a:pPr lvl="2" marL="797040" indent="-219600">
              <a:lnSpc>
                <a:spcPct val="100000"/>
              </a:lnSpc>
              <a:buClr>
                <a:srgbClr val="6a972d"/>
              </a:buClr>
              <a:buFont typeface="Arial"/>
              <a:buChar char="•"/>
            </a:pPr>
            <a:r>
              <a:rPr b="0" lang="en-IN" sz="1600" spc="-1" strike="noStrike">
                <a:solidFill>
                  <a:srgbClr val="404040"/>
                </a:solidFill>
                <a:uFill>
                  <a:solidFill>
                    <a:srgbClr val="ffffff"/>
                  </a:solidFill>
                </a:uFill>
                <a:latin typeface="Calibri"/>
                <a:ea typeface="MS PGothic"/>
              </a:rPr>
              <a:t> “</a:t>
            </a:r>
            <a:r>
              <a:rPr b="0" lang="en-IN" sz="1600" spc="-1" strike="noStrike">
                <a:solidFill>
                  <a:srgbClr val="404040"/>
                </a:solidFill>
                <a:uFill>
                  <a:solidFill>
                    <a:srgbClr val="ffffff"/>
                  </a:solidFill>
                </a:uFill>
                <a:latin typeface="Courier New"/>
                <a:ea typeface="MS PGothic"/>
              </a:rPr>
              <a:t>docker run –d –P tutum/ubuntu:trusty</a:t>
            </a:r>
            <a:r>
              <a:rPr b="0" lang="en-IN" sz="1600" spc="-1" strike="noStrike">
                <a:solidFill>
                  <a:srgbClr val="404040"/>
                </a:solidFill>
                <a:uFill>
                  <a:solidFill>
                    <a:srgbClr val="ffffff"/>
                  </a:solidFill>
                </a:uFill>
                <a:latin typeface="Calibri"/>
                <a:ea typeface="MS PGothic"/>
              </a:rPr>
              <a: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404040"/>
                </a:solidFill>
                <a:uFill>
                  <a:solidFill>
                    <a:srgbClr val="ffffff"/>
                  </a:solidFill>
                </a:uFill>
                <a:latin typeface="Calibri"/>
                <a:ea typeface="MS PGothic"/>
              </a:rPr>
              <a:t> </a:t>
            </a:r>
            <a:r>
              <a:rPr b="0" lang="en-IN" sz="2000" spc="-1" strike="noStrike">
                <a:solidFill>
                  <a:srgbClr val="404040"/>
                </a:solidFill>
                <a:uFill>
                  <a:solidFill>
                    <a:srgbClr val="ffffff"/>
                  </a:solidFill>
                </a:uFill>
                <a:latin typeface="Calibri"/>
                <a:ea typeface="MS PGothic"/>
              </a:rPr>
              <a:t>	</a:t>
            </a:r>
            <a:r>
              <a:rPr b="0" lang="en-IN" sz="2000" spc="-1" strike="noStrike">
                <a:solidFill>
                  <a:srgbClr val="404040"/>
                </a:solidFill>
                <a:uFill>
                  <a:solidFill>
                    <a:srgbClr val="ffffff"/>
                  </a:solidFill>
                </a:uFill>
                <a:latin typeface="Calibri"/>
                <a:ea typeface="MS PGothic"/>
              </a:rPr>
              <a:t>	</a:t>
            </a:r>
            <a:r>
              <a:rPr b="1" lang="en-IN" sz="1800" spc="-1" strike="noStrike">
                <a:solidFill>
                  <a:srgbClr val="404040"/>
                </a:solidFill>
                <a:uFill>
                  <a:solidFill>
                    <a:srgbClr val="ffffff"/>
                  </a:solidFill>
                </a:uFill>
                <a:latin typeface="Calibri"/>
                <a:ea typeface="MS PGothic"/>
              </a:rPr>
              <a:t>-P</a:t>
            </a:r>
            <a:r>
              <a:rPr b="0" lang="en-IN" sz="1800" spc="-1" strike="noStrike">
                <a:solidFill>
                  <a:srgbClr val="404040"/>
                </a:solidFill>
                <a:uFill>
                  <a:solidFill>
                    <a:srgbClr val="ffffff"/>
                  </a:solidFill>
                </a:uFill>
                <a:latin typeface="Calibri"/>
                <a:ea typeface="MS PGothic"/>
              </a:rPr>
              <a:t> is used for </a:t>
            </a:r>
            <a:r>
              <a:rPr b="1" lang="en-IN" sz="1800" spc="-1" strike="noStrike">
                <a:solidFill>
                  <a:srgbClr val="404040"/>
                </a:solidFill>
                <a:uFill>
                  <a:solidFill>
                    <a:srgbClr val="ffffff"/>
                  </a:solidFill>
                </a:uFill>
                <a:latin typeface="Calibri"/>
                <a:ea typeface="MS PGothic"/>
              </a:rPr>
              <a:t>port – forwarding</a:t>
            </a:r>
            <a:r>
              <a:rPr b="0" lang="en-IN" sz="1800" spc="-1" strike="noStrike">
                <a:solidFill>
                  <a:srgbClr val="404040"/>
                </a:solidFill>
                <a:uFill>
                  <a:solidFill>
                    <a:srgbClr val="ffffff"/>
                  </a:solidFill>
                </a:uFill>
                <a:latin typeface="Calibri"/>
                <a:ea typeface="MS PGothic"/>
              </a:rPr>
              <a:t> ,cause we treat docker container just like a VM and IP assigned to those container are not accessible from other machine. so ,we need to forward the port to host machine. If  IP are accessible from other machine then no need of port  forwarding.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alibri"/>
                <a:ea typeface="MS PGothic"/>
              </a:rPr>
              <a:t>	</a:t>
            </a:r>
            <a:r>
              <a:rPr b="0" lang="en-IN" sz="1600" spc="-1" strike="noStrike">
                <a:solidFill>
                  <a:srgbClr val="404040"/>
                </a:solidFill>
                <a:uFill>
                  <a:solidFill>
                    <a:srgbClr val="ffffff"/>
                  </a:solidFill>
                </a:uFill>
                <a:latin typeface="Calibri"/>
                <a:ea typeface="MS PGothic"/>
              </a:rPr>
              <a:t>Command return Container ID ,used to distinguish container’s running on Docker</a:t>
            </a: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Wingdings 2" charset="2"/>
              <a:buChar char=""/>
            </a:pPr>
            <a:r>
              <a:rPr b="0" lang="en-IN" sz="2000" spc="-1" strike="noStrike">
                <a:solidFill>
                  <a:srgbClr val="404040"/>
                </a:solidFill>
                <a:uFill>
                  <a:solidFill>
                    <a:srgbClr val="ffffff"/>
                  </a:solidFill>
                </a:uFill>
                <a:latin typeface="Calibri"/>
                <a:ea typeface="MS PGothic"/>
              </a:rPr>
              <a:t>Container list</a:t>
            </a: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70c0"/>
                </a:solidFill>
                <a:uFill>
                  <a:solidFill>
                    <a:srgbClr val="ffffff"/>
                  </a:solidFill>
                </a:uFill>
                <a:latin typeface="Calibri"/>
                <a:ea typeface="MS PGothic"/>
              </a:rPr>
              <a:t> </a:t>
            </a:r>
            <a:r>
              <a:rPr b="0" lang="en-IN" sz="1800" spc="-1" strike="noStrike">
                <a:solidFill>
                  <a:srgbClr val="000000"/>
                </a:solidFill>
                <a:uFill>
                  <a:solidFill>
                    <a:srgbClr val="ffffff"/>
                  </a:solidFill>
                </a:uFill>
                <a:latin typeface="Calibri"/>
                <a:ea typeface="MS PGothic"/>
              </a:rPr>
              <a:t> “</a:t>
            </a:r>
            <a:r>
              <a:rPr b="0" lang="en-IN" sz="1600" spc="-1" strike="noStrike">
                <a:solidFill>
                  <a:srgbClr val="000000"/>
                </a:solidFill>
                <a:uFill>
                  <a:solidFill>
                    <a:srgbClr val="ffffff"/>
                  </a:solidFill>
                </a:uFill>
                <a:latin typeface="Courier New"/>
                <a:ea typeface="MS PGothic"/>
              </a:rPr>
              <a:t>docker ps</a:t>
            </a:r>
            <a:r>
              <a:rPr b="0" lang="en-IN" sz="1800" spc="-1" strike="noStrike">
                <a:solidFill>
                  <a:srgbClr val="000000"/>
                </a:solidFill>
                <a:uFill>
                  <a:solidFill>
                    <a:srgbClr val="ffffff"/>
                  </a:solidFill>
                </a:uFill>
                <a:latin typeface="Calibri"/>
                <a:ea typeface="MS PGothic"/>
              </a:rPr>
              <a:t>” command (use -a to list all the containers including stopped onces)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404040"/>
                </a:solidFill>
                <a:uFill>
                  <a:solidFill>
                    <a:srgbClr val="ffffff"/>
                  </a:solidFill>
                </a:uFill>
                <a:latin typeface="Calibri"/>
                <a:ea typeface="MS PGothic"/>
              </a:rPr>
              <a:t>Login to Container</a:t>
            </a:r>
            <a:endParaRPr b="0" lang="en-IN" sz="1800" spc="-1" strike="noStrike">
              <a:solidFill>
                <a:srgbClr val="000000"/>
              </a:solidFill>
              <a:uFill>
                <a:solidFill>
                  <a:srgbClr val="ffffff"/>
                </a:solidFill>
              </a:uFill>
              <a:latin typeface="Arial"/>
            </a:endParaRPr>
          </a:p>
        </p:txBody>
      </p:sp>
      <p:sp>
        <p:nvSpPr>
          <p:cNvPr id="194" name="CustomShape 2"/>
          <p:cNvSpPr/>
          <p:nvPr/>
        </p:nvSpPr>
        <p:spPr>
          <a:xfrm>
            <a:off x="366840" y="76320"/>
            <a:ext cx="7327080" cy="911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2800" spc="-1" strike="noStrike">
                <a:solidFill>
                  <a:srgbClr val="006899"/>
                </a:solidFill>
                <a:uFill>
                  <a:solidFill>
                    <a:srgbClr val="ffffff"/>
                  </a:solidFill>
                </a:uFill>
                <a:latin typeface="Calibri"/>
                <a:ea typeface="MS PGothic"/>
              </a:rPr>
              <a:t>DockerFile – Run image</a:t>
            </a:r>
            <a:endParaRPr b="0" lang="en-IN" sz="1800" spc="-1" strike="noStrike">
              <a:solidFill>
                <a:srgbClr val="000000"/>
              </a:solidFill>
              <a:uFill>
                <a:solidFill>
                  <a:srgbClr val="ffffff"/>
                </a:solidFill>
              </a:uFill>
              <a:latin typeface="Arial"/>
            </a:endParaRPr>
          </a:p>
        </p:txBody>
      </p:sp>
      <p:pic>
        <p:nvPicPr>
          <p:cNvPr id="195" name="Picture 5" descr=""/>
          <p:cNvPicPr/>
          <p:nvPr/>
        </p:nvPicPr>
        <p:blipFill>
          <a:blip r:embed="rId1"/>
          <a:stretch/>
        </p:blipFill>
        <p:spPr>
          <a:xfrm>
            <a:off x="378000" y="2808000"/>
            <a:ext cx="6964560" cy="844200"/>
          </a:xfrm>
          <a:prstGeom prst="rect">
            <a:avLst/>
          </a:prstGeom>
          <a:ln>
            <a:noFill/>
          </a:ln>
        </p:spPr>
      </p:pic>
      <p:pic>
        <p:nvPicPr>
          <p:cNvPr id="196" name="Picture 2" descr=""/>
          <p:cNvPicPr/>
          <p:nvPr/>
        </p:nvPicPr>
        <p:blipFill>
          <a:blip r:embed="rId2"/>
          <a:stretch/>
        </p:blipFill>
        <p:spPr>
          <a:xfrm>
            <a:off x="378000" y="4458960"/>
            <a:ext cx="8150760" cy="757440"/>
          </a:xfrm>
          <a:prstGeom prst="rect">
            <a:avLst/>
          </a:prstGeom>
          <a:ln>
            <a:noFill/>
          </a:ln>
        </p:spPr>
      </p:pic>
      <p:pic>
        <p:nvPicPr>
          <p:cNvPr id="197" name="Picture 1" descr=""/>
          <p:cNvPicPr/>
          <p:nvPr/>
        </p:nvPicPr>
        <p:blipFill>
          <a:blip r:embed="rId3"/>
          <a:stretch/>
        </p:blipFill>
        <p:spPr>
          <a:xfrm>
            <a:off x="366840" y="5723280"/>
            <a:ext cx="5819040" cy="4183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CustomShape 1"/>
          <p:cNvSpPr/>
          <p:nvPr/>
        </p:nvSpPr>
        <p:spPr>
          <a:xfrm>
            <a:off x="152280" y="1066680"/>
            <a:ext cx="8836560" cy="5404680"/>
          </a:xfrm>
          <a:prstGeom prst="rect">
            <a:avLst/>
          </a:prstGeom>
          <a:solidFill>
            <a:schemeClr val="bg1"/>
          </a:solidFill>
          <a:ln>
            <a:solidFill>
              <a:schemeClr val="bg1"/>
            </a:solidFill>
          </a:ln>
        </p:spPr>
        <p:style>
          <a:lnRef idx="0"/>
          <a:fillRef idx="0"/>
          <a:effectRef idx="0"/>
          <a:fontRef idx="minor"/>
        </p:style>
        <p:txBody>
          <a:bodyPr lIns="90000" rIns="90000" tIns="45000" bIns="45000"/>
          <a:p>
            <a:pPr marL="231840" indent="-229320">
              <a:lnSpc>
                <a:spcPct val="100000"/>
              </a:lnSpc>
              <a:buClr>
                <a:srgbClr val="006899"/>
              </a:buClr>
              <a:buFont typeface="Arial"/>
              <a:buChar char="•"/>
            </a:pPr>
            <a:r>
              <a:rPr b="0" lang="en-IN" sz="2000" spc="-1" strike="noStrike">
                <a:solidFill>
                  <a:srgbClr val="404040"/>
                </a:solidFill>
                <a:uFill>
                  <a:solidFill>
                    <a:srgbClr val="ffffff"/>
                  </a:solidFill>
                </a:uFill>
                <a:latin typeface="Calibri"/>
                <a:ea typeface="MS PGothic"/>
              </a:rPr>
              <a:t>To see Docker Container password </a:t>
            </a:r>
            <a:endParaRPr b="0" lang="en-IN" sz="1800" spc="-1" strike="noStrike">
              <a:solidFill>
                <a:srgbClr val="000000"/>
              </a:solidFill>
              <a:uFill>
                <a:solidFill>
                  <a:srgbClr val="ffffff"/>
                </a:solidFill>
              </a:uFill>
              <a:latin typeface="Arial"/>
            </a:endParaRPr>
          </a:p>
          <a:p>
            <a:pPr lvl="1" marL="509760" indent="-219600">
              <a:lnSpc>
                <a:spcPct val="100000"/>
              </a:lnSpc>
              <a:buClr>
                <a:srgbClr val="8dc63f"/>
              </a:buClr>
              <a:buFont typeface="Arial"/>
              <a:buChar char="•"/>
            </a:pPr>
            <a:r>
              <a:rPr b="0" lang="en-IN" sz="1600" spc="-1" strike="noStrike">
                <a:solidFill>
                  <a:srgbClr val="404040"/>
                </a:solidFill>
                <a:uFill>
                  <a:solidFill>
                    <a:srgbClr val="ffffff"/>
                  </a:solidFill>
                </a:uFill>
                <a:latin typeface="Courier New"/>
                <a:ea typeface="MS PGothic"/>
              </a:rPr>
              <a:t>Docker logs &lt;conatinerID&gt;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1800">
              <a:lnSpc>
                <a:spcPct val="100000"/>
              </a:lnSpc>
            </a:pPr>
            <a:r>
              <a:rPr b="0" lang="en-IN" sz="2000" spc="-1" strike="noStrike">
                <a:solidFill>
                  <a:srgbClr val="404040"/>
                </a:solidFill>
                <a:uFill>
                  <a:solidFill>
                    <a:srgbClr val="ffffff"/>
                  </a:solidFill>
                </a:uFill>
                <a:latin typeface="Calibri"/>
                <a:ea typeface="MS PGothic"/>
              </a:rPr>
              <a:t> </a:t>
            </a: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Wingdings 2" charset="2"/>
              <a:buChar char=""/>
            </a:pPr>
            <a:r>
              <a:rPr b="0" lang="en-IN" sz="2000" spc="-1" strike="noStrike">
                <a:solidFill>
                  <a:srgbClr val="404040"/>
                </a:solidFill>
                <a:uFill>
                  <a:solidFill>
                    <a:srgbClr val="ffffff"/>
                  </a:solidFill>
                </a:uFill>
                <a:latin typeface="Calibri"/>
                <a:ea typeface="MS PGothic"/>
              </a:rPr>
              <a:t>Do ssh from Docker Host </a:t>
            </a:r>
            <a:endParaRPr b="0" lang="en-IN" sz="1800" spc="-1" strike="noStrike">
              <a:solidFill>
                <a:srgbClr val="000000"/>
              </a:solidFill>
              <a:uFill>
                <a:solidFill>
                  <a:srgbClr val="ffffff"/>
                </a:solidFill>
              </a:uFill>
              <a:latin typeface="Arial"/>
            </a:endParaRPr>
          </a:p>
          <a:p>
            <a:pPr lvl="1" marL="509760" indent="-219600">
              <a:lnSpc>
                <a:spcPct val="100000"/>
              </a:lnSpc>
              <a:buClr>
                <a:srgbClr val="8dc63f"/>
              </a:buClr>
              <a:buFont typeface="Wingdings 2" charset="2"/>
              <a:buChar char=""/>
            </a:pPr>
            <a:r>
              <a:rPr b="0" lang="en-IN" sz="1800" spc="-1" strike="noStrike">
                <a:solidFill>
                  <a:srgbClr val="404040"/>
                </a:solidFill>
                <a:uFill>
                  <a:solidFill>
                    <a:srgbClr val="ffffff"/>
                  </a:solidFill>
                </a:uFill>
                <a:latin typeface="Arial"/>
                <a:ea typeface="MS PGothic"/>
              </a:rPr>
              <a:t> “</a:t>
            </a:r>
            <a:r>
              <a:rPr b="0" lang="en-IN" sz="1600" spc="-1" strike="noStrike">
                <a:solidFill>
                  <a:srgbClr val="404040"/>
                </a:solidFill>
                <a:uFill>
                  <a:solidFill>
                    <a:srgbClr val="ffffff"/>
                  </a:solidFill>
                </a:uFill>
                <a:latin typeface="Courier New"/>
                <a:ea typeface="MS PGothic"/>
              </a:rPr>
              <a:t>ssh root@localhost -p 49153</a:t>
            </a:r>
            <a:r>
              <a:rPr b="0" lang="en-IN" sz="1800" spc="-1" strike="noStrike">
                <a:solidFill>
                  <a:srgbClr val="404040"/>
                </a:solidFill>
                <a:uFill>
                  <a:solidFill>
                    <a:srgbClr val="ffffff"/>
                  </a:solidFill>
                </a:uFill>
                <a:latin typeface="Arial"/>
                <a:ea typeface="MS PGothic"/>
              </a:rPr>
              <a: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404040"/>
                </a:solidFill>
                <a:uFill>
                  <a:solidFill>
                    <a:srgbClr val="ffffff"/>
                  </a:solidFill>
                </a:uFill>
                <a:latin typeface="Calibri"/>
                <a:ea typeface="MS PGothic"/>
              </a:rPr>
              <a:t>See the prompt ,now we are inside the docker container.</a:t>
            </a:r>
            <a:endParaRPr b="0" lang="en-IN" sz="1800" spc="-1" strike="noStrike">
              <a:solidFill>
                <a:srgbClr val="000000"/>
              </a:solidFill>
              <a:uFill>
                <a:solidFill>
                  <a:srgbClr val="ffffff"/>
                </a:solidFill>
              </a:uFill>
              <a:latin typeface="Arial"/>
            </a:endParaRPr>
          </a:p>
          <a:p>
            <a:pPr marL="1800">
              <a:lnSpc>
                <a:spcPct val="100000"/>
              </a:lnSpc>
            </a:pPr>
            <a:r>
              <a:rPr b="0" lang="en-IN" sz="2000" spc="-1" strike="noStrike">
                <a:solidFill>
                  <a:srgbClr val="404040"/>
                </a:solidFill>
                <a:uFill>
                  <a:solidFill>
                    <a:srgbClr val="ffffff"/>
                  </a:solidFill>
                </a:uFill>
                <a:latin typeface="Calibri"/>
                <a:ea typeface="MS PGothic"/>
              </a:rPr>
              <a:t> </a:t>
            </a:r>
            <a:endParaRPr b="0" lang="en-IN" sz="1800" spc="-1" strike="noStrike">
              <a:solidFill>
                <a:srgbClr val="000000"/>
              </a:solidFill>
              <a:uFill>
                <a:solidFill>
                  <a:srgbClr val="ffffff"/>
                </a:solidFill>
              </a:uFill>
              <a:latin typeface="Arial"/>
            </a:endParaRPr>
          </a:p>
          <a:p>
            <a:pPr marL="1800">
              <a:lnSpc>
                <a:spcPct val="100000"/>
              </a:lnSpc>
            </a:pPr>
            <a:r>
              <a:rPr b="0" lang="en-IN" sz="2000" spc="-1" strike="noStrike">
                <a:solidFill>
                  <a:srgbClr val="404040"/>
                </a:solidFill>
                <a:uFill>
                  <a:solidFill>
                    <a:srgbClr val="ffffff"/>
                  </a:solidFill>
                </a:uFill>
                <a:latin typeface="Calibri"/>
                <a:ea typeface="MS PGothic"/>
              </a:rPr>
              <a:t> </a:t>
            </a: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Wingdings 2" charset="2"/>
              <a:buChar char=""/>
            </a:pPr>
            <a:r>
              <a:rPr b="0" lang="en-IN" sz="2000" spc="-1" strike="noStrike">
                <a:solidFill>
                  <a:srgbClr val="404040"/>
                </a:solidFill>
                <a:uFill>
                  <a:solidFill>
                    <a:srgbClr val="ffffff"/>
                  </a:solidFill>
                </a:uFill>
                <a:latin typeface="Calibri"/>
                <a:ea typeface="MS PGothic"/>
              </a:rPr>
              <a:t>To come out from Container type ‘exit’.</a:t>
            </a: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Wingdings 2" charset="2"/>
              <a:buChar char=""/>
            </a:pPr>
            <a:r>
              <a:rPr b="0" lang="en-IN" sz="2000" spc="-1" strike="noStrike">
                <a:solidFill>
                  <a:srgbClr val="404040"/>
                </a:solidFill>
                <a:uFill>
                  <a:solidFill>
                    <a:srgbClr val="ffffff"/>
                  </a:solidFill>
                </a:uFill>
                <a:latin typeface="Calibri"/>
                <a:ea typeface="MS PGothic"/>
              </a:rPr>
              <a:t>To delete container use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199" name="Picture 3" descr=""/>
          <p:cNvPicPr/>
          <p:nvPr/>
        </p:nvPicPr>
        <p:blipFill>
          <a:blip r:embed="rId1"/>
          <a:stretch/>
        </p:blipFill>
        <p:spPr>
          <a:xfrm>
            <a:off x="425160" y="4501440"/>
            <a:ext cx="7841160" cy="597960"/>
          </a:xfrm>
          <a:prstGeom prst="rect">
            <a:avLst/>
          </a:prstGeom>
          <a:ln>
            <a:noFill/>
          </a:ln>
        </p:spPr>
      </p:pic>
      <p:pic>
        <p:nvPicPr>
          <p:cNvPr id="200" name="Picture 202" descr=""/>
          <p:cNvPicPr/>
          <p:nvPr/>
        </p:nvPicPr>
        <p:blipFill>
          <a:blip r:embed="rId2"/>
          <a:stretch/>
        </p:blipFill>
        <p:spPr>
          <a:xfrm>
            <a:off x="425160" y="5869440"/>
            <a:ext cx="6122880" cy="369720"/>
          </a:xfrm>
          <a:prstGeom prst="rect">
            <a:avLst/>
          </a:prstGeom>
          <a:ln>
            <a:noFill/>
          </a:ln>
        </p:spPr>
      </p:pic>
      <p:pic>
        <p:nvPicPr>
          <p:cNvPr id="201" name="Picture 2" descr=""/>
          <p:cNvPicPr/>
          <p:nvPr/>
        </p:nvPicPr>
        <p:blipFill>
          <a:blip r:embed="rId3"/>
          <a:stretch/>
        </p:blipFill>
        <p:spPr>
          <a:xfrm>
            <a:off x="425160" y="1642320"/>
            <a:ext cx="7999200" cy="1903320"/>
          </a:xfrm>
          <a:prstGeom prst="rect">
            <a:avLst/>
          </a:prstGeom>
          <a:ln>
            <a:noFill/>
          </a:ln>
        </p:spPr>
      </p:pic>
      <p:sp>
        <p:nvSpPr>
          <p:cNvPr id="202" name="CustomShape 2"/>
          <p:cNvSpPr/>
          <p:nvPr/>
        </p:nvSpPr>
        <p:spPr>
          <a:xfrm>
            <a:off x="366840" y="76320"/>
            <a:ext cx="7327080" cy="911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2800" spc="-1" strike="noStrike">
                <a:solidFill>
                  <a:srgbClr val="006899"/>
                </a:solidFill>
                <a:uFill>
                  <a:solidFill>
                    <a:srgbClr val="ffffff"/>
                  </a:solidFill>
                </a:uFill>
                <a:latin typeface="Calibri"/>
                <a:ea typeface="MS PGothic"/>
              </a:rPr>
              <a:t>DockerFile – Login to container</a:t>
            </a:r>
            <a:endParaRPr b="0"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CustomShape 1"/>
          <p:cNvSpPr/>
          <p:nvPr/>
        </p:nvSpPr>
        <p:spPr>
          <a:xfrm>
            <a:off x="308880" y="988920"/>
            <a:ext cx="8563320" cy="5253120"/>
          </a:xfrm>
          <a:prstGeom prst="rect">
            <a:avLst/>
          </a:prstGeom>
          <a:solidFill>
            <a:schemeClr val="bg1"/>
          </a:solidFill>
          <a:ln>
            <a:solidFill>
              <a:schemeClr val="bg1"/>
            </a:solidFill>
          </a:ln>
        </p:spPr>
        <p:style>
          <a:lnRef idx="0"/>
          <a:fillRef idx="0"/>
          <a:effectRef idx="0"/>
          <a:fontRef idx="minor"/>
        </p:style>
        <p:txBody>
          <a:bodyPr lIns="90000" rIns="90000" tIns="45000" bIns="45000"/>
          <a:p>
            <a:pPr marL="231840" indent="-229320">
              <a:lnSpc>
                <a:spcPct val="100000"/>
              </a:lnSpc>
              <a:buClr>
                <a:srgbClr val="006899"/>
              </a:buClr>
              <a:buFont typeface="Wingdings 2" charset="2"/>
              <a:buChar char=""/>
            </a:pPr>
            <a:r>
              <a:rPr b="0" lang="en-IN" sz="2000" spc="-1" strike="noStrike">
                <a:solidFill>
                  <a:srgbClr val="404040"/>
                </a:solidFill>
                <a:uFill>
                  <a:solidFill>
                    <a:srgbClr val="ffffff"/>
                  </a:solidFill>
                </a:uFill>
                <a:latin typeface="Calibri"/>
                <a:ea typeface="MS PGothic"/>
              </a:rPr>
              <a:t>Create a new image from a container’s chagnes</a:t>
            </a:r>
            <a:endParaRPr b="0" lang="en-IN" sz="1800" spc="-1" strike="noStrike">
              <a:solidFill>
                <a:srgbClr val="000000"/>
              </a:solidFill>
              <a:uFill>
                <a:solidFill>
                  <a:srgbClr val="ffffff"/>
                </a:solidFill>
              </a:uFill>
              <a:latin typeface="Arial"/>
            </a:endParaRPr>
          </a:p>
          <a:p>
            <a:pPr lvl="1" marL="509760" indent="-219600">
              <a:lnSpc>
                <a:spcPct val="100000"/>
              </a:lnSpc>
              <a:buClr>
                <a:srgbClr val="8dc63f"/>
              </a:buClr>
              <a:buFont typeface="Arial"/>
              <a:buChar char="•"/>
            </a:pPr>
            <a:r>
              <a:rPr b="0" lang="en-IN" sz="1600" spc="-1" strike="noStrike">
                <a:solidFill>
                  <a:srgbClr val="404040"/>
                </a:solidFill>
                <a:uFill>
                  <a:solidFill>
                    <a:srgbClr val="ffffff"/>
                  </a:solidFill>
                </a:uFill>
                <a:latin typeface="Courier New"/>
                <a:ea typeface="MS PGothic"/>
              </a:rPr>
              <a:t>Docker commit [OPTIONS] CONTAINER [REPOSITORY[:TAG]]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1800">
              <a:lnSpc>
                <a:spcPct val="100000"/>
              </a:lnSpc>
            </a:pPr>
            <a:r>
              <a:rPr b="0" lang="en-IN" sz="2000" spc="-1" strike="noStrike">
                <a:solidFill>
                  <a:srgbClr val="404040"/>
                </a:solidFill>
                <a:uFill>
                  <a:solidFill>
                    <a:srgbClr val="ffffff"/>
                  </a:solidFill>
                </a:uFill>
                <a:latin typeface="Calibri"/>
                <a:ea typeface="MS PGothic"/>
              </a:rPr>
              <a:t> </a:t>
            </a: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Wingdings 2" charset="2"/>
              <a:buChar char=""/>
            </a:pPr>
            <a:r>
              <a:rPr b="0" lang="en-IN" sz="2000" spc="-1" strike="noStrike">
                <a:solidFill>
                  <a:srgbClr val="404040"/>
                </a:solidFill>
                <a:uFill>
                  <a:solidFill>
                    <a:srgbClr val="ffffff"/>
                  </a:solidFill>
                </a:uFill>
                <a:latin typeface="Calibri"/>
                <a:ea typeface="MS PGothic"/>
              </a:rPr>
              <a:t>Stop and remove container</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1800">
              <a:lnSpc>
                <a:spcPct val="100000"/>
              </a:lnSpc>
            </a:pPr>
            <a:endParaRPr b="0" lang="en-IN" sz="1800" spc="-1" strike="noStrike">
              <a:solidFill>
                <a:srgbClr val="000000"/>
              </a:solidFill>
              <a:uFill>
                <a:solidFill>
                  <a:srgbClr val="ffffff"/>
                </a:solidFill>
              </a:uFill>
              <a:latin typeface="Arial"/>
            </a:endParaRPr>
          </a:p>
          <a:p>
            <a:pPr marL="1800">
              <a:lnSpc>
                <a:spcPct val="100000"/>
              </a:lnSpc>
            </a:pPr>
            <a:endParaRPr b="0" lang="en-IN" sz="1800" spc="-1" strike="noStrike">
              <a:solidFill>
                <a:srgbClr val="000000"/>
              </a:solidFill>
              <a:uFill>
                <a:solidFill>
                  <a:srgbClr val="ffffff"/>
                </a:solidFill>
              </a:uFill>
              <a:latin typeface="Arial"/>
            </a:endParaRPr>
          </a:p>
          <a:p>
            <a:pPr marL="1800">
              <a:lnSpc>
                <a:spcPct val="100000"/>
              </a:lnSpc>
            </a:pPr>
            <a:r>
              <a:rPr b="0" lang="en-IN" sz="2000" spc="-1" strike="noStrike">
                <a:solidFill>
                  <a:srgbClr val="404040"/>
                </a:solidFill>
                <a:uFill>
                  <a:solidFill>
                    <a:srgbClr val="ffffff"/>
                  </a:solidFill>
                </a:uFill>
                <a:latin typeface="Calibri"/>
                <a:ea typeface="MS PGothic"/>
              </a:rPr>
              <a:t> </a:t>
            </a: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Wingdings 2" charset="2"/>
              <a:buChar char=""/>
            </a:pPr>
            <a:r>
              <a:rPr b="0" lang="en-IN" sz="2000" spc="-1" strike="noStrike">
                <a:solidFill>
                  <a:srgbClr val="404040"/>
                </a:solidFill>
                <a:uFill>
                  <a:solidFill>
                    <a:srgbClr val="ffffff"/>
                  </a:solidFill>
                </a:uFill>
                <a:latin typeface="Calibri"/>
                <a:ea typeface="MS PGothic"/>
              </a:rPr>
              <a:t>Recreate container from updated image</a:t>
            </a:r>
            <a:endParaRPr b="0" lang="en-IN" sz="1800" spc="-1" strike="noStrike">
              <a:solidFill>
                <a:srgbClr val="000000"/>
              </a:solidFill>
              <a:uFill>
                <a:solidFill>
                  <a:srgbClr val="ffffff"/>
                </a:solidFill>
              </a:uFill>
              <a:latin typeface="Arial"/>
            </a:endParaRPr>
          </a:p>
          <a:p>
            <a:pPr marL="1800">
              <a:lnSpc>
                <a:spcPct val="100000"/>
              </a:lnSpc>
            </a:pPr>
            <a:endParaRPr b="0" lang="en-IN" sz="1800" spc="-1" strike="noStrike">
              <a:solidFill>
                <a:srgbClr val="000000"/>
              </a:solidFill>
              <a:uFill>
                <a:solidFill>
                  <a:srgbClr val="ffffff"/>
                </a:solidFill>
              </a:uFill>
              <a:latin typeface="Arial"/>
            </a:endParaRPr>
          </a:p>
          <a:p>
            <a:pPr marL="1800">
              <a:lnSpc>
                <a:spcPct val="100000"/>
              </a:lnSpc>
            </a:pPr>
            <a:endParaRPr b="0" lang="en-IN" sz="1800" spc="-1" strike="noStrike">
              <a:solidFill>
                <a:srgbClr val="000000"/>
              </a:solidFill>
              <a:uFill>
                <a:solidFill>
                  <a:srgbClr val="ffffff"/>
                </a:solidFill>
              </a:uFill>
              <a:latin typeface="Arial"/>
            </a:endParaRPr>
          </a:p>
          <a:p>
            <a:pPr marL="1800">
              <a:lnSpc>
                <a:spcPct val="100000"/>
              </a:lnSpc>
            </a:pPr>
            <a:endParaRPr b="0" lang="en-IN" sz="1800" spc="-1" strike="noStrike">
              <a:solidFill>
                <a:srgbClr val="000000"/>
              </a:solidFill>
              <a:uFill>
                <a:solidFill>
                  <a:srgbClr val="ffffff"/>
                </a:solidFill>
              </a:uFill>
              <a:latin typeface="Arial"/>
            </a:endParaRPr>
          </a:p>
          <a:p>
            <a:pPr marL="1800">
              <a:lnSpc>
                <a:spcPct val="100000"/>
              </a:lnSpc>
            </a:pPr>
            <a:endParaRPr b="0" lang="en-IN" sz="1800" spc="-1" strike="noStrike">
              <a:solidFill>
                <a:srgbClr val="000000"/>
              </a:solidFill>
              <a:uFill>
                <a:solidFill>
                  <a:srgbClr val="ffffff"/>
                </a:solidFill>
              </a:uFill>
              <a:latin typeface="Arial"/>
            </a:endParaRPr>
          </a:p>
          <a:p>
            <a:pPr marL="1800">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Note the changes made to the image are reflected in the new container</a:t>
            </a:r>
            <a:endParaRPr b="0" lang="en-IN" sz="1800" spc="-1" strike="noStrike">
              <a:solidFill>
                <a:srgbClr val="000000"/>
              </a:solidFill>
              <a:uFill>
                <a:solidFill>
                  <a:srgbClr val="ffffff"/>
                </a:solidFill>
              </a:uFill>
              <a:latin typeface="Arial"/>
            </a:endParaRPr>
          </a:p>
          <a:p>
            <a:pPr marL="1800">
              <a:lnSpc>
                <a:spcPct val="100000"/>
              </a:lnSpc>
            </a:pPr>
            <a:endParaRPr b="0" lang="en-IN" sz="1800" spc="-1" strike="noStrike">
              <a:solidFill>
                <a:srgbClr val="000000"/>
              </a:solidFill>
              <a:uFill>
                <a:solidFill>
                  <a:srgbClr val="ffffff"/>
                </a:solidFill>
              </a:uFill>
              <a:latin typeface="Arial"/>
            </a:endParaRPr>
          </a:p>
          <a:p>
            <a:pPr marL="1800">
              <a:lnSpc>
                <a:spcPct val="100000"/>
              </a:lnSpc>
            </a:pPr>
            <a:endParaRPr b="0" lang="en-IN" sz="1800" spc="-1" strike="noStrike">
              <a:solidFill>
                <a:srgbClr val="000000"/>
              </a:solidFill>
              <a:uFill>
                <a:solidFill>
                  <a:srgbClr val="ffffff"/>
                </a:solidFill>
              </a:uFill>
              <a:latin typeface="Arial"/>
            </a:endParaRPr>
          </a:p>
        </p:txBody>
      </p:sp>
      <p:sp>
        <p:nvSpPr>
          <p:cNvPr id="204" name="CustomShape 2"/>
          <p:cNvSpPr/>
          <p:nvPr/>
        </p:nvSpPr>
        <p:spPr>
          <a:xfrm>
            <a:off x="366840" y="76320"/>
            <a:ext cx="7327080" cy="911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2800" spc="-1" strike="noStrike">
                <a:solidFill>
                  <a:srgbClr val="006899"/>
                </a:solidFill>
                <a:uFill>
                  <a:solidFill>
                    <a:srgbClr val="ffffff"/>
                  </a:solidFill>
                </a:uFill>
                <a:latin typeface="Calibri"/>
                <a:ea typeface="MS PGothic"/>
              </a:rPr>
              <a:t>Docker commit</a:t>
            </a:r>
            <a:endParaRPr b="0" lang="en-IN" sz="1800" spc="-1" strike="noStrike">
              <a:solidFill>
                <a:srgbClr val="000000"/>
              </a:solidFill>
              <a:uFill>
                <a:solidFill>
                  <a:srgbClr val="ffffff"/>
                </a:solidFill>
              </a:uFill>
              <a:latin typeface="Arial"/>
            </a:endParaRPr>
          </a:p>
        </p:txBody>
      </p:sp>
      <p:pic>
        <p:nvPicPr>
          <p:cNvPr id="205" name="Picture 2" descr=""/>
          <p:cNvPicPr/>
          <p:nvPr/>
        </p:nvPicPr>
        <p:blipFill>
          <a:blip r:embed="rId1"/>
          <a:stretch/>
        </p:blipFill>
        <p:spPr>
          <a:xfrm>
            <a:off x="544680" y="1789560"/>
            <a:ext cx="6971760" cy="389880"/>
          </a:xfrm>
          <a:prstGeom prst="rect">
            <a:avLst/>
          </a:prstGeom>
          <a:ln>
            <a:noFill/>
          </a:ln>
        </p:spPr>
      </p:pic>
      <p:pic>
        <p:nvPicPr>
          <p:cNvPr id="206" name="Picture 3" descr=""/>
          <p:cNvPicPr/>
          <p:nvPr/>
        </p:nvPicPr>
        <p:blipFill>
          <a:blip r:embed="rId2"/>
          <a:stretch/>
        </p:blipFill>
        <p:spPr>
          <a:xfrm>
            <a:off x="544680" y="2811600"/>
            <a:ext cx="6714360" cy="1304280"/>
          </a:xfrm>
          <a:prstGeom prst="rect">
            <a:avLst/>
          </a:prstGeom>
          <a:ln>
            <a:noFill/>
          </a:ln>
        </p:spPr>
      </p:pic>
      <p:pic>
        <p:nvPicPr>
          <p:cNvPr id="207" name="Picture 5" descr=""/>
          <p:cNvPicPr/>
          <p:nvPr/>
        </p:nvPicPr>
        <p:blipFill>
          <a:blip r:embed="rId3"/>
          <a:stretch/>
        </p:blipFill>
        <p:spPr>
          <a:xfrm>
            <a:off x="544680" y="4595760"/>
            <a:ext cx="5933520" cy="8661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CustomShape 1"/>
          <p:cNvSpPr/>
          <p:nvPr/>
        </p:nvSpPr>
        <p:spPr>
          <a:xfrm>
            <a:off x="1944000" y="417960"/>
            <a:ext cx="4614120" cy="44460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006899"/>
                </a:solidFill>
                <a:uFill>
                  <a:solidFill>
                    <a:srgbClr val="ffffff"/>
                  </a:solidFill>
                </a:uFill>
                <a:latin typeface="Calibri"/>
                <a:ea typeface="MS PGothic"/>
              </a:rPr>
              <a:t>Data Volumes</a:t>
            </a:r>
            <a:endParaRPr b="0" lang="en-IN" sz="1800" spc="-1" strike="noStrike">
              <a:solidFill>
                <a:srgbClr val="000000"/>
              </a:solidFill>
              <a:uFill>
                <a:solidFill>
                  <a:srgbClr val="ffffff"/>
                </a:solidFill>
              </a:uFill>
              <a:latin typeface="Arial"/>
            </a:endParaRPr>
          </a:p>
        </p:txBody>
      </p:sp>
      <p:sp>
        <p:nvSpPr>
          <p:cNvPr id="209" name="CustomShape 2"/>
          <p:cNvSpPr/>
          <p:nvPr/>
        </p:nvSpPr>
        <p:spPr>
          <a:xfrm>
            <a:off x="152280" y="942480"/>
            <a:ext cx="8836560" cy="5528880"/>
          </a:xfrm>
          <a:prstGeom prst="rect">
            <a:avLst/>
          </a:prstGeom>
          <a:noFill/>
          <a:ln>
            <a:solidFill>
              <a:schemeClr val="bg1"/>
            </a:solidFill>
          </a:ln>
        </p:spPr>
        <p:style>
          <a:lnRef idx="0"/>
          <a:fillRef idx="0"/>
          <a:effectRef idx="0"/>
          <a:fontRef idx="minor"/>
        </p:style>
        <p:txBody>
          <a:bodyPr lIns="90000" rIns="90000" tIns="45000" bIns="45000"/>
          <a:p>
            <a:pPr>
              <a:lnSpc>
                <a:spcPct val="100000"/>
              </a:lnSpc>
            </a:pPr>
            <a:r>
              <a:rPr b="0" lang="en-IN" sz="1800" spc="-1" strike="noStrike">
                <a:solidFill>
                  <a:srgbClr val="404040"/>
                </a:solidFill>
                <a:uFill>
                  <a:solidFill>
                    <a:srgbClr val="ffffff"/>
                  </a:solidFill>
                </a:uFill>
                <a:latin typeface="Calibri"/>
                <a:ea typeface="MS PGothic"/>
              </a:rPr>
              <a:t>Volumes are the preferred mechanism for persisting data generated by and used by Docker containers.  Quite simply, volumes are directories (or files) that are outside of the container File System and exist as normal directories and files on the host filesystem.     </a:t>
            </a: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Wingdings 2" charset="2"/>
              <a:buChar char=""/>
            </a:pPr>
            <a:r>
              <a:rPr b="0" lang="en-IN" sz="2000" spc="-1" strike="noStrike">
                <a:solidFill>
                  <a:srgbClr val="404040"/>
                </a:solidFill>
                <a:uFill>
                  <a:solidFill>
                    <a:srgbClr val="ffffff"/>
                  </a:solidFill>
                </a:uFill>
                <a:latin typeface="Calibri"/>
                <a:ea typeface="MS PGothic"/>
              </a:rPr>
              <a:t>Default volume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lvl="1" marL="744840" indent="-285120">
              <a:lnSpc>
                <a:spcPct val="100000"/>
              </a:lnSpc>
              <a:buClr>
                <a:srgbClr val="006899"/>
              </a:buClr>
              <a:buFont typeface="Arial"/>
              <a:buChar char="•"/>
            </a:pPr>
            <a:r>
              <a:rPr b="1" lang="en-IN" sz="1800" spc="-1" strike="noStrike">
                <a:solidFill>
                  <a:srgbClr val="000000"/>
                </a:solidFill>
                <a:uFill>
                  <a:solidFill>
                    <a:srgbClr val="ffffff"/>
                  </a:solidFill>
                </a:uFill>
                <a:latin typeface="Calibri"/>
                <a:ea typeface="DejaVu Sans"/>
              </a:rPr>
              <a:t>Default host folder for volumes is </a:t>
            </a:r>
            <a:r>
              <a:rPr b="0" lang="en-IN" sz="1800" spc="-1" strike="noStrike">
                <a:solidFill>
                  <a:srgbClr val="000000"/>
                </a:solidFill>
                <a:uFill>
                  <a:solidFill>
                    <a:srgbClr val="ffffff"/>
                  </a:solidFill>
                </a:uFill>
                <a:latin typeface="Calibri"/>
                <a:ea typeface="DejaVu Sans"/>
              </a:rPr>
              <a:t>: /var/lib/docker/volumes/</a:t>
            </a:r>
            <a:endParaRPr b="0" lang="en-IN" sz="1800" spc="-1" strike="noStrike">
              <a:solidFill>
                <a:srgbClr val="000000"/>
              </a:solidFill>
              <a:uFill>
                <a:solidFill>
                  <a:srgbClr val="ffffff"/>
                </a:solidFill>
              </a:uFill>
              <a:latin typeface="Arial"/>
            </a:endParaRPr>
          </a:p>
          <a:p>
            <a:pPr marL="1800">
              <a:lnSpc>
                <a:spcPct val="100000"/>
              </a:lnSpc>
            </a:pP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Wingdings 2" charset="2"/>
              <a:buChar char=""/>
            </a:pPr>
            <a:r>
              <a:rPr b="0" lang="en-IN" sz="2000" spc="-1" strike="noStrike">
                <a:solidFill>
                  <a:srgbClr val="404040"/>
                </a:solidFill>
                <a:uFill>
                  <a:solidFill>
                    <a:srgbClr val="ffffff"/>
                  </a:solidFill>
                </a:uFill>
                <a:latin typeface="Calibri"/>
                <a:ea typeface="MS PGothic"/>
              </a:rPr>
              <a:t>Specify host folder volume</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404040"/>
                </a:solidFill>
                <a:uFill>
                  <a:solidFill>
                    <a:srgbClr val="ffffff"/>
                  </a:solidFill>
                </a:uFill>
                <a:latin typeface="Calibri"/>
                <a:ea typeface="MS PGothic"/>
              </a:rPr>
              <a:t>    </a:t>
            </a:r>
            <a:r>
              <a:rPr b="0" lang="en-IN" sz="2000" spc="-1" strike="noStrike">
                <a:solidFill>
                  <a:srgbClr val="404040"/>
                </a:solidFill>
                <a:uFill>
                  <a:solidFill>
                    <a:srgbClr val="ffffff"/>
                  </a:solidFill>
                </a:uFill>
                <a:latin typeface="Calibri"/>
                <a:ea typeface="MS PGothic"/>
              </a:rPr>
              <a:t>(SELinux)sudo chcon -Rt svirt_sandbox_file_t /tmp/volumes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404040"/>
                </a:solidFill>
                <a:uFill>
                  <a:solidFill>
                    <a:srgbClr val="ffffff"/>
                  </a:solidFill>
                </a:uFill>
                <a:latin typeface="Calibri"/>
                <a:ea typeface="MS PGothic"/>
              </a:rPr>
              <a:t> </a:t>
            </a:r>
            <a:endParaRPr b="0" lang="en-IN" sz="1800" spc="-1" strike="noStrike">
              <a:solidFill>
                <a:srgbClr val="000000"/>
              </a:solidFill>
              <a:uFill>
                <a:solidFill>
                  <a:srgbClr val="ffffff"/>
                </a:solidFill>
              </a:uFill>
              <a:latin typeface="Arial"/>
            </a:endParaRPr>
          </a:p>
          <a:p>
            <a:pPr marL="1800">
              <a:lnSpc>
                <a:spcPct val="100000"/>
              </a:lnSpc>
            </a:pPr>
            <a:r>
              <a:rPr b="0" lang="en-IN" sz="2000" spc="-1" strike="noStrike">
                <a:solidFill>
                  <a:srgbClr val="404040"/>
                </a:solidFill>
                <a:uFill>
                  <a:solidFill>
                    <a:srgbClr val="ffffff"/>
                  </a:solidFill>
                </a:uFill>
                <a:latin typeface="Calibri"/>
                <a:ea typeface="MS PGothic"/>
              </a:rPr>
              <a:t> </a:t>
            </a:r>
            <a:endParaRPr b="0" lang="en-IN" sz="1800" spc="-1" strike="noStrike">
              <a:solidFill>
                <a:srgbClr val="000000"/>
              </a:solidFill>
              <a:uFill>
                <a:solidFill>
                  <a:srgbClr val="ffffff"/>
                </a:solidFill>
              </a:uFill>
              <a:latin typeface="Arial"/>
            </a:endParaRPr>
          </a:p>
          <a:p>
            <a:pPr marL="1800">
              <a:lnSpc>
                <a:spcPct val="100000"/>
              </a:lnSpc>
            </a:pP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Wingdings 2" charset="2"/>
              <a:buChar char=""/>
            </a:pPr>
            <a:r>
              <a:rPr b="0" lang="en-IN" sz="2000" spc="-1" strike="noStrike">
                <a:solidFill>
                  <a:srgbClr val="404040"/>
                </a:solidFill>
                <a:uFill>
                  <a:solidFill>
                    <a:srgbClr val="ffffff"/>
                  </a:solidFill>
                </a:uFill>
                <a:latin typeface="Calibri"/>
                <a:ea typeface="MS PGothic"/>
              </a:rPr>
              <a:t>Copy files From and To container</a:t>
            </a:r>
            <a:endParaRPr b="0" lang="en-IN" sz="1800" spc="-1" strike="noStrike">
              <a:solidFill>
                <a:srgbClr val="000000"/>
              </a:solidFill>
              <a:uFill>
                <a:solidFill>
                  <a:srgbClr val="ffffff"/>
                </a:solidFill>
              </a:uFill>
              <a:latin typeface="Arial"/>
            </a:endParaRPr>
          </a:p>
          <a:p>
            <a:pPr marL="1800">
              <a:lnSpc>
                <a:spcPct val="100000"/>
              </a:lnSpc>
            </a:pPr>
            <a:r>
              <a:rPr b="0" lang="en-IN" sz="2000" spc="-1" strike="noStrike">
                <a:solidFill>
                  <a:srgbClr val="404040"/>
                </a:solidFill>
                <a:uFill>
                  <a:solidFill>
                    <a:srgbClr val="ffffff"/>
                  </a:solidFill>
                </a:uFill>
                <a:latin typeface="Calibri"/>
                <a:ea typeface="MS PGothic"/>
              </a:rPr>
              <a:t> </a:t>
            </a:r>
            <a:endParaRPr b="0" lang="en-IN" sz="1800" spc="-1" strike="noStrike">
              <a:solidFill>
                <a:srgbClr val="000000"/>
              </a:solidFill>
              <a:uFill>
                <a:solidFill>
                  <a:srgbClr val="ffffff"/>
                </a:solidFill>
              </a:uFill>
              <a:latin typeface="Arial"/>
            </a:endParaRPr>
          </a:p>
          <a:p>
            <a:pPr marL="1800">
              <a:lnSpc>
                <a:spcPct val="100000"/>
              </a:lnSpc>
            </a:pPr>
            <a:r>
              <a:rPr b="0" lang="en-IN" sz="2000" spc="-1" strike="noStrike">
                <a:solidFill>
                  <a:srgbClr val="404040"/>
                </a:solidFill>
                <a:uFill>
                  <a:solidFill>
                    <a:srgbClr val="ffffff"/>
                  </a:solidFill>
                </a:uFill>
                <a:latin typeface="Calibri"/>
                <a:ea typeface="MS PGothic"/>
              </a:rPr>
              <a:t> </a:t>
            </a:r>
            <a:endParaRPr b="0" lang="en-IN" sz="1800" spc="-1" strike="noStrike">
              <a:solidFill>
                <a:srgbClr val="000000"/>
              </a:solidFill>
              <a:uFill>
                <a:solidFill>
                  <a:srgbClr val="ffffff"/>
                </a:solidFill>
              </a:uFill>
              <a:latin typeface="Arial"/>
            </a:endParaRPr>
          </a:p>
          <a:p>
            <a:pPr marL="1800">
              <a:lnSpc>
                <a:spcPct val="100000"/>
              </a:lnSpc>
            </a:pPr>
            <a:endParaRPr b="0" lang="en-IN" sz="1800" spc="-1" strike="noStrike">
              <a:solidFill>
                <a:srgbClr val="000000"/>
              </a:solidFill>
              <a:uFill>
                <a:solidFill>
                  <a:srgbClr val="ffffff"/>
                </a:solidFill>
              </a:uFill>
              <a:latin typeface="Arial"/>
            </a:endParaRPr>
          </a:p>
          <a:p>
            <a:pPr marL="1800">
              <a:lnSpc>
                <a:spcPct val="100000"/>
              </a:lnSpc>
            </a:pPr>
            <a:endParaRPr b="0" lang="en-IN" sz="1800" spc="-1" strike="noStrike">
              <a:solidFill>
                <a:srgbClr val="000000"/>
              </a:solidFill>
              <a:uFill>
                <a:solidFill>
                  <a:srgbClr val="ffffff"/>
                </a:solidFill>
              </a:uFill>
              <a:latin typeface="Arial"/>
            </a:endParaRPr>
          </a:p>
          <a:p>
            <a:pPr marL="1800">
              <a:lnSpc>
                <a:spcPct val="100000"/>
              </a:lnSpc>
            </a:pPr>
            <a:endParaRPr b="0" lang="en-IN" sz="1800" spc="-1" strike="noStrike">
              <a:solidFill>
                <a:srgbClr val="000000"/>
              </a:solidFill>
              <a:uFill>
                <a:solidFill>
                  <a:srgbClr val="ffffff"/>
                </a:solidFill>
              </a:uFill>
              <a:latin typeface="Arial"/>
            </a:endParaRPr>
          </a:p>
          <a:p>
            <a:pPr marL="1800">
              <a:lnSpc>
                <a:spcPct val="100000"/>
              </a:lnSpc>
            </a:pPr>
            <a:endParaRPr b="0" lang="en-IN" sz="1800" spc="-1" strike="noStrike">
              <a:solidFill>
                <a:srgbClr val="000000"/>
              </a:solidFill>
              <a:uFill>
                <a:solidFill>
                  <a:srgbClr val="ffffff"/>
                </a:solidFill>
              </a:uFill>
              <a:latin typeface="Arial"/>
            </a:endParaRPr>
          </a:p>
          <a:p>
            <a:pPr marL="1800">
              <a:lnSpc>
                <a:spcPct val="100000"/>
              </a:lnSpc>
            </a:pPr>
            <a:endParaRPr b="0" lang="en-IN" sz="1800" spc="-1" strike="noStrike">
              <a:solidFill>
                <a:srgbClr val="000000"/>
              </a:solidFill>
              <a:uFill>
                <a:solidFill>
                  <a:srgbClr val="ffffff"/>
                </a:solidFill>
              </a:uFill>
              <a:latin typeface="Arial"/>
            </a:endParaRPr>
          </a:p>
          <a:p>
            <a:pPr marL="1800">
              <a:lnSpc>
                <a:spcPct val="100000"/>
              </a:lnSpc>
            </a:pPr>
            <a:endParaRPr b="0" lang="en-IN" sz="1800" spc="-1" strike="noStrike">
              <a:solidFill>
                <a:srgbClr val="000000"/>
              </a:solidFill>
              <a:uFill>
                <a:solidFill>
                  <a:srgbClr val="ffffff"/>
                </a:solidFill>
              </a:uFill>
              <a:latin typeface="Arial"/>
            </a:endParaRPr>
          </a:p>
        </p:txBody>
      </p:sp>
      <p:pic>
        <p:nvPicPr>
          <p:cNvPr id="210" name="Picture 206" descr=""/>
          <p:cNvPicPr/>
          <p:nvPr/>
        </p:nvPicPr>
        <p:blipFill>
          <a:blip r:embed="rId1"/>
          <a:stretch/>
        </p:blipFill>
        <p:spPr>
          <a:xfrm>
            <a:off x="299880" y="4057920"/>
            <a:ext cx="8637480" cy="1045800"/>
          </a:xfrm>
          <a:prstGeom prst="rect">
            <a:avLst/>
          </a:prstGeom>
          <a:ln>
            <a:noFill/>
          </a:ln>
        </p:spPr>
      </p:pic>
      <p:pic>
        <p:nvPicPr>
          <p:cNvPr id="211" name="Picture 207" descr=""/>
          <p:cNvPicPr/>
          <p:nvPr/>
        </p:nvPicPr>
        <p:blipFill>
          <a:blip r:embed="rId2"/>
          <a:stretch/>
        </p:blipFill>
        <p:spPr>
          <a:xfrm>
            <a:off x="252000" y="2162160"/>
            <a:ext cx="8733600" cy="518040"/>
          </a:xfrm>
          <a:prstGeom prst="rect">
            <a:avLst/>
          </a:prstGeom>
          <a:ln>
            <a:noFill/>
          </a:ln>
        </p:spPr>
      </p:pic>
      <p:pic>
        <p:nvPicPr>
          <p:cNvPr id="212" name="Picture 208" descr=""/>
          <p:cNvPicPr/>
          <p:nvPr/>
        </p:nvPicPr>
        <p:blipFill>
          <a:blip r:embed="rId3"/>
          <a:stretch/>
        </p:blipFill>
        <p:spPr>
          <a:xfrm>
            <a:off x="299880" y="5670000"/>
            <a:ext cx="6399000" cy="72216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CustomShape 1"/>
          <p:cNvSpPr/>
          <p:nvPr/>
        </p:nvSpPr>
        <p:spPr>
          <a:xfrm>
            <a:off x="366840" y="76320"/>
            <a:ext cx="7327080" cy="911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3200" spc="-1" strike="noStrike">
                <a:solidFill>
                  <a:srgbClr val="006899"/>
                </a:solidFill>
                <a:uFill>
                  <a:solidFill>
                    <a:srgbClr val="ffffff"/>
                  </a:solidFill>
                </a:uFill>
                <a:latin typeface="Calibri"/>
                <a:ea typeface="MS PGothic"/>
              </a:rPr>
              <a:t>	</a:t>
            </a:r>
            <a:r>
              <a:rPr b="1" lang="en-IN" sz="3200" spc="-1" strike="noStrike">
                <a:solidFill>
                  <a:srgbClr val="006899"/>
                </a:solidFill>
                <a:uFill>
                  <a:solidFill>
                    <a:srgbClr val="ffffff"/>
                  </a:solidFill>
                </a:uFill>
                <a:latin typeface="Calibri"/>
                <a:ea typeface="MS PGothic"/>
              </a:rPr>
              <a:t>Docker Alternatives</a:t>
            </a:r>
            <a:endParaRPr b="0" lang="en-IN" sz="1800" spc="-1" strike="noStrike">
              <a:solidFill>
                <a:srgbClr val="000000"/>
              </a:solidFill>
              <a:uFill>
                <a:solidFill>
                  <a:srgbClr val="ffffff"/>
                </a:solidFill>
              </a:uFill>
              <a:latin typeface="Arial"/>
            </a:endParaRPr>
          </a:p>
        </p:txBody>
      </p:sp>
      <p:sp>
        <p:nvSpPr>
          <p:cNvPr id="214" name="CustomShape 2"/>
          <p:cNvSpPr/>
          <p:nvPr/>
        </p:nvSpPr>
        <p:spPr>
          <a:xfrm>
            <a:off x="658800" y="1143000"/>
            <a:ext cx="8055360" cy="5328360"/>
          </a:xfrm>
          <a:prstGeom prst="rect">
            <a:avLst/>
          </a:prstGeom>
          <a:noFill/>
          <a:ln>
            <a:noFill/>
          </a:ln>
        </p:spPr>
        <p:style>
          <a:lnRef idx="0"/>
          <a:fillRef idx="0"/>
          <a:effectRef idx="0"/>
          <a:fontRef idx="minor"/>
        </p:style>
        <p:txBody>
          <a:bodyPr lIns="90000" rIns="90000" tIns="45000" bIns="45000"/>
          <a:p>
            <a:pPr marL="231840" indent="-229320">
              <a:lnSpc>
                <a:spcPct val="100000"/>
              </a:lnSpc>
              <a:buClr>
                <a:srgbClr val="006899"/>
              </a:buClr>
              <a:buFont typeface="Wingdings 2" charset="2"/>
              <a:buChar char=""/>
            </a:pPr>
            <a:r>
              <a:rPr b="0" lang="en-IN" sz="2400" spc="-1" strike="noStrike">
                <a:solidFill>
                  <a:srgbClr val="404040"/>
                </a:solidFill>
                <a:uFill>
                  <a:solidFill>
                    <a:srgbClr val="ffffff"/>
                  </a:solidFill>
                </a:uFill>
                <a:latin typeface="Calibri"/>
                <a:ea typeface="MS PGothic"/>
              </a:rPr>
              <a:t>Core OS' rkt (rocket)</a:t>
            </a: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Wingdings 2" charset="2"/>
              <a:buChar char=""/>
            </a:pPr>
            <a:r>
              <a:rPr b="0" lang="en-IN" sz="2400" spc="-1" strike="noStrike">
                <a:solidFill>
                  <a:srgbClr val="404040"/>
                </a:solidFill>
                <a:uFill>
                  <a:solidFill>
                    <a:srgbClr val="ffffff"/>
                  </a:solidFill>
                </a:uFill>
                <a:latin typeface="Calibri"/>
                <a:ea typeface="MS PGothic"/>
              </a:rPr>
              <a:t>Kubernetes</a:t>
            </a: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Wingdings 2" charset="2"/>
              <a:buChar char=""/>
            </a:pPr>
            <a:r>
              <a:rPr b="0" lang="en-IN" sz="2400" spc="-1" strike="noStrike">
                <a:solidFill>
                  <a:srgbClr val="404040"/>
                </a:solidFill>
                <a:uFill>
                  <a:solidFill>
                    <a:srgbClr val="ffffff"/>
                  </a:solidFill>
                </a:uFill>
                <a:latin typeface="Calibri"/>
                <a:ea typeface="MS PGothic"/>
              </a:rPr>
              <a:t>Amazon AWS ECS (CaaS)</a:t>
            </a: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Wingdings 2" charset="2"/>
              <a:buChar char=""/>
            </a:pPr>
            <a:r>
              <a:rPr b="0" lang="en-IN" sz="2400" spc="-1" strike="noStrike">
                <a:solidFill>
                  <a:srgbClr val="404040"/>
                </a:solidFill>
                <a:uFill>
                  <a:solidFill>
                    <a:srgbClr val="ffffff"/>
                  </a:solidFill>
                </a:uFill>
                <a:latin typeface="Calibri"/>
                <a:ea typeface="MS PGothic"/>
              </a:rPr>
              <a:t>Docker CaaS (Offerings from other cloud vendors)</a:t>
            </a: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Wingdings 2" charset="2"/>
              <a:buChar char=""/>
            </a:pPr>
            <a:r>
              <a:rPr b="0" lang="en-IN" sz="2400" spc="-1" strike="noStrike">
                <a:solidFill>
                  <a:srgbClr val="404040"/>
                </a:solidFill>
                <a:uFill>
                  <a:solidFill>
                    <a:srgbClr val="ffffff"/>
                  </a:solidFill>
                </a:uFill>
                <a:latin typeface="Calibri"/>
                <a:ea typeface="MS PGothic"/>
              </a:rPr>
              <a:t>Apache Mesos' based DC/OS</a:t>
            </a: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Wingdings 2" charset="2"/>
              <a:buChar char=""/>
            </a:pPr>
            <a:r>
              <a:rPr b="0" lang="en-IN" sz="2400" spc="-1" strike="noStrike">
                <a:solidFill>
                  <a:srgbClr val="404040"/>
                </a:solidFill>
                <a:uFill>
                  <a:solidFill>
                    <a:srgbClr val="ffffff"/>
                  </a:solidFill>
                </a:uFill>
                <a:latin typeface="Calibri"/>
                <a:ea typeface="MS PGothic"/>
              </a:rPr>
              <a:t>Digital Ocean</a:t>
            </a: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Wingdings 2" charset="2"/>
              <a:buChar char=""/>
            </a:pPr>
            <a:r>
              <a:rPr b="0" lang="en-IN" sz="2400" spc="-1" strike="noStrike">
                <a:solidFill>
                  <a:srgbClr val="404040"/>
                </a:solidFill>
                <a:uFill>
                  <a:solidFill>
                    <a:srgbClr val="ffffff"/>
                  </a:solidFill>
                </a:uFill>
                <a:latin typeface="Calibri"/>
                <a:ea typeface="MS PGothic"/>
              </a:rPr>
              <a:t>Microsoft Azure Service Fabric</a:t>
            </a: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Wingdings 2" charset="2"/>
              <a:buChar char=""/>
            </a:pPr>
            <a:r>
              <a:rPr b="0" lang="en-IN" sz="2400" spc="-1" strike="noStrike">
                <a:solidFill>
                  <a:srgbClr val="404040"/>
                </a:solidFill>
                <a:uFill>
                  <a:solidFill>
                    <a:srgbClr val="ffffff"/>
                  </a:solidFill>
                </a:uFill>
                <a:latin typeface="Calibri"/>
                <a:ea typeface="MS PGothic"/>
              </a:rPr>
              <a:t>Canonical and LXD – from Ubuntu</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CustomShape 1"/>
          <p:cNvSpPr/>
          <p:nvPr/>
        </p:nvSpPr>
        <p:spPr>
          <a:xfrm>
            <a:off x="762120" y="3336120"/>
            <a:ext cx="7769880" cy="135972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a:solidFill>
                  <a:srgbClr val="006899"/>
                </a:solidFill>
                <a:uFill>
                  <a:solidFill>
                    <a:srgbClr val="ffffff"/>
                  </a:solidFill>
                </a:uFill>
                <a:latin typeface="Arial"/>
                <a:ea typeface="MS PGothic"/>
              </a:rPr>
              <a:t>	</a:t>
            </a:r>
            <a:r>
              <a:rPr b="1" lang="en-IN" sz="3200" spc="-1" strike="noStrike">
                <a:solidFill>
                  <a:srgbClr val="006899"/>
                </a:solidFill>
                <a:uFill>
                  <a:solidFill>
                    <a:srgbClr val="ffffff"/>
                  </a:solidFill>
                </a:uFill>
                <a:latin typeface="Arial"/>
                <a:ea typeface="MS PGothic"/>
              </a:rPr>
              <a:t>Thank you </a:t>
            </a:r>
            <a:endParaRPr b="0" lang="en-IN"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CustomShape 1"/>
          <p:cNvSpPr/>
          <p:nvPr/>
        </p:nvSpPr>
        <p:spPr>
          <a:xfrm>
            <a:off x="366840" y="76320"/>
            <a:ext cx="7327080" cy="911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3200" spc="-1" strike="noStrike">
                <a:solidFill>
                  <a:srgbClr val="006899"/>
                </a:solidFill>
                <a:uFill>
                  <a:solidFill>
                    <a:srgbClr val="ffffff"/>
                  </a:solidFill>
                </a:uFill>
                <a:latin typeface="Calibri"/>
                <a:ea typeface="MS PGothic"/>
              </a:rPr>
              <a:t>	</a:t>
            </a:r>
            <a:r>
              <a:rPr b="1" lang="en-IN" sz="3200" spc="-1" strike="noStrike">
                <a:solidFill>
                  <a:srgbClr val="006899"/>
                </a:solidFill>
                <a:uFill>
                  <a:solidFill>
                    <a:srgbClr val="ffffff"/>
                  </a:solidFill>
                </a:uFill>
                <a:latin typeface="Calibri"/>
                <a:ea typeface="MS PGothic"/>
              </a:rPr>
              <a:t>Agenda</a:t>
            </a:r>
            <a:endParaRPr b="0" lang="en-IN" sz="1800" spc="-1" strike="noStrike">
              <a:solidFill>
                <a:srgbClr val="000000"/>
              </a:solidFill>
              <a:uFill>
                <a:solidFill>
                  <a:srgbClr val="ffffff"/>
                </a:solidFill>
              </a:uFill>
              <a:latin typeface="Arial"/>
            </a:endParaRPr>
          </a:p>
        </p:txBody>
      </p:sp>
      <p:sp>
        <p:nvSpPr>
          <p:cNvPr id="171" name="CustomShape 2"/>
          <p:cNvSpPr/>
          <p:nvPr/>
        </p:nvSpPr>
        <p:spPr>
          <a:xfrm>
            <a:off x="658800" y="1143000"/>
            <a:ext cx="8055360" cy="5328360"/>
          </a:xfrm>
          <a:prstGeom prst="rect">
            <a:avLst/>
          </a:prstGeom>
          <a:noFill/>
          <a:ln>
            <a:noFill/>
          </a:ln>
        </p:spPr>
        <p:style>
          <a:lnRef idx="0"/>
          <a:fillRef idx="0"/>
          <a:effectRef idx="0"/>
          <a:fontRef idx="minor"/>
        </p:style>
        <p:txBody>
          <a:bodyPr lIns="90000" rIns="90000" tIns="45000" bIns="45000"/>
          <a:p>
            <a:pPr marL="231840" indent="-229320">
              <a:lnSpc>
                <a:spcPct val="100000"/>
              </a:lnSpc>
              <a:buClr>
                <a:srgbClr val="006899"/>
              </a:buClr>
              <a:buFont typeface="Wingdings 2" charset="2"/>
              <a:buChar char=""/>
            </a:pPr>
            <a:r>
              <a:rPr b="0" lang="en-IN" sz="2400" spc="-1" strike="noStrike">
                <a:solidFill>
                  <a:srgbClr val="404040"/>
                </a:solidFill>
                <a:uFill>
                  <a:solidFill>
                    <a:srgbClr val="ffffff"/>
                  </a:solidFill>
                </a:uFill>
                <a:latin typeface="Calibri"/>
                <a:ea typeface="MS PGothic"/>
              </a:rPr>
              <a:t>What is Docker ?</a:t>
            </a: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Wingdings 2" charset="2"/>
              <a:buChar char=""/>
            </a:pPr>
            <a:r>
              <a:rPr b="0" lang="en-IN" sz="2400" spc="-1" strike="noStrike">
                <a:solidFill>
                  <a:srgbClr val="404040"/>
                </a:solidFill>
                <a:uFill>
                  <a:solidFill>
                    <a:srgbClr val="ffffff"/>
                  </a:solidFill>
                </a:uFill>
                <a:latin typeface="Calibri"/>
                <a:ea typeface="MS PGothic"/>
              </a:rPr>
              <a:t>QuickStart</a:t>
            </a: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Wingdings 2" charset="2"/>
              <a:buChar char=""/>
            </a:pPr>
            <a:r>
              <a:rPr b="0" lang="en-IN" sz="2400" spc="-1" strike="noStrike">
                <a:solidFill>
                  <a:srgbClr val="404040"/>
                </a:solidFill>
                <a:uFill>
                  <a:solidFill>
                    <a:srgbClr val="ffffff"/>
                  </a:solidFill>
                </a:uFill>
                <a:latin typeface="Calibri"/>
                <a:ea typeface="MS PGothic"/>
              </a:rPr>
              <a:t>Docker Hub</a:t>
            </a: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Wingdings 2" charset="2"/>
              <a:buChar char=""/>
            </a:pPr>
            <a:r>
              <a:rPr b="0" lang="en-IN" sz="2400" spc="-1" strike="noStrike">
                <a:solidFill>
                  <a:srgbClr val="404040"/>
                </a:solidFill>
                <a:uFill>
                  <a:solidFill>
                    <a:srgbClr val="ffffff"/>
                  </a:solidFill>
                </a:uFill>
                <a:latin typeface="Calibri"/>
                <a:ea typeface="MS PGothic"/>
              </a:rPr>
              <a:t>“</a:t>
            </a:r>
            <a:r>
              <a:rPr b="0" lang="en-IN" sz="2400" spc="-1" strike="noStrike">
                <a:solidFill>
                  <a:srgbClr val="404040"/>
                </a:solidFill>
                <a:uFill>
                  <a:solidFill>
                    <a:srgbClr val="ffffff"/>
                  </a:solidFill>
                </a:uFill>
                <a:latin typeface="Calibri"/>
                <a:ea typeface="MS PGothic"/>
              </a:rPr>
              <a:t>Docker” Command</a:t>
            </a: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Wingdings 2" charset="2"/>
              <a:buChar char=""/>
            </a:pPr>
            <a:r>
              <a:rPr b="0" lang="en-IN" sz="2400" spc="-1" strike="noStrike">
                <a:solidFill>
                  <a:srgbClr val="404040"/>
                </a:solidFill>
                <a:uFill>
                  <a:solidFill>
                    <a:srgbClr val="ffffff"/>
                  </a:solidFill>
                </a:uFill>
                <a:latin typeface="Calibri"/>
                <a:ea typeface="MS PGothic"/>
              </a:rPr>
              <a:t>DockerFile</a:t>
            </a: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Wingdings 2" charset="2"/>
              <a:buChar char=""/>
            </a:pPr>
            <a:r>
              <a:rPr b="0" lang="en-IN" sz="2400" spc="-1" strike="noStrike">
                <a:solidFill>
                  <a:srgbClr val="404040"/>
                </a:solidFill>
                <a:uFill>
                  <a:solidFill>
                    <a:srgbClr val="ffffff"/>
                  </a:solidFill>
                </a:uFill>
                <a:latin typeface="Calibri"/>
                <a:ea typeface="MS PGothic"/>
              </a:rPr>
              <a:t>Docker commit – update image</a:t>
            </a: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Wingdings 2" charset="2"/>
              <a:buChar char=""/>
            </a:pPr>
            <a:r>
              <a:rPr b="0" lang="en-IN" sz="2400" spc="-1" strike="noStrike">
                <a:solidFill>
                  <a:srgbClr val="404040"/>
                </a:solidFill>
                <a:uFill>
                  <a:solidFill>
                    <a:srgbClr val="ffffff"/>
                  </a:solidFill>
                </a:uFill>
                <a:latin typeface="Calibri"/>
                <a:ea typeface="MS PGothic"/>
              </a:rPr>
              <a:t>Data Volumes</a:t>
            </a: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Wingdings 2" charset="2"/>
              <a:buChar char=""/>
            </a:pPr>
            <a:r>
              <a:rPr b="0" lang="en-IN" sz="2400" spc="-1" strike="noStrike">
                <a:solidFill>
                  <a:srgbClr val="404040"/>
                </a:solidFill>
                <a:uFill>
                  <a:solidFill>
                    <a:srgbClr val="ffffff"/>
                  </a:solidFill>
                </a:uFill>
                <a:latin typeface="Calibri"/>
                <a:ea typeface="MS PGothic"/>
              </a:rPr>
              <a:t>Docker Alternatives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CustomShape 1"/>
          <p:cNvSpPr/>
          <p:nvPr/>
        </p:nvSpPr>
        <p:spPr>
          <a:xfrm>
            <a:off x="366840" y="76320"/>
            <a:ext cx="7327080" cy="75960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2800" spc="-1" strike="noStrike">
                <a:solidFill>
                  <a:srgbClr val="006899"/>
                </a:solidFill>
                <a:uFill>
                  <a:solidFill>
                    <a:srgbClr val="ffffff"/>
                  </a:solidFill>
                </a:uFill>
                <a:latin typeface="Calibri"/>
                <a:ea typeface="MS PGothic"/>
              </a:rPr>
              <a:t>What is Docker?</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173" name="CustomShape 2"/>
          <p:cNvSpPr/>
          <p:nvPr/>
        </p:nvSpPr>
        <p:spPr>
          <a:xfrm>
            <a:off x="533520" y="914400"/>
            <a:ext cx="8150760" cy="1734120"/>
          </a:xfrm>
          <a:prstGeom prst="rect">
            <a:avLst/>
          </a:prstGeom>
          <a:noFill/>
          <a:ln>
            <a:noFill/>
          </a:ln>
        </p:spPr>
        <p:style>
          <a:lnRef idx="0"/>
          <a:fillRef idx="0"/>
          <a:effectRef idx="0"/>
          <a:fontRef idx="minor"/>
        </p:style>
        <p:txBody>
          <a:bodyPr lIns="90000" rIns="90000" tIns="45000" bIns="45000"/>
          <a:p>
            <a:pPr marL="285840" indent="-283320">
              <a:lnSpc>
                <a:spcPct val="100000"/>
              </a:lnSpc>
              <a:buClr>
                <a:srgbClr val="000000"/>
              </a:buClr>
              <a:buFont typeface="Arial"/>
              <a:buChar char="•"/>
            </a:pPr>
            <a:r>
              <a:rPr b="0" lang="en-IN" sz="1800" spc="-1" strike="noStrike">
                <a:solidFill>
                  <a:srgbClr val="000000"/>
                </a:solidFill>
                <a:uFill>
                  <a:solidFill>
                    <a:srgbClr val="ffffff"/>
                  </a:solidFill>
                </a:uFill>
                <a:latin typeface="Calibri"/>
                <a:ea typeface="DejaVu Sans"/>
              </a:rPr>
              <a:t>Docker is a tool allow us to run multiple processes in their own containers on a machine without the overhead of virtual machines</a:t>
            </a:r>
            <a:endParaRPr b="0" lang="en-IN" sz="1800" spc="-1" strike="noStrike">
              <a:solidFill>
                <a:srgbClr val="000000"/>
              </a:solidFill>
              <a:uFill>
                <a:solidFill>
                  <a:srgbClr val="ffffff"/>
                </a:solidFill>
              </a:uFill>
              <a:latin typeface="Arial"/>
            </a:endParaRPr>
          </a:p>
          <a:p>
            <a:pPr marL="285840" indent="-283320">
              <a:lnSpc>
                <a:spcPct val="100000"/>
              </a:lnSpc>
              <a:buClr>
                <a:srgbClr val="000000"/>
              </a:buClr>
              <a:buFont typeface="Arial"/>
              <a:buChar char="•"/>
            </a:pPr>
            <a:r>
              <a:rPr b="0" lang="en-IN" sz="1800" spc="-1" strike="noStrike">
                <a:solidFill>
                  <a:srgbClr val="000000"/>
                </a:solidFill>
                <a:uFill>
                  <a:solidFill>
                    <a:srgbClr val="ffffff"/>
                  </a:solidFill>
                </a:uFill>
                <a:latin typeface="Calibri"/>
                <a:ea typeface="DejaVu Sans"/>
              </a:rPr>
              <a:t>It does give process separation and to the processes it looks like they're running in their own Linux environment.</a:t>
            </a:r>
            <a:endParaRPr b="0" lang="en-IN" sz="1800" spc="-1" strike="noStrike">
              <a:solidFill>
                <a:srgbClr val="000000"/>
              </a:solidFill>
              <a:uFill>
                <a:solidFill>
                  <a:srgbClr val="ffffff"/>
                </a:solidFill>
              </a:uFill>
              <a:latin typeface="Arial"/>
            </a:endParaRPr>
          </a:p>
          <a:p>
            <a:pPr marL="285840" indent="-283320">
              <a:lnSpc>
                <a:spcPct val="100000"/>
              </a:lnSpc>
              <a:buClr>
                <a:srgbClr val="000000"/>
              </a:buClr>
              <a:buFont typeface="Arial"/>
              <a:buChar char="•"/>
            </a:pPr>
            <a:r>
              <a:rPr b="0" lang="en-IN" sz="1800" spc="-1" strike="noStrike">
                <a:solidFill>
                  <a:srgbClr val="000000"/>
                </a:solidFill>
                <a:uFill>
                  <a:solidFill>
                    <a:srgbClr val="ffffff"/>
                  </a:solidFill>
                </a:uFill>
                <a:latin typeface="Calibri"/>
                <a:ea typeface="DejaVu Sans"/>
              </a:rPr>
              <a:t>Docker is build,ship and run any app anywhere.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174" name="Picture 2" descr=""/>
          <p:cNvPicPr/>
          <p:nvPr/>
        </p:nvPicPr>
        <p:blipFill>
          <a:blip r:embed="rId1"/>
          <a:stretch/>
        </p:blipFill>
        <p:spPr>
          <a:xfrm>
            <a:off x="457200" y="2668680"/>
            <a:ext cx="7868160" cy="39106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CustomShape 1"/>
          <p:cNvSpPr/>
          <p:nvPr/>
        </p:nvSpPr>
        <p:spPr>
          <a:xfrm>
            <a:off x="366840" y="76320"/>
            <a:ext cx="7327080" cy="911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3200" spc="-1" strike="noStrike">
                <a:solidFill>
                  <a:srgbClr val="006899"/>
                </a:solidFill>
                <a:uFill>
                  <a:solidFill>
                    <a:srgbClr val="ffffff"/>
                  </a:solidFill>
                </a:uFill>
                <a:latin typeface="Calibri"/>
                <a:ea typeface="MS PGothic"/>
              </a:rPr>
              <a:t>QuickStart</a:t>
            </a:r>
            <a:endParaRPr b="0" lang="en-IN" sz="1800" spc="-1" strike="noStrike">
              <a:solidFill>
                <a:srgbClr val="000000"/>
              </a:solidFill>
              <a:uFill>
                <a:solidFill>
                  <a:srgbClr val="ffffff"/>
                </a:solidFill>
              </a:uFill>
              <a:latin typeface="Arial"/>
            </a:endParaRPr>
          </a:p>
        </p:txBody>
      </p:sp>
      <p:sp>
        <p:nvSpPr>
          <p:cNvPr id="176" name="CustomShape 2"/>
          <p:cNvSpPr/>
          <p:nvPr/>
        </p:nvSpPr>
        <p:spPr>
          <a:xfrm>
            <a:off x="658800" y="1143000"/>
            <a:ext cx="8025480" cy="3552120"/>
          </a:xfrm>
          <a:prstGeom prst="rect">
            <a:avLst/>
          </a:prstGeom>
          <a:noFill/>
          <a:ln>
            <a:noFill/>
          </a:ln>
        </p:spPr>
        <p:style>
          <a:lnRef idx="0"/>
          <a:fillRef idx="0"/>
          <a:effectRef idx="0"/>
          <a:fontRef idx="minor"/>
        </p:style>
        <p:txBody>
          <a:bodyPr lIns="90000" rIns="90000" tIns="45000" bIns="45000"/>
          <a:p>
            <a:pPr marL="231840" indent="-229320">
              <a:lnSpc>
                <a:spcPct val="100000"/>
              </a:lnSpc>
              <a:buClr>
                <a:srgbClr val="006899"/>
              </a:buClr>
              <a:buFont typeface="Wingdings 2" charset="2"/>
              <a:buChar char=""/>
            </a:pPr>
            <a:r>
              <a:rPr b="0" lang="en-IN" sz="2400" spc="-1" strike="noStrike">
                <a:solidFill>
                  <a:srgbClr val="404040"/>
                </a:solidFill>
                <a:uFill>
                  <a:solidFill>
                    <a:srgbClr val="ffffff"/>
                  </a:solidFill>
                </a:uFill>
                <a:latin typeface="Calibri"/>
                <a:ea typeface="MS PGothic"/>
              </a:rPr>
              <a:t>Busybox base image</a:t>
            </a:r>
            <a:endParaRPr b="0" lang="en-IN" sz="1800" spc="-1" strike="noStrike">
              <a:solidFill>
                <a:srgbClr val="000000"/>
              </a:solidFill>
              <a:uFill>
                <a:solidFill>
                  <a:srgbClr val="ffffff"/>
                </a:solidFill>
              </a:uFill>
              <a:latin typeface="Arial"/>
            </a:endParaRPr>
          </a:p>
          <a:p>
            <a:pPr marL="277920">
              <a:lnSpc>
                <a:spcPct val="100000"/>
              </a:lnSpc>
            </a:pPr>
            <a:r>
              <a:rPr b="0" lang="en-IN" sz="1800" spc="-1" strike="noStrike">
                <a:solidFill>
                  <a:srgbClr val="404040"/>
                </a:solidFill>
                <a:uFill>
                  <a:solidFill>
                    <a:srgbClr val="ffffff"/>
                  </a:solidFill>
                </a:uFill>
                <a:latin typeface="Calibri"/>
                <a:ea typeface="MS PGothic"/>
              </a:rPr>
              <a:t>BusyBox combines tiny versions of many common UNIX utilities into a single small executable. Coming in somewhere between 1 and 5 Mb in on-disk size.</a:t>
            </a:r>
            <a:endParaRPr b="0" lang="en-IN" sz="1800" spc="-1" strike="noStrike">
              <a:solidFill>
                <a:srgbClr val="000000"/>
              </a:solidFill>
              <a:uFill>
                <a:solidFill>
                  <a:srgbClr val="ffffff"/>
                </a:solidFill>
              </a:uFill>
              <a:latin typeface="Arial"/>
            </a:endParaRPr>
          </a:p>
          <a:p>
            <a:pPr marL="277920">
              <a:lnSpc>
                <a:spcPct val="100000"/>
              </a:lnSpc>
            </a:pP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Wingdings 2" charset="2"/>
              <a:buChar char=""/>
            </a:pPr>
            <a:r>
              <a:rPr b="0" lang="en-IN" sz="2400" spc="-1" strike="noStrike">
                <a:solidFill>
                  <a:srgbClr val="404040"/>
                </a:solidFill>
                <a:uFill>
                  <a:solidFill>
                    <a:srgbClr val="ffffff"/>
                  </a:solidFill>
                </a:uFill>
                <a:latin typeface="Calibri"/>
                <a:ea typeface="MS PGothic"/>
              </a:rPr>
              <a:t>How to Run BusyBox</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Arial"/>
                <a:ea typeface="MS PGothic"/>
              </a:rPr>
              <a:t>     </a:t>
            </a:r>
            <a:endParaRPr b="0" lang="en-IN" sz="1800" spc="-1" strike="noStrike">
              <a:solidFill>
                <a:srgbClr val="000000"/>
              </a:solidFill>
              <a:uFill>
                <a:solidFill>
                  <a:srgbClr val="ffffff"/>
                </a:solidFill>
              </a:uFill>
              <a:latin typeface="Arial"/>
            </a:endParaRPr>
          </a:p>
          <a:p>
            <a:pPr marL="277920">
              <a:lnSpc>
                <a:spcPct val="100000"/>
              </a:lnSpc>
            </a:pPr>
            <a:endParaRPr b="0" lang="en-IN" sz="1800" spc="-1" strike="noStrike">
              <a:solidFill>
                <a:srgbClr val="000000"/>
              </a:solidFill>
              <a:uFill>
                <a:solidFill>
                  <a:srgbClr val="ffffff"/>
                </a:solidFill>
              </a:uFill>
              <a:latin typeface="Arial"/>
            </a:endParaRPr>
          </a:p>
          <a:p>
            <a:pPr marL="1800">
              <a:lnSpc>
                <a:spcPct val="100000"/>
              </a:lnSpc>
            </a:pPr>
            <a:endParaRPr b="0" lang="en-IN" sz="1800" spc="-1" strike="noStrike">
              <a:solidFill>
                <a:srgbClr val="000000"/>
              </a:solidFill>
              <a:uFill>
                <a:solidFill>
                  <a:srgbClr val="ffffff"/>
                </a:solidFill>
              </a:uFill>
              <a:latin typeface="Arial"/>
            </a:endParaRPr>
          </a:p>
          <a:p>
            <a:pPr marL="277920">
              <a:lnSpc>
                <a:spcPct val="100000"/>
              </a:lnSpc>
            </a:pPr>
            <a:r>
              <a:rPr b="0" lang="en-IN" sz="1800" spc="-1" strike="noStrike">
                <a:solidFill>
                  <a:srgbClr val="404040"/>
                </a:solidFill>
                <a:uFill>
                  <a:solidFill>
                    <a:srgbClr val="ffffff"/>
                  </a:solidFill>
                </a:uFill>
                <a:latin typeface="Calibri"/>
                <a:ea typeface="MS PGothic"/>
              </a:rPr>
              <a:t>Note the buxybox prompt (/ #) at the end</a:t>
            </a:r>
            <a:endParaRPr b="0" lang="en-IN" sz="1800" spc="-1" strike="noStrike">
              <a:solidFill>
                <a:srgbClr val="000000"/>
              </a:solidFill>
              <a:uFill>
                <a:solidFill>
                  <a:srgbClr val="ffffff"/>
                </a:solidFill>
              </a:uFill>
              <a:latin typeface="Arial"/>
            </a:endParaRPr>
          </a:p>
          <a:p>
            <a:pPr marL="277920">
              <a:lnSpc>
                <a:spcPct val="100000"/>
              </a:lnSpc>
            </a:pPr>
            <a:endParaRPr b="0" lang="en-IN" sz="1800" spc="-1" strike="noStrike">
              <a:solidFill>
                <a:srgbClr val="000000"/>
              </a:solidFill>
              <a:uFill>
                <a:solidFill>
                  <a:srgbClr val="ffffff"/>
                </a:solidFill>
              </a:uFill>
              <a:latin typeface="Arial"/>
            </a:endParaRPr>
          </a:p>
        </p:txBody>
      </p:sp>
      <p:pic>
        <p:nvPicPr>
          <p:cNvPr id="177" name="Picture 1" descr=""/>
          <p:cNvPicPr/>
          <p:nvPr/>
        </p:nvPicPr>
        <p:blipFill>
          <a:blip r:embed="rId1"/>
          <a:stretch/>
        </p:blipFill>
        <p:spPr>
          <a:xfrm>
            <a:off x="814320" y="2713680"/>
            <a:ext cx="7714440" cy="11329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CustomShape 1"/>
          <p:cNvSpPr/>
          <p:nvPr/>
        </p:nvSpPr>
        <p:spPr>
          <a:xfrm>
            <a:off x="366840" y="1143000"/>
            <a:ext cx="8482680" cy="1749960"/>
          </a:xfrm>
          <a:prstGeom prst="rect">
            <a:avLst/>
          </a:prstGeom>
          <a:noFill/>
          <a:ln>
            <a:noFill/>
          </a:ln>
        </p:spPr>
        <p:style>
          <a:lnRef idx="0"/>
          <a:fillRef idx="0"/>
          <a:effectRef idx="0"/>
          <a:fontRef idx="minor"/>
        </p:style>
        <p:txBody>
          <a:bodyPr lIns="90000" rIns="90000" tIns="45000" bIns="45000"/>
          <a:p>
            <a:pPr marL="231840" indent="-229320">
              <a:lnSpc>
                <a:spcPct val="100000"/>
              </a:lnSpc>
              <a:buClr>
                <a:srgbClr val="006899"/>
              </a:buClr>
              <a:buFont typeface="Wingdings 2" charset="2"/>
              <a:buChar char=""/>
            </a:pPr>
            <a:r>
              <a:rPr b="0" lang="en-IN" sz="2400" spc="-1" strike="noStrike">
                <a:solidFill>
                  <a:srgbClr val="404040"/>
                </a:solidFill>
                <a:uFill>
                  <a:solidFill>
                    <a:srgbClr val="ffffff"/>
                  </a:solidFill>
                </a:uFill>
                <a:latin typeface="Calibri"/>
                <a:ea typeface="MS PGothic"/>
              </a:rPr>
              <a:t>What is docker Hub?</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alibri"/>
                <a:ea typeface="MS PGothic"/>
              </a:rPr>
              <a:t>Docker Hub is a cloud-based repository in which </a:t>
            </a:r>
            <a:r>
              <a:rPr b="0" lang="en-IN" sz="1600" spc="-1" strike="noStrike" u="sng">
                <a:solidFill>
                  <a:srgbClr val="0000ff"/>
                </a:solidFill>
                <a:uFill>
                  <a:solidFill>
                    <a:srgbClr val="ffffff"/>
                  </a:solidFill>
                </a:uFill>
                <a:latin typeface="Calibri"/>
                <a:ea typeface="MS PGothic"/>
                <a:hlinkClick r:id="rId1"/>
              </a:rPr>
              <a:t>Docker</a:t>
            </a:r>
            <a:r>
              <a:rPr b="0" lang="en-IN" sz="1600" spc="-1" strike="noStrike">
                <a:solidFill>
                  <a:srgbClr val="404040"/>
                </a:solidFill>
                <a:uFill>
                  <a:solidFill>
                    <a:srgbClr val="ffffff"/>
                  </a:solidFill>
                </a:uFill>
                <a:latin typeface="Calibri"/>
                <a:ea typeface="MS PGothic"/>
              </a:rPr>
              <a:t> users and partners create, test, store and distribute container images. Through Docker Hub, a user can access public, open source image </a:t>
            </a:r>
            <a:r>
              <a:rPr b="0" lang="en-IN" sz="1600" spc="-1" strike="noStrike" u="sng">
                <a:solidFill>
                  <a:srgbClr val="0000ff"/>
                </a:solidFill>
                <a:uFill>
                  <a:solidFill>
                    <a:srgbClr val="ffffff"/>
                  </a:solidFill>
                </a:uFill>
                <a:latin typeface="Calibri"/>
                <a:ea typeface="MS PGothic"/>
                <a:hlinkClick r:id="rId2"/>
              </a:rPr>
              <a:t>repositories</a:t>
            </a:r>
            <a:r>
              <a:rPr b="0" lang="en-IN" sz="1600" spc="-1" strike="noStrike">
                <a:solidFill>
                  <a:srgbClr val="404040"/>
                </a:solidFill>
                <a:uFill>
                  <a:solidFill>
                    <a:srgbClr val="ffffff"/>
                  </a:solidFill>
                </a:uFill>
                <a:latin typeface="Calibri"/>
                <a:ea typeface="MS PGothic"/>
              </a:rPr>
              <a:t>, as well as use a space to create their own private repositories, automated build functions, webhooks and work groups.</a:t>
            </a:r>
            <a:endParaRPr b="0" lang="en-IN" sz="1800" spc="-1" strike="noStrike">
              <a:solidFill>
                <a:srgbClr val="000000"/>
              </a:solidFill>
              <a:uFill>
                <a:solidFill>
                  <a:srgbClr val="ffffff"/>
                </a:solidFill>
              </a:uFill>
              <a:latin typeface="Arial"/>
            </a:endParaRPr>
          </a:p>
        </p:txBody>
      </p:sp>
      <p:sp>
        <p:nvSpPr>
          <p:cNvPr id="179" name="CustomShape 2"/>
          <p:cNvSpPr/>
          <p:nvPr/>
        </p:nvSpPr>
        <p:spPr>
          <a:xfrm>
            <a:off x="366840" y="76320"/>
            <a:ext cx="7327080" cy="911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2800" spc="-1" strike="noStrike">
                <a:solidFill>
                  <a:srgbClr val="006899"/>
                </a:solidFill>
                <a:uFill>
                  <a:solidFill>
                    <a:srgbClr val="ffffff"/>
                  </a:solidFill>
                </a:uFill>
                <a:latin typeface="Arial"/>
                <a:ea typeface="MS PGothic"/>
              </a:rPr>
              <a:t>Docker Hub</a:t>
            </a:r>
            <a:endParaRPr b="0" lang="en-IN" sz="1800" spc="-1" strike="noStrike">
              <a:solidFill>
                <a:srgbClr val="000000"/>
              </a:solidFill>
              <a:uFill>
                <a:solidFill>
                  <a:srgbClr val="ffffff"/>
                </a:solidFill>
              </a:uFill>
              <a:latin typeface="Arial"/>
            </a:endParaRPr>
          </a:p>
        </p:txBody>
      </p:sp>
      <p:pic>
        <p:nvPicPr>
          <p:cNvPr id="180" name="Picture 4" descr=""/>
          <p:cNvPicPr/>
          <p:nvPr/>
        </p:nvPicPr>
        <p:blipFill>
          <a:blip r:embed="rId3"/>
          <a:stretch/>
        </p:blipFill>
        <p:spPr>
          <a:xfrm>
            <a:off x="163080" y="2895480"/>
            <a:ext cx="8889480" cy="34264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CustomShape 1"/>
          <p:cNvSpPr/>
          <p:nvPr/>
        </p:nvSpPr>
        <p:spPr>
          <a:xfrm>
            <a:off x="366840" y="76320"/>
            <a:ext cx="7327080" cy="911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2800" spc="-1" strike="noStrike">
                <a:solidFill>
                  <a:srgbClr val="006899"/>
                </a:solidFill>
                <a:uFill>
                  <a:solidFill>
                    <a:srgbClr val="ffffff"/>
                  </a:solidFill>
                </a:uFill>
                <a:latin typeface="Arial"/>
                <a:ea typeface="MS PGothic"/>
              </a:rPr>
              <a:t>“</a:t>
            </a:r>
            <a:r>
              <a:rPr b="1" lang="en-IN" sz="2800" spc="-1" strike="noStrike">
                <a:solidFill>
                  <a:srgbClr val="006899"/>
                </a:solidFill>
                <a:uFill>
                  <a:solidFill>
                    <a:srgbClr val="ffffff"/>
                  </a:solidFill>
                </a:uFill>
                <a:latin typeface="Arial"/>
                <a:ea typeface="MS PGothic"/>
              </a:rPr>
              <a:t>Docker” Command</a:t>
            </a:r>
            <a:endParaRPr b="0" lang="en-IN" sz="1800" spc="-1" strike="noStrike">
              <a:solidFill>
                <a:srgbClr val="000000"/>
              </a:solidFill>
              <a:uFill>
                <a:solidFill>
                  <a:srgbClr val="ffffff"/>
                </a:solidFill>
              </a:uFill>
              <a:latin typeface="Arial"/>
            </a:endParaRPr>
          </a:p>
        </p:txBody>
      </p:sp>
      <p:graphicFrame>
        <p:nvGraphicFramePr>
          <p:cNvPr id="182" name="Table 2"/>
          <p:cNvGraphicFramePr/>
          <p:nvPr/>
        </p:nvGraphicFramePr>
        <p:xfrm>
          <a:off x="366840" y="988920"/>
          <a:ext cx="8609760" cy="4701600"/>
        </p:xfrm>
        <a:graphic>
          <a:graphicData uri="http://schemas.openxmlformats.org/drawingml/2006/table">
            <a:tbl>
              <a:tblPr/>
              <a:tblGrid>
                <a:gridCol w="1829520"/>
                <a:gridCol w="6780600"/>
              </a:tblGrid>
              <a:tr h="331560">
                <a:tc>
                  <a:txBody>
                    <a:bodyPr/>
                    <a:p>
                      <a:pPr algn="ct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Options </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6899"/>
                    </a:solidFill>
                  </a:tcPr>
                </a:tc>
                <a:tc>
                  <a:txBody>
                    <a:bodyPr/>
                    <a:p>
                      <a:pPr algn="ctr">
                        <a:lnSpc>
                          <a:spcPct val="100000"/>
                        </a:lnSpc>
                      </a:pPr>
                      <a:r>
                        <a:rPr b="0" lang="en-IN" sz="1800" spc="-1" strike="noStrike">
                          <a:solidFill>
                            <a:srgbClr val="000000"/>
                          </a:solidFill>
                          <a:uFill>
                            <a:solidFill>
                              <a:srgbClr val="ffffff"/>
                            </a:solidFill>
                          </a:uFill>
                          <a:latin typeface="Calibri"/>
                          <a:ea typeface="DejaVu Sans"/>
                        </a:rPr>
                        <a:t>Description</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6899"/>
                    </a:solidFill>
                  </a:tcPr>
                </a:tc>
              </a:tr>
              <a:tr h="323280">
                <a:tc>
                  <a:txBody>
                    <a:bodyPr/>
                    <a:p>
                      <a:pPr algn="ct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images </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cd3dd"/>
                    </a:solidFill>
                  </a:tcPr>
                </a:tc>
                <a:tc>
                  <a:txBody>
                    <a:bodyPr/>
                    <a:p>
                      <a:pPr algn="ctr">
                        <a:lnSpc>
                          <a:spcPct val="100000"/>
                        </a:lnSpc>
                      </a:pPr>
                      <a:r>
                        <a:rPr b="0" lang="en-IN" sz="1800" spc="-1" strike="noStrike">
                          <a:solidFill>
                            <a:srgbClr val="000000"/>
                          </a:solidFill>
                          <a:uFill>
                            <a:solidFill>
                              <a:srgbClr val="ffffff"/>
                            </a:solidFill>
                          </a:uFill>
                          <a:latin typeface="Calibri"/>
                          <a:ea typeface="DejaVu Sans"/>
                        </a:rPr>
                        <a:t>List all local images</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cd3dd"/>
                    </a:solidFill>
                  </a:tcPr>
                </a:tc>
              </a:tr>
              <a:tr h="323280">
                <a:tc>
                  <a:txBody>
                    <a:bodyPr/>
                    <a:p>
                      <a:pPr algn="ct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run </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ef"/>
                    </a:solidFill>
                  </a:tcPr>
                </a:tc>
                <a:tc>
                  <a:txBody>
                    <a:bodyPr/>
                    <a:p>
                      <a:pPr algn="ctr">
                        <a:lnSpc>
                          <a:spcPct val="100000"/>
                        </a:lnSpc>
                      </a:pPr>
                      <a:r>
                        <a:rPr b="0" lang="en-IN" sz="1800" spc="-1" strike="noStrike">
                          <a:solidFill>
                            <a:srgbClr val="000000"/>
                          </a:solidFill>
                          <a:uFill>
                            <a:solidFill>
                              <a:srgbClr val="ffffff"/>
                            </a:solidFill>
                          </a:uFill>
                          <a:latin typeface="Calibri"/>
                          <a:ea typeface="DejaVu Sans"/>
                        </a:rPr>
                        <a:t>Create a container from an image and execute a command in it </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ef"/>
                    </a:solidFill>
                  </a:tcPr>
                </a:tc>
              </a:tr>
              <a:tr h="323280">
                <a:tc>
                  <a:txBody>
                    <a:bodyPr/>
                    <a:p>
                      <a:pPr algn="ctr">
                        <a:lnSpc>
                          <a:spcPct val="100000"/>
                        </a:lnSpc>
                      </a:pPr>
                      <a:r>
                        <a:rPr b="0" lang="en-IN" sz="1800" spc="-1" strike="noStrike">
                          <a:solidFill>
                            <a:srgbClr val="000000"/>
                          </a:solidFill>
                          <a:uFill>
                            <a:solidFill>
                              <a:srgbClr val="ffffff"/>
                            </a:solidFill>
                          </a:uFill>
                          <a:latin typeface="Calibri"/>
                          <a:ea typeface="DejaVu Sans"/>
                        </a:rPr>
                        <a:t>pull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dd"/>
                    </a:solidFill>
                  </a:tcPr>
                </a:tc>
                <a:tc>
                  <a:txBody>
                    <a:bodyPr/>
                    <a:p>
                      <a:pPr algn="ctr">
                        <a:lnSpc>
                          <a:spcPct val="100000"/>
                        </a:lnSpc>
                      </a:pPr>
                      <a:r>
                        <a:rPr b="0" lang="en-IN" sz="1800" spc="-1" strike="noStrike">
                          <a:solidFill>
                            <a:srgbClr val="000000"/>
                          </a:solidFill>
                          <a:uFill>
                            <a:solidFill>
                              <a:srgbClr val="ffffff"/>
                            </a:solidFill>
                          </a:uFill>
                          <a:latin typeface="Calibri"/>
                          <a:ea typeface="DejaVu Sans"/>
                        </a:rPr>
                        <a:t>Download image from repository</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dd"/>
                    </a:solidFill>
                  </a:tcPr>
                </a:tc>
              </a:tr>
              <a:tr h="323280">
                <a:tc>
                  <a:txBody>
                    <a:bodyPr/>
                    <a:p>
                      <a:pPr algn="ctr">
                        <a:lnSpc>
                          <a:spcPct val="100000"/>
                        </a:lnSpc>
                      </a:pPr>
                      <a:r>
                        <a:rPr b="0" lang="en-IN" sz="1800" spc="-1" strike="noStrike">
                          <a:solidFill>
                            <a:srgbClr val="000000"/>
                          </a:solidFill>
                          <a:uFill>
                            <a:solidFill>
                              <a:srgbClr val="ffffff"/>
                            </a:solidFill>
                          </a:uFill>
                          <a:latin typeface="Calibri"/>
                          <a:ea typeface="DejaVu Sans"/>
                        </a:rPr>
                        <a:t>rmi </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ef"/>
                    </a:solidFill>
                  </a:tcPr>
                </a:tc>
                <a:tc>
                  <a:txBody>
                    <a:bodyPr/>
                    <a:p>
                      <a:pPr algn="ctr">
                        <a:lnSpc>
                          <a:spcPct val="100000"/>
                        </a:lnSpc>
                      </a:pPr>
                      <a:r>
                        <a:rPr b="0" lang="en-IN" sz="1800" spc="-1" strike="noStrike">
                          <a:solidFill>
                            <a:srgbClr val="000000"/>
                          </a:solidFill>
                          <a:uFill>
                            <a:solidFill>
                              <a:srgbClr val="ffffff"/>
                            </a:solidFill>
                          </a:uFill>
                          <a:latin typeface="Calibri"/>
                          <a:ea typeface="DejaVu Sans"/>
                        </a:rPr>
                        <a:t>Delete a local image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ef"/>
                    </a:solidFill>
                  </a:tcPr>
                </a:tc>
              </a:tr>
              <a:tr h="323280">
                <a:tc>
                  <a:txBody>
                    <a:bodyPr/>
                    <a:p>
                      <a:pPr algn="ctr">
                        <a:lnSpc>
                          <a:spcPct val="100000"/>
                        </a:lnSpc>
                      </a:pPr>
                      <a:r>
                        <a:rPr b="0" lang="en-IN" sz="1800" spc="-1" strike="noStrike">
                          <a:solidFill>
                            <a:srgbClr val="000000"/>
                          </a:solidFill>
                          <a:uFill>
                            <a:solidFill>
                              <a:srgbClr val="ffffff"/>
                            </a:solidFill>
                          </a:uFill>
                          <a:latin typeface="Calibri"/>
                          <a:ea typeface="DejaVu Sans"/>
                        </a:rPr>
                        <a:t>ps</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dd"/>
                    </a:solidFill>
                  </a:tcPr>
                </a:tc>
                <a:tc>
                  <a:txBody>
                    <a:bodyPr/>
                    <a:p>
                      <a:pPr algn="ctr">
                        <a:lnSpc>
                          <a:spcPct val="100000"/>
                        </a:lnSpc>
                      </a:pPr>
                      <a:r>
                        <a:rPr b="0" lang="en-IN" sz="1800" spc="-1" strike="noStrike">
                          <a:solidFill>
                            <a:srgbClr val="000000"/>
                          </a:solidFill>
                          <a:uFill>
                            <a:solidFill>
                              <a:srgbClr val="ffffff"/>
                            </a:solidFill>
                          </a:uFill>
                          <a:latin typeface="Calibri"/>
                          <a:ea typeface="DejaVu Sans"/>
                        </a:rPr>
                        <a:t>List all running containers</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dd"/>
                    </a:solidFill>
                  </a:tcPr>
                </a:tc>
              </a:tr>
              <a:tr h="335160">
                <a:tc>
                  <a:txBody>
                    <a:bodyPr/>
                    <a:p>
                      <a:pPr algn="ctr">
                        <a:lnSpc>
                          <a:spcPct val="100000"/>
                        </a:lnSpc>
                      </a:pPr>
                      <a:r>
                        <a:rPr b="0" lang="en-IN" sz="1800" spc="-1" strike="noStrike">
                          <a:solidFill>
                            <a:srgbClr val="000000"/>
                          </a:solidFill>
                          <a:uFill>
                            <a:solidFill>
                              <a:srgbClr val="ffffff"/>
                            </a:solidFill>
                          </a:uFill>
                          <a:latin typeface="Calibri"/>
                          <a:ea typeface="DejaVu Sans"/>
                        </a:rPr>
                        <a:t>ps –a</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ef"/>
                    </a:solidFill>
                  </a:tcPr>
                </a:tc>
                <a:tc>
                  <a:txBody>
                    <a:bodyPr/>
                    <a:p>
                      <a:pPr algn="ctr">
                        <a:lnSpc>
                          <a:spcPct val="100000"/>
                        </a:lnSpc>
                      </a:pPr>
                      <a:r>
                        <a:rPr b="0" lang="en-IN" sz="1800" spc="-1" strike="noStrike">
                          <a:solidFill>
                            <a:srgbClr val="000000"/>
                          </a:solidFill>
                          <a:uFill>
                            <a:solidFill>
                              <a:srgbClr val="ffffff"/>
                            </a:solidFill>
                          </a:uFill>
                          <a:latin typeface="Calibri"/>
                          <a:ea typeface="DejaVu Sans"/>
                        </a:rPr>
                        <a:t>List all containers (including. stopped)</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ef"/>
                    </a:solidFill>
                  </a:tcPr>
                </a:tc>
              </a:tr>
              <a:tr h="323280">
                <a:tc>
                  <a:txBody>
                    <a:bodyPr/>
                    <a:p>
                      <a:pPr algn="ctr">
                        <a:lnSpc>
                          <a:spcPct val="100000"/>
                        </a:lnSpc>
                      </a:pPr>
                      <a:r>
                        <a:rPr b="0" lang="en-IN" sz="1800" spc="-1" strike="noStrike">
                          <a:solidFill>
                            <a:srgbClr val="000000"/>
                          </a:solidFill>
                          <a:uFill>
                            <a:solidFill>
                              <a:srgbClr val="ffffff"/>
                            </a:solidFill>
                          </a:uFill>
                          <a:latin typeface="Calibri"/>
                          <a:ea typeface="DejaVu Sans"/>
                        </a:rPr>
                        <a:t>start</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dd"/>
                    </a:solidFill>
                  </a:tcPr>
                </a:tc>
                <a:tc>
                  <a:txBody>
                    <a:bodyPr/>
                    <a:p>
                      <a:pPr algn="ctr">
                        <a:lnSpc>
                          <a:spcPct val="100000"/>
                        </a:lnSpc>
                      </a:pPr>
                      <a:r>
                        <a:rPr b="0" lang="en-IN" sz="1800" spc="-1" strike="noStrike">
                          <a:solidFill>
                            <a:srgbClr val="000000"/>
                          </a:solidFill>
                          <a:uFill>
                            <a:solidFill>
                              <a:srgbClr val="ffffff"/>
                            </a:solidFill>
                          </a:uFill>
                          <a:latin typeface="Calibri"/>
                          <a:ea typeface="DejaVu Sans"/>
                        </a:rPr>
                        <a:t>Start a stopped container</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dd"/>
                    </a:solidFill>
                  </a:tcPr>
                </a:tc>
              </a:tr>
              <a:tr h="323280">
                <a:tc>
                  <a:txBody>
                    <a:bodyPr/>
                    <a:p>
                      <a:pPr algn="ctr">
                        <a:lnSpc>
                          <a:spcPct val="100000"/>
                        </a:lnSpc>
                      </a:pPr>
                      <a:r>
                        <a:rPr b="0" lang="en-IN" sz="1800" spc="-1" strike="noStrike">
                          <a:solidFill>
                            <a:srgbClr val="000000"/>
                          </a:solidFill>
                          <a:uFill>
                            <a:solidFill>
                              <a:srgbClr val="ffffff"/>
                            </a:solidFill>
                          </a:uFill>
                          <a:latin typeface="Calibri"/>
                          <a:ea typeface="DejaVu Sans"/>
                        </a:rPr>
                        <a:t>stop</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ef"/>
                    </a:solidFill>
                  </a:tcPr>
                </a:tc>
                <a:tc>
                  <a:txBody>
                    <a:bodyPr/>
                    <a:p>
                      <a:pPr algn="ctr">
                        <a:lnSpc>
                          <a:spcPct val="100000"/>
                        </a:lnSpc>
                      </a:pPr>
                      <a:r>
                        <a:rPr b="0" lang="en-IN" sz="1800" spc="-1" strike="noStrike">
                          <a:solidFill>
                            <a:srgbClr val="000000"/>
                          </a:solidFill>
                          <a:uFill>
                            <a:solidFill>
                              <a:srgbClr val="ffffff"/>
                            </a:solidFill>
                          </a:uFill>
                          <a:latin typeface="Calibri"/>
                          <a:ea typeface="DejaVu Sans"/>
                        </a:rPr>
                        <a:t>Stop a stopped container</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ef"/>
                    </a:solidFill>
                  </a:tcPr>
                </a:tc>
              </a:tr>
              <a:tr h="323280">
                <a:tc>
                  <a:txBody>
                    <a:bodyPr/>
                    <a:p>
                      <a:pPr algn="ctr">
                        <a:lnSpc>
                          <a:spcPct val="100000"/>
                        </a:lnSpc>
                      </a:pPr>
                      <a:r>
                        <a:rPr b="0" lang="en-IN" sz="1800" spc="-1" strike="noStrike">
                          <a:solidFill>
                            <a:srgbClr val="000000"/>
                          </a:solidFill>
                          <a:uFill>
                            <a:solidFill>
                              <a:srgbClr val="ffffff"/>
                            </a:solidFill>
                          </a:uFill>
                          <a:latin typeface="Calibri"/>
                          <a:ea typeface="DejaVu Sans"/>
                        </a:rPr>
                        <a:t>rm</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dd"/>
                    </a:solidFill>
                  </a:tcPr>
                </a:tc>
                <a:tc>
                  <a:txBody>
                    <a:bodyPr/>
                    <a:p>
                      <a:pPr algn="ctr">
                        <a:lnSpc>
                          <a:spcPct val="100000"/>
                        </a:lnSpc>
                      </a:pPr>
                      <a:r>
                        <a:rPr b="0" lang="en-IN" sz="1800" spc="-1" strike="noStrike">
                          <a:solidFill>
                            <a:srgbClr val="000000"/>
                          </a:solidFill>
                          <a:uFill>
                            <a:solidFill>
                              <a:srgbClr val="ffffff"/>
                            </a:solidFill>
                          </a:uFill>
                          <a:latin typeface="Calibri"/>
                          <a:ea typeface="DejaVu Sans"/>
                        </a:rPr>
                        <a:t>Delete a container</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dd"/>
                    </a:solidFill>
                  </a:tcPr>
                </a:tc>
              </a:tr>
              <a:tr h="323280">
                <a:tc>
                  <a:txBody>
                    <a:bodyPr/>
                    <a:p>
                      <a:pPr algn="ctr">
                        <a:lnSpc>
                          <a:spcPct val="100000"/>
                        </a:lnSpc>
                      </a:pPr>
                      <a:r>
                        <a:rPr b="0" lang="en-IN" sz="1800" spc="-1" strike="noStrike">
                          <a:solidFill>
                            <a:srgbClr val="000000"/>
                          </a:solidFill>
                          <a:uFill>
                            <a:solidFill>
                              <a:srgbClr val="ffffff"/>
                            </a:solidFill>
                          </a:uFill>
                          <a:latin typeface="Calibri"/>
                          <a:ea typeface="DejaVu Sans"/>
                        </a:rPr>
                        <a:t>commit</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ef"/>
                    </a:solidFill>
                  </a:tcPr>
                </a:tc>
                <a:tc>
                  <a:txBody>
                    <a:bodyPr/>
                    <a:p>
                      <a:pPr algn="ctr">
                        <a:lnSpc>
                          <a:spcPct val="100000"/>
                        </a:lnSpc>
                      </a:pPr>
                      <a:r>
                        <a:rPr b="0" lang="en-IN" sz="1800" spc="-1" strike="noStrike">
                          <a:solidFill>
                            <a:srgbClr val="000000"/>
                          </a:solidFill>
                          <a:uFill>
                            <a:solidFill>
                              <a:srgbClr val="ffffff"/>
                            </a:solidFill>
                          </a:uFill>
                          <a:latin typeface="Calibri"/>
                          <a:ea typeface="DejaVu Sans"/>
                        </a:rPr>
                        <a:t>Create an image from a container</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ef"/>
                    </a:solidFill>
                  </a:tcPr>
                </a:tc>
              </a:tr>
              <a:tr h="323280">
                <a:tc>
                  <a:txBody>
                    <a:bodyPr/>
                    <a:p>
                      <a:pPr algn="ctr">
                        <a:lnSpc>
                          <a:spcPct val="100000"/>
                        </a:lnSpc>
                      </a:pPr>
                      <a:r>
                        <a:rPr b="0" lang="en-IN" sz="1800" spc="-1" strike="noStrike">
                          <a:solidFill>
                            <a:srgbClr val="000000"/>
                          </a:solidFill>
                          <a:uFill>
                            <a:solidFill>
                              <a:srgbClr val="ffffff"/>
                            </a:solidFill>
                          </a:uFill>
                          <a:latin typeface="Calibri"/>
                          <a:ea typeface="DejaVu Sans"/>
                        </a:rPr>
                        <a:t>tag</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dd"/>
                    </a:solidFill>
                  </a:tcPr>
                </a:tc>
                <a:tc>
                  <a:txBody>
                    <a:bodyPr/>
                    <a:p>
                      <a:pPr algn="ctr">
                        <a:lnSpc>
                          <a:spcPct val="100000"/>
                        </a:lnSpc>
                      </a:pPr>
                      <a:r>
                        <a:rPr b="0" lang="en-IN" sz="1800" spc="-1" strike="noStrike">
                          <a:solidFill>
                            <a:srgbClr val="000000"/>
                          </a:solidFill>
                          <a:uFill>
                            <a:solidFill>
                              <a:srgbClr val="ffffff"/>
                            </a:solidFill>
                          </a:uFill>
                          <a:latin typeface="Calibri"/>
                          <a:ea typeface="DejaVu Sans"/>
                        </a:rPr>
                        <a:t>Tag an image </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dd"/>
                    </a:solidFill>
                  </a:tcPr>
                </a:tc>
              </a:tr>
              <a:tr h="399240">
                <a:tc>
                  <a:txBody>
                    <a:bodyPr lIns="9360" rIns="9360"/>
                    <a:p>
                      <a:pPr algn="ctr">
                        <a:lnSpc>
                          <a:spcPct val="100000"/>
                        </a:lnSpc>
                      </a:pPr>
                      <a:r>
                        <a:rPr b="0" lang="en-IN" sz="1800" spc="-1" strike="noStrike">
                          <a:solidFill>
                            <a:srgbClr val="000000"/>
                          </a:solidFill>
                          <a:uFill>
                            <a:solidFill>
                              <a:srgbClr val="ffffff"/>
                            </a:solidFill>
                          </a:uFill>
                          <a:latin typeface="Calibri"/>
                          <a:ea typeface="DejaVu Sans"/>
                        </a:rPr>
                        <a:t>search</a:t>
                      </a:r>
                      <a:endParaRPr b="0" lang="en-IN"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7eaef"/>
                    </a:solidFill>
                  </a:tcPr>
                </a:tc>
                <a:tc>
                  <a:txBody>
                    <a:bodyPr lIns="9360" rIns="9360"/>
                    <a:p>
                      <a:pPr algn="ctr">
                        <a:lnSpc>
                          <a:spcPct val="100000"/>
                        </a:lnSpc>
                      </a:pPr>
                      <a:r>
                        <a:rPr b="0" lang="en-IN" sz="1800" spc="-1" strike="noStrike">
                          <a:solidFill>
                            <a:srgbClr val="000000"/>
                          </a:solidFill>
                          <a:uFill>
                            <a:solidFill>
                              <a:srgbClr val="ffffff"/>
                            </a:solidFill>
                          </a:uFill>
                          <a:latin typeface="Calibri"/>
                          <a:ea typeface="DejaVu Sans"/>
                        </a:rPr>
                        <a:t>Search for the image in the docker repository</a:t>
                      </a:r>
                      <a:endParaRPr b="0" lang="en-IN"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7eaef"/>
                    </a:solidFill>
                  </a:tcPr>
                </a:tc>
              </a:tr>
              <a:tr h="402840">
                <a:tc>
                  <a:txBody>
                    <a:bodyPr lIns="9360" rIns="9360"/>
                    <a:p>
                      <a:pPr algn="ctr">
                        <a:lnSpc>
                          <a:spcPct val="100000"/>
                        </a:lnSpc>
                      </a:pPr>
                      <a:r>
                        <a:rPr b="0" lang="en-IN" sz="1800" spc="-1" strike="noStrike">
                          <a:solidFill>
                            <a:srgbClr val="000000"/>
                          </a:solidFill>
                          <a:uFill>
                            <a:solidFill>
                              <a:srgbClr val="ffffff"/>
                            </a:solidFill>
                          </a:uFill>
                          <a:latin typeface="Calibri"/>
                          <a:ea typeface="DejaVu Sans"/>
                        </a:rPr>
                        <a:t>Inspect</a:t>
                      </a:r>
                      <a:endParaRPr b="0" lang="en-IN"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ed3de"/>
                    </a:solidFill>
                  </a:tcPr>
                </a:tc>
                <a:tc>
                  <a:txBody>
                    <a:bodyPr lIns="9360" rIns="9360"/>
                    <a:p>
                      <a:pPr algn="ctr">
                        <a:lnSpc>
                          <a:spcPct val="100000"/>
                        </a:lnSpc>
                      </a:pPr>
                      <a:r>
                        <a:rPr b="0" lang="en-IN" sz="1800" spc="-1" strike="noStrike">
                          <a:solidFill>
                            <a:srgbClr val="000000"/>
                          </a:solidFill>
                          <a:uFill>
                            <a:solidFill>
                              <a:srgbClr val="ffffff"/>
                            </a:solidFill>
                          </a:uFill>
                          <a:latin typeface="Calibri"/>
                          <a:ea typeface="DejaVu Sans"/>
                        </a:rPr>
                        <a:t>Shows information about running container</a:t>
                      </a:r>
                      <a:endParaRPr b="0" lang="en-IN"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ed3de"/>
                    </a:solidFill>
                  </a:tcPr>
                </a:tc>
              </a:tr>
            </a:tbl>
          </a:graphicData>
        </a:graphic>
      </p:graphicFrame>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CustomShape 1"/>
          <p:cNvSpPr/>
          <p:nvPr/>
        </p:nvSpPr>
        <p:spPr>
          <a:xfrm>
            <a:off x="304920" y="1143000"/>
            <a:ext cx="8836560" cy="5483880"/>
          </a:xfrm>
          <a:prstGeom prst="rect">
            <a:avLst/>
          </a:prstGeom>
          <a:noFill/>
          <a:ln>
            <a:noFill/>
          </a:ln>
        </p:spPr>
        <p:style>
          <a:lnRef idx="0"/>
          <a:fillRef idx="0"/>
          <a:effectRef idx="0"/>
          <a:fontRef idx="minor"/>
        </p:style>
        <p:txBody>
          <a:bodyPr lIns="90000" rIns="90000" tIns="45000" bIns="45000"/>
          <a:p>
            <a:pPr marL="231840" indent="-229320" algn="just">
              <a:lnSpc>
                <a:spcPct val="100000"/>
              </a:lnSpc>
              <a:buClr>
                <a:srgbClr val="006899"/>
              </a:buClr>
              <a:buFont typeface="Wingdings 2" charset="2"/>
              <a:buChar char=""/>
            </a:pPr>
            <a:r>
              <a:rPr b="0" lang="en-IN" sz="1600" spc="-1" strike="noStrike">
                <a:solidFill>
                  <a:srgbClr val="404040"/>
                </a:solidFill>
                <a:uFill>
                  <a:solidFill>
                    <a:srgbClr val="ffffff"/>
                  </a:solidFill>
                </a:uFill>
                <a:latin typeface="Calibri"/>
                <a:ea typeface="MS PGothic"/>
              </a:rPr>
              <a:t>A Dockerfile is a text document that contains all the commands we would normally execute manually in order to build a Docker image. For Example</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ourier New"/>
                <a:ea typeface="MS PGothic"/>
              </a:rPr>
              <a:t>FROM java:7</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ourier New"/>
                <a:ea typeface="MS PGothic"/>
              </a:rPr>
              <a:t>ENV CATALINA_HOME /usr/local/tomcat</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ourier New"/>
                <a:ea typeface="MS PGothic"/>
              </a:rPr>
              <a:t>RUN mkdir -p "$CATALINA_HOME“</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ourier New"/>
                <a:ea typeface="MS PGothic"/>
              </a:rPr>
              <a:t>WORKDIR $CATALINA_HOME</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ourier New"/>
                <a:ea typeface="MS PGothic"/>
              </a:rPr>
              <a:t>ENV </a:t>
            </a:r>
            <a:r>
              <a:rPr b="0" lang="en-IN" sz="1600" spc="-1" strike="noStrike">
                <a:solidFill>
                  <a:srgbClr val="404040"/>
                </a:solidFill>
                <a:uFill>
                  <a:solidFill>
                    <a:srgbClr val="ffffff"/>
                  </a:solidFill>
                </a:uFill>
                <a:latin typeface="Courier New"/>
                <a:ea typeface="MS PGothic"/>
              </a:rPr>
              <a:t>TOMCAT_TGZ_URL </a:t>
            </a:r>
            <a:r>
              <a:rPr b="0" lang="en-IN" sz="1600" spc="-1" strike="noStrike">
                <a:solidFill>
                  <a:srgbClr val="404040"/>
                </a:solidFill>
                <a:uFill>
                  <a:solidFill>
                    <a:srgbClr val="ffffff"/>
                  </a:solidFill>
                </a:uFill>
                <a:latin typeface="Courier New"/>
                <a:ea typeface="MS PGothic"/>
              </a:rPr>
              <a:t>http://www-eu.apache.org/dist/tomcat/tomcat-8/v8.5.24/bin/apache-tomcat-8.5.24.tar.gz</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ourier New"/>
                <a:ea typeface="MS PGothic"/>
              </a:rPr>
              <a:t>RUN curl -SL "$TOMCAT_TGZ_URL" -o tomcat.tar.gz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ourier New"/>
                <a:ea typeface="MS PGothic"/>
              </a:rPr>
              <a:t> </a:t>
            </a:r>
            <a:r>
              <a:rPr b="0" lang="en-IN" sz="1600" spc="-1" strike="noStrike">
                <a:solidFill>
                  <a:srgbClr val="404040"/>
                </a:solidFill>
                <a:uFill>
                  <a:solidFill>
                    <a:srgbClr val="ffffff"/>
                  </a:solidFill>
                </a:uFill>
                <a:latin typeface="Courier New"/>
                <a:ea typeface="MS PGothic"/>
              </a:rPr>
              <a:t>&amp;&amp; tar -xvf tomcat.tar.gz --strip-components=1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ourier New"/>
                <a:ea typeface="MS PGothic"/>
              </a:rPr>
              <a:t>EXPOSE 8080</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ourier New"/>
                <a:ea typeface="MS PGothic"/>
              </a:rPr>
              <a:t>CMD ["catalina.sh", "run"]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1600" spc="-1" strike="noStrike">
                <a:solidFill>
                  <a:srgbClr val="404040"/>
                </a:solidFill>
                <a:uFill>
                  <a:solidFill>
                    <a:srgbClr val="ffffff"/>
                  </a:solidFill>
                </a:uFill>
                <a:latin typeface="Calibri"/>
                <a:ea typeface="MS PGothic"/>
              </a:rPr>
              <a:t>java:7-jre</a:t>
            </a:r>
            <a:r>
              <a:rPr b="0" lang="en-IN" sz="1600" spc="-1" strike="noStrike">
                <a:solidFill>
                  <a:srgbClr val="404040"/>
                </a:solidFill>
                <a:uFill>
                  <a:solidFill>
                    <a:srgbClr val="ffffff"/>
                  </a:solidFill>
                </a:uFill>
                <a:latin typeface="Calibri"/>
                <a:ea typeface="MS PGothic"/>
              </a:rPr>
              <a:t> is used as the base Image. On that image, we are setting environment variable using </a:t>
            </a:r>
            <a:r>
              <a:rPr b="1" lang="en-IN" sz="1600" spc="-1" strike="noStrike">
                <a:solidFill>
                  <a:srgbClr val="404040"/>
                </a:solidFill>
                <a:uFill>
                  <a:solidFill>
                    <a:srgbClr val="ffffff"/>
                  </a:solidFill>
                </a:uFill>
                <a:latin typeface="Calibri"/>
                <a:ea typeface="MS PGothic"/>
              </a:rPr>
              <a:t>ENV</a:t>
            </a:r>
            <a:r>
              <a:rPr b="0" lang="en-IN" sz="1600" spc="-1" strike="noStrike">
                <a:solidFill>
                  <a:srgbClr val="404040"/>
                </a:solidFill>
                <a:uFill>
                  <a:solidFill>
                    <a:srgbClr val="ffffff"/>
                  </a:solidFill>
                </a:uFill>
                <a:latin typeface="Calibri"/>
                <a:ea typeface="MS PGothic"/>
              </a:rPr>
              <a:t>. </a:t>
            </a:r>
            <a:r>
              <a:rPr b="1" lang="en-IN" sz="1600" spc="-1" strike="noStrike">
                <a:solidFill>
                  <a:srgbClr val="404040"/>
                </a:solidFill>
                <a:uFill>
                  <a:solidFill>
                    <a:srgbClr val="ffffff"/>
                  </a:solidFill>
                </a:uFill>
                <a:latin typeface="Calibri"/>
                <a:ea typeface="MS PGothic"/>
              </a:rPr>
              <a:t>Run</a:t>
            </a:r>
            <a:r>
              <a:rPr b="0" lang="en-IN" sz="1600" spc="-1" strike="noStrike">
                <a:solidFill>
                  <a:srgbClr val="404040"/>
                </a:solidFill>
                <a:uFill>
                  <a:solidFill>
                    <a:srgbClr val="ffffff"/>
                  </a:solidFill>
                </a:uFill>
                <a:latin typeface="Calibri"/>
                <a:ea typeface="MS PGothic"/>
              </a:rPr>
              <a:t> takes a command as its argument and run it to from image. </a:t>
            </a:r>
            <a:r>
              <a:rPr b="1" lang="en-IN" sz="1600" spc="-1" strike="noStrike">
                <a:solidFill>
                  <a:srgbClr val="404040"/>
                </a:solidFill>
                <a:uFill>
                  <a:solidFill>
                    <a:srgbClr val="ffffff"/>
                  </a:solidFill>
                </a:uFill>
                <a:latin typeface="Calibri"/>
                <a:ea typeface="MS PGothic"/>
              </a:rPr>
              <a:t>Workdir</a:t>
            </a:r>
            <a:r>
              <a:rPr b="0" lang="en-IN" sz="1600" spc="-1" strike="noStrike">
                <a:solidFill>
                  <a:srgbClr val="404040"/>
                </a:solidFill>
                <a:uFill>
                  <a:solidFill>
                    <a:srgbClr val="ffffff"/>
                  </a:solidFill>
                </a:uFill>
                <a:latin typeface="Calibri"/>
                <a:ea typeface="MS PGothic"/>
              </a:rPr>
              <a:t> is used to set path for CMD command .</a:t>
            </a:r>
            <a:r>
              <a:rPr b="1" lang="en-IN" sz="1600" spc="-1" strike="noStrike">
                <a:solidFill>
                  <a:srgbClr val="404040"/>
                </a:solidFill>
                <a:uFill>
                  <a:solidFill>
                    <a:srgbClr val="ffffff"/>
                  </a:solidFill>
                </a:uFill>
                <a:latin typeface="Calibri"/>
                <a:ea typeface="MS PGothic"/>
              </a:rPr>
              <a:t>EXPOSE</a:t>
            </a:r>
            <a:r>
              <a:rPr b="0" lang="en-IN" sz="1600" spc="-1" strike="noStrike">
                <a:solidFill>
                  <a:srgbClr val="404040"/>
                </a:solidFill>
                <a:uFill>
                  <a:solidFill>
                    <a:srgbClr val="ffffff"/>
                  </a:solidFill>
                </a:uFill>
                <a:latin typeface="Calibri"/>
                <a:ea typeface="MS PGothic"/>
              </a:rPr>
              <a:t> is used to associate a specified port to enable networking between the running process inside the container and the outside world i.e port redirection.CMD is to provide default for an executing container</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84" name="CustomShape 2"/>
          <p:cNvSpPr/>
          <p:nvPr/>
        </p:nvSpPr>
        <p:spPr>
          <a:xfrm>
            <a:off x="366840" y="76320"/>
            <a:ext cx="7327080" cy="911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2800" spc="-1" strike="noStrike">
                <a:solidFill>
                  <a:srgbClr val="006899"/>
                </a:solidFill>
                <a:uFill>
                  <a:solidFill>
                    <a:srgbClr val="ffffff"/>
                  </a:solidFill>
                </a:uFill>
                <a:latin typeface="Calibri"/>
                <a:ea typeface="MS PGothic"/>
              </a:rPr>
              <a:t>DockerFile</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CustomShape 1"/>
          <p:cNvSpPr/>
          <p:nvPr/>
        </p:nvSpPr>
        <p:spPr>
          <a:xfrm>
            <a:off x="366840" y="914400"/>
            <a:ext cx="8482680" cy="5788800"/>
          </a:xfrm>
          <a:prstGeom prst="rect">
            <a:avLst/>
          </a:prstGeom>
          <a:noFill/>
          <a:ln>
            <a:noFill/>
          </a:ln>
        </p:spPr>
        <p:style>
          <a:lnRef idx="0"/>
          <a:fillRef idx="0"/>
          <a:effectRef idx="0"/>
          <a:fontRef idx="minor"/>
        </p:style>
        <p:txBody>
          <a:bodyPr lIns="90000" rIns="90000" tIns="45000" bIns="45000"/>
          <a:p>
            <a:pPr marL="231840" indent="-229320" algn="just">
              <a:lnSpc>
                <a:spcPct val="100000"/>
              </a:lnSpc>
              <a:buClr>
                <a:srgbClr val="006899"/>
              </a:buClr>
              <a:buFont typeface="Wingdings 2" charset="2"/>
              <a:buChar char=""/>
            </a:pPr>
            <a:r>
              <a:rPr b="0" lang="en-IN" sz="1800" spc="-1" strike="noStrike">
                <a:solidFill>
                  <a:srgbClr val="262626"/>
                </a:solidFill>
                <a:uFill>
                  <a:solidFill>
                    <a:srgbClr val="ffffff"/>
                  </a:solidFill>
                </a:uFill>
                <a:latin typeface="Calibri"/>
                <a:ea typeface="MS PGothic"/>
              </a:rPr>
              <a:t>FROM</a:t>
            </a:r>
            <a:endParaRPr b="0" lang="en-IN" sz="1800" spc="-1" strike="noStrike">
              <a:solidFill>
                <a:srgbClr val="000000"/>
              </a:solidFill>
              <a:uFill>
                <a:solidFill>
                  <a:srgbClr val="ffffff"/>
                </a:solidFill>
              </a:uFill>
              <a:latin typeface="Arial"/>
            </a:endParaRPr>
          </a:p>
          <a:p>
            <a:pPr lvl="1" marL="509760" indent="-219600" algn="just">
              <a:lnSpc>
                <a:spcPct val="100000"/>
              </a:lnSpc>
              <a:buClr>
                <a:srgbClr val="8dc63f"/>
              </a:buClr>
              <a:buFont typeface="Wingdings 2" charset="2"/>
              <a:buChar char=""/>
            </a:pPr>
            <a:r>
              <a:rPr b="0" lang="en-IN" sz="1600" spc="-1" strike="noStrike">
                <a:solidFill>
                  <a:srgbClr val="262626"/>
                </a:solidFill>
                <a:uFill>
                  <a:solidFill>
                    <a:srgbClr val="ffffff"/>
                  </a:solidFill>
                </a:uFill>
                <a:latin typeface="Calibri"/>
                <a:ea typeface="MS PGothic"/>
              </a:rPr>
              <a:t>The Base image for subsequent instructions. The First non-comment instruction in dockerfile</a:t>
            </a:r>
            <a:r>
              <a:rPr b="0" lang="en-IN" sz="1800" spc="-1" strike="noStrike">
                <a:solidFill>
                  <a:srgbClr val="262626"/>
                </a:solidFill>
                <a:uFill>
                  <a:solidFill>
                    <a:srgbClr val="ffffff"/>
                  </a:solidFill>
                </a:uFill>
                <a:latin typeface="Calibri"/>
                <a:ea typeface="MS PGothic"/>
              </a:rPr>
              <a:t>.</a:t>
            </a:r>
            <a:endParaRPr b="0" lang="en-IN" sz="1800" spc="-1" strike="noStrike">
              <a:solidFill>
                <a:srgbClr val="000000"/>
              </a:solidFill>
              <a:uFill>
                <a:solidFill>
                  <a:srgbClr val="ffffff"/>
                </a:solidFill>
              </a:uFill>
              <a:latin typeface="Arial"/>
            </a:endParaRPr>
          </a:p>
          <a:p>
            <a:pPr marL="231840" indent="-229320" algn="just">
              <a:lnSpc>
                <a:spcPct val="100000"/>
              </a:lnSpc>
              <a:buClr>
                <a:srgbClr val="006899"/>
              </a:buClr>
              <a:buFont typeface="Wingdings 2" charset="2"/>
              <a:buChar char=""/>
            </a:pPr>
            <a:r>
              <a:rPr b="0" lang="en-IN" sz="1800" spc="-1" strike="noStrike">
                <a:solidFill>
                  <a:srgbClr val="262626"/>
                </a:solidFill>
                <a:uFill>
                  <a:solidFill>
                    <a:srgbClr val="ffffff"/>
                  </a:solidFill>
                </a:uFill>
                <a:latin typeface="Calibri"/>
                <a:ea typeface="MS PGothic"/>
              </a:rPr>
              <a:t>MAINTAINER</a:t>
            </a:r>
            <a:endParaRPr b="0" lang="en-IN" sz="1800" spc="-1" strike="noStrike">
              <a:solidFill>
                <a:srgbClr val="000000"/>
              </a:solidFill>
              <a:uFill>
                <a:solidFill>
                  <a:srgbClr val="ffffff"/>
                </a:solidFill>
              </a:uFill>
              <a:latin typeface="Arial"/>
            </a:endParaRPr>
          </a:p>
          <a:p>
            <a:pPr lvl="1" marL="509760" indent="-219600" algn="just">
              <a:lnSpc>
                <a:spcPct val="100000"/>
              </a:lnSpc>
              <a:buClr>
                <a:srgbClr val="8dc63f"/>
              </a:buClr>
              <a:buFont typeface="Wingdings 2" charset="2"/>
              <a:buChar char=""/>
            </a:pPr>
            <a:r>
              <a:rPr b="0" lang="en-IN" sz="1600" spc="-1" strike="noStrike">
                <a:solidFill>
                  <a:srgbClr val="262626"/>
                </a:solidFill>
                <a:uFill>
                  <a:solidFill>
                    <a:srgbClr val="ffffff"/>
                  </a:solidFill>
                </a:uFill>
                <a:latin typeface="Calibri"/>
                <a:ea typeface="MS PGothic"/>
              </a:rPr>
              <a:t>Instruction allows you to set the</a:t>
            </a:r>
            <a:r>
              <a:rPr b="0" i="1" lang="en-IN" sz="1600" spc="-1" strike="noStrike">
                <a:solidFill>
                  <a:srgbClr val="262626"/>
                </a:solidFill>
                <a:uFill>
                  <a:solidFill>
                    <a:srgbClr val="ffffff"/>
                  </a:solidFill>
                </a:uFill>
                <a:latin typeface="Calibri"/>
                <a:ea typeface="MS PGothic"/>
              </a:rPr>
              <a:t> </a:t>
            </a:r>
            <a:r>
              <a:rPr b="0" lang="en-IN" sz="1600" spc="-1" strike="noStrike">
                <a:solidFill>
                  <a:srgbClr val="262626"/>
                </a:solidFill>
                <a:uFill>
                  <a:solidFill>
                    <a:srgbClr val="ffffff"/>
                  </a:solidFill>
                </a:uFill>
                <a:latin typeface="Calibri"/>
                <a:ea typeface="MS PGothic"/>
              </a:rPr>
              <a:t>Author</a:t>
            </a:r>
            <a:r>
              <a:rPr b="0" i="1" lang="en-IN" sz="1600" spc="-1" strike="noStrike">
                <a:solidFill>
                  <a:srgbClr val="262626"/>
                </a:solidFill>
                <a:uFill>
                  <a:solidFill>
                    <a:srgbClr val="ffffff"/>
                  </a:solidFill>
                </a:uFill>
                <a:latin typeface="Calibri"/>
                <a:ea typeface="MS PGothic"/>
              </a:rPr>
              <a:t> </a:t>
            </a:r>
            <a:r>
              <a:rPr b="0" lang="en-IN" sz="1600" spc="-1" strike="noStrike">
                <a:solidFill>
                  <a:srgbClr val="262626"/>
                </a:solidFill>
                <a:uFill>
                  <a:solidFill>
                    <a:srgbClr val="ffffff"/>
                  </a:solidFill>
                </a:uFill>
                <a:latin typeface="Calibri"/>
                <a:ea typeface="MS PGothic"/>
              </a:rPr>
              <a:t>field of the generated images</a:t>
            </a:r>
            <a:r>
              <a:rPr b="0" lang="en-IN" sz="1800" spc="-1" strike="noStrike">
                <a:solidFill>
                  <a:srgbClr val="262626"/>
                </a:solidFill>
                <a:uFill>
                  <a:solidFill>
                    <a:srgbClr val="ffffff"/>
                  </a:solidFill>
                </a:uFill>
                <a:latin typeface="Calibri"/>
                <a:ea typeface="MS PGothic"/>
              </a:rPr>
              <a:t>.</a:t>
            </a:r>
            <a:endParaRPr b="0" lang="en-IN" sz="1800" spc="-1" strike="noStrike">
              <a:solidFill>
                <a:srgbClr val="000000"/>
              </a:solidFill>
              <a:uFill>
                <a:solidFill>
                  <a:srgbClr val="ffffff"/>
                </a:solidFill>
              </a:uFill>
              <a:latin typeface="Arial"/>
            </a:endParaRPr>
          </a:p>
          <a:p>
            <a:pPr marL="231840" indent="-229320" algn="just">
              <a:lnSpc>
                <a:spcPct val="100000"/>
              </a:lnSpc>
              <a:buClr>
                <a:srgbClr val="006899"/>
              </a:buClr>
              <a:buFont typeface="Wingdings 2" charset="2"/>
              <a:buChar char=""/>
            </a:pPr>
            <a:r>
              <a:rPr b="0" lang="en-IN" sz="1800" spc="-1" strike="noStrike">
                <a:solidFill>
                  <a:srgbClr val="262626"/>
                </a:solidFill>
                <a:uFill>
                  <a:solidFill>
                    <a:srgbClr val="ffffff"/>
                  </a:solidFill>
                </a:uFill>
                <a:latin typeface="Calibri"/>
                <a:ea typeface="MS PGothic"/>
              </a:rPr>
              <a:t>RUN: </a:t>
            </a:r>
            <a:endParaRPr b="0" lang="en-IN" sz="1800" spc="-1" strike="noStrike">
              <a:solidFill>
                <a:srgbClr val="000000"/>
              </a:solidFill>
              <a:uFill>
                <a:solidFill>
                  <a:srgbClr val="ffffff"/>
                </a:solidFill>
              </a:uFill>
              <a:latin typeface="Arial"/>
            </a:endParaRPr>
          </a:p>
          <a:p>
            <a:pPr lvl="1" marL="509760" indent="-219600" algn="just">
              <a:lnSpc>
                <a:spcPct val="100000"/>
              </a:lnSpc>
              <a:buClr>
                <a:srgbClr val="8dc63f"/>
              </a:buClr>
              <a:buFont typeface="Wingdings 2" charset="2"/>
              <a:buChar char=""/>
            </a:pPr>
            <a:r>
              <a:rPr b="0" lang="en-IN" sz="1600" spc="-1" strike="noStrike">
                <a:solidFill>
                  <a:srgbClr val="262626"/>
                </a:solidFill>
                <a:uFill>
                  <a:solidFill>
                    <a:srgbClr val="ffffff"/>
                  </a:solidFill>
                </a:uFill>
                <a:latin typeface="Calibri"/>
                <a:ea typeface="MS PGothic"/>
              </a:rPr>
              <a:t>Instruction will execute any commands in a new layer on top of the current image and commit the results.</a:t>
            </a:r>
            <a:endParaRPr b="0" lang="en-IN" sz="1800" spc="-1" strike="noStrike">
              <a:solidFill>
                <a:srgbClr val="000000"/>
              </a:solidFill>
              <a:uFill>
                <a:solidFill>
                  <a:srgbClr val="ffffff"/>
                </a:solidFill>
              </a:uFill>
              <a:latin typeface="Arial"/>
            </a:endParaRPr>
          </a:p>
          <a:p>
            <a:pPr marL="231840" indent="-229320" algn="just">
              <a:lnSpc>
                <a:spcPct val="100000"/>
              </a:lnSpc>
              <a:buClr>
                <a:srgbClr val="006899"/>
              </a:buClr>
              <a:buFont typeface="Wingdings 2" charset="2"/>
              <a:buChar char=""/>
            </a:pPr>
            <a:r>
              <a:rPr b="0" lang="en-IN" sz="1800" spc="-1" strike="noStrike">
                <a:solidFill>
                  <a:srgbClr val="262626"/>
                </a:solidFill>
                <a:uFill>
                  <a:solidFill>
                    <a:srgbClr val="ffffff"/>
                  </a:solidFill>
                </a:uFill>
                <a:latin typeface="Calibri"/>
                <a:ea typeface="MS PGothic"/>
              </a:rPr>
              <a:t>CMD: </a:t>
            </a:r>
            <a:endParaRPr b="0" lang="en-IN" sz="1800" spc="-1" strike="noStrike">
              <a:solidFill>
                <a:srgbClr val="000000"/>
              </a:solidFill>
              <a:uFill>
                <a:solidFill>
                  <a:srgbClr val="ffffff"/>
                </a:solidFill>
              </a:uFill>
              <a:latin typeface="Arial"/>
            </a:endParaRPr>
          </a:p>
          <a:p>
            <a:pPr lvl="1" marL="509760" indent="-219600" algn="just">
              <a:lnSpc>
                <a:spcPct val="100000"/>
              </a:lnSpc>
              <a:buClr>
                <a:srgbClr val="8dc63f"/>
              </a:buClr>
              <a:buFont typeface="Wingdings 2" charset="2"/>
              <a:buChar char=""/>
            </a:pPr>
            <a:r>
              <a:rPr b="0" lang="en-IN" sz="1600" spc="-1" strike="noStrike">
                <a:solidFill>
                  <a:srgbClr val="262626"/>
                </a:solidFill>
                <a:uFill>
                  <a:solidFill>
                    <a:srgbClr val="ffffff"/>
                  </a:solidFill>
                </a:uFill>
                <a:latin typeface="Calibri"/>
                <a:ea typeface="MS PGothic"/>
              </a:rPr>
              <a:t>There can only be one CMD instruction in a Dockerfile. If you list more than one CMD then only the last CMD will take effect</a:t>
            </a:r>
            <a:r>
              <a:rPr b="0" lang="en-IN" sz="1800" spc="-1" strike="noStrike">
                <a:solidFill>
                  <a:srgbClr val="262626"/>
                </a:solidFill>
                <a:uFill>
                  <a:solidFill>
                    <a:srgbClr val="ffffff"/>
                  </a:solidFill>
                </a:uFill>
                <a:latin typeface="Calibri"/>
                <a:ea typeface="MS PGothic"/>
              </a:rPr>
              <a:t>.</a:t>
            </a:r>
            <a:endParaRPr b="0" lang="en-IN" sz="1800" spc="-1" strike="noStrike">
              <a:solidFill>
                <a:srgbClr val="000000"/>
              </a:solidFill>
              <a:uFill>
                <a:solidFill>
                  <a:srgbClr val="ffffff"/>
                </a:solidFill>
              </a:uFill>
              <a:latin typeface="Arial"/>
            </a:endParaRPr>
          </a:p>
          <a:p>
            <a:pPr marL="231840" indent="-229320" algn="just">
              <a:lnSpc>
                <a:spcPct val="100000"/>
              </a:lnSpc>
              <a:buClr>
                <a:srgbClr val="006899"/>
              </a:buClr>
              <a:buFont typeface="Wingdings 2" charset="2"/>
              <a:buChar char=""/>
            </a:pPr>
            <a:r>
              <a:rPr b="0" lang="en-IN" sz="1800" spc="-1" strike="noStrike">
                <a:solidFill>
                  <a:srgbClr val="262626"/>
                </a:solidFill>
                <a:uFill>
                  <a:solidFill>
                    <a:srgbClr val="ffffff"/>
                  </a:solidFill>
                </a:uFill>
                <a:latin typeface="Calibri"/>
                <a:ea typeface="MS PGothic"/>
              </a:rPr>
              <a:t>EXPOSE :</a:t>
            </a:r>
            <a:endParaRPr b="0" lang="en-IN" sz="1800" spc="-1" strike="noStrike">
              <a:solidFill>
                <a:srgbClr val="000000"/>
              </a:solidFill>
              <a:uFill>
                <a:solidFill>
                  <a:srgbClr val="ffffff"/>
                </a:solidFill>
              </a:uFill>
              <a:latin typeface="Arial"/>
            </a:endParaRPr>
          </a:p>
          <a:p>
            <a:pPr lvl="1" marL="509760" indent="-219600" algn="just">
              <a:lnSpc>
                <a:spcPct val="100000"/>
              </a:lnSpc>
              <a:buClr>
                <a:srgbClr val="8dc63f"/>
              </a:buClr>
              <a:buFont typeface="Wingdings 2" charset="2"/>
              <a:buChar char=""/>
            </a:pPr>
            <a:r>
              <a:rPr b="0" lang="en-IN" sz="1600" spc="-1" strike="noStrike">
                <a:solidFill>
                  <a:srgbClr val="262626"/>
                </a:solidFill>
                <a:uFill>
                  <a:solidFill>
                    <a:srgbClr val="ffffff"/>
                  </a:solidFill>
                </a:uFill>
                <a:latin typeface="Calibri"/>
                <a:ea typeface="MS PGothic"/>
              </a:rPr>
              <a:t>Instructions informs Docker that the container will listen on the specified network ports at runtime.</a:t>
            </a:r>
            <a:endParaRPr b="0" lang="en-IN" sz="1800" spc="-1" strike="noStrike">
              <a:solidFill>
                <a:srgbClr val="000000"/>
              </a:solidFill>
              <a:uFill>
                <a:solidFill>
                  <a:srgbClr val="ffffff"/>
                </a:solidFill>
              </a:uFill>
              <a:latin typeface="Arial"/>
            </a:endParaRPr>
          </a:p>
          <a:p>
            <a:pPr marL="231840" indent="-229320" algn="just">
              <a:lnSpc>
                <a:spcPct val="100000"/>
              </a:lnSpc>
              <a:buClr>
                <a:srgbClr val="006899"/>
              </a:buClr>
              <a:buFont typeface="Wingdings 2" charset="2"/>
              <a:buChar char=""/>
            </a:pPr>
            <a:r>
              <a:rPr b="0" lang="en-IN" sz="1800" spc="-1" strike="noStrike">
                <a:solidFill>
                  <a:srgbClr val="262626"/>
                </a:solidFill>
                <a:uFill>
                  <a:solidFill>
                    <a:srgbClr val="ffffff"/>
                  </a:solidFill>
                </a:uFill>
                <a:latin typeface="Calibri"/>
                <a:ea typeface="MS PGothic"/>
              </a:rPr>
              <a:t>ENV:</a:t>
            </a:r>
            <a:endParaRPr b="0" lang="en-IN" sz="1800" spc="-1" strike="noStrike">
              <a:solidFill>
                <a:srgbClr val="000000"/>
              </a:solidFill>
              <a:uFill>
                <a:solidFill>
                  <a:srgbClr val="ffffff"/>
                </a:solidFill>
              </a:uFill>
              <a:latin typeface="Arial"/>
            </a:endParaRPr>
          </a:p>
          <a:p>
            <a:pPr lvl="1" marL="509760" indent="-219600" algn="just">
              <a:lnSpc>
                <a:spcPct val="100000"/>
              </a:lnSpc>
              <a:buClr>
                <a:srgbClr val="8dc63f"/>
              </a:buClr>
              <a:buFont typeface="Wingdings 2" charset="2"/>
              <a:buChar char=""/>
            </a:pPr>
            <a:r>
              <a:rPr b="0" lang="en-IN" sz="1800" spc="-1" strike="noStrike">
                <a:solidFill>
                  <a:srgbClr val="262626"/>
                </a:solidFill>
                <a:uFill>
                  <a:solidFill>
                    <a:srgbClr val="ffffff"/>
                  </a:solidFill>
                </a:uFill>
                <a:latin typeface="Calibri"/>
                <a:ea typeface="MS PGothic"/>
              </a:rPr>
              <a:t> </a:t>
            </a:r>
            <a:r>
              <a:rPr b="0" lang="en-IN" sz="1600" spc="-1" strike="noStrike">
                <a:solidFill>
                  <a:srgbClr val="262626"/>
                </a:solidFill>
                <a:uFill>
                  <a:solidFill>
                    <a:srgbClr val="ffffff"/>
                  </a:solidFill>
                </a:uFill>
                <a:latin typeface="Calibri"/>
                <a:ea typeface="MS PGothic"/>
              </a:rPr>
              <a:t>Instruction sets the environment variable.</a:t>
            </a:r>
            <a:endParaRPr b="0" lang="en-IN" sz="1800" spc="-1" strike="noStrike">
              <a:solidFill>
                <a:srgbClr val="000000"/>
              </a:solidFill>
              <a:uFill>
                <a:solidFill>
                  <a:srgbClr val="ffffff"/>
                </a:solidFill>
              </a:uFill>
              <a:latin typeface="Arial"/>
            </a:endParaRPr>
          </a:p>
          <a:p>
            <a:pPr marL="231840" indent="-229320" algn="just">
              <a:lnSpc>
                <a:spcPct val="100000"/>
              </a:lnSpc>
              <a:buClr>
                <a:srgbClr val="006899"/>
              </a:buClr>
              <a:buFont typeface="Wingdings 2" charset="2"/>
              <a:buChar char=""/>
            </a:pPr>
            <a:r>
              <a:rPr b="0" lang="en-IN" sz="1800" spc="-1" strike="noStrike">
                <a:solidFill>
                  <a:srgbClr val="262626"/>
                </a:solidFill>
                <a:uFill>
                  <a:solidFill>
                    <a:srgbClr val="ffffff"/>
                  </a:solidFill>
                </a:uFill>
                <a:latin typeface="Calibri"/>
                <a:ea typeface="MS PGothic"/>
              </a:rPr>
              <a:t>WORKDIR </a:t>
            </a:r>
            <a:r>
              <a:rPr b="1" lang="en-IN" sz="1800" spc="-1" strike="noStrike">
                <a:solidFill>
                  <a:srgbClr val="262626"/>
                </a:solidFill>
                <a:uFill>
                  <a:solidFill>
                    <a:srgbClr val="ffffff"/>
                  </a:solidFill>
                </a:uFill>
                <a:latin typeface="Calibri"/>
                <a:ea typeface="MS PGothic"/>
              </a:rPr>
              <a:t>:</a:t>
            </a:r>
            <a:r>
              <a:rPr b="0" lang="en-IN" sz="1800" spc="-1" strike="noStrike">
                <a:solidFill>
                  <a:srgbClr val="262626"/>
                </a:solidFill>
                <a:uFill>
                  <a:solidFill>
                    <a:srgbClr val="ffffff"/>
                  </a:solidFill>
                </a:uFill>
                <a:latin typeface="Calibri"/>
                <a:ea typeface="MS PGothic"/>
              </a:rPr>
              <a:t> </a:t>
            </a:r>
            <a:endParaRPr b="0" lang="en-IN" sz="1800" spc="-1" strike="noStrike">
              <a:solidFill>
                <a:srgbClr val="000000"/>
              </a:solidFill>
              <a:uFill>
                <a:solidFill>
                  <a:srgbClr val="ffffff"/>
                </a:solidFill>
              </a:uFill>
              <a:latin typeface="Arial"/>
            </a:endParaRPr>
          </a:p>
          <a:p>
            <a:pPr lvl="1" marL="509760" indent="-219600" algn="just">
              <a:lnSpc>
                <a:spcPct val="100000"/>
              </a:lnSpc>
              <a:buClr>
                <a:srgbClr val="8dc63f"/>
              </a:buClr>
              <a:buFont typeface="Wingdings 2" charset="2"/>
              <a:buChar char=""/>
            </a:pPr>
            <a:r>
              <a:rPr b="0" lang="en-IN" sz="1600" spc="-1" strike="noStrike">
                <a:solidFill>
                  <a:srgbClr val="262626"/>
                </a:solidFill>
                <a:uFill>
                  <a:solidFill>
                    <a:srgbClr val="ffffff"/>
                  </a:solidFill>
                </a:uFill>
                <a:latin typeface="Calibri"/>
                <a:ea typeface="MS PGothic"/>
              </a:rPr>
              <a:t>Working directory for the RUN, CMD and ENTRYPOINT instructions can be set using the WORKDIR.</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86" name="CustomShape 2"/>
          <p:cNvSpPr/>
          <p:nvPr/>
        </p:nvSpPr>
        <p:spPr>
          <a:xfrm>
            <a:off x="366840" y="76320"/>
            <a:ext cx="7327080" cy="911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2800" spc="-1" strike="noStrike">
                <a:solidFill>
                  <a:srgbClr val="006899"/>
                </a:solidFill>
                <a:uFill>
                  <a:solidFill>
                    <a:srgbClr val="ffffff"/>
                  </a:solidFill>
                </a:uFill>
                <a:latin typeface="Calibri"/>
                <a:ea typeface="MS PGothic"/>
              </a:rPr>
              <a:t>DockerFile - Description </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CustomShape 1"/>
          <p:cNvSpPr/>
          <p:nvPr/>
        </p:nvSpPr>
        <p:spPr>
          <a:xfrm>
            <a:off x="366840" y="990720"/>
            <a:ext cx="8482680" cy="5560200"/>
          </a:xfrm>
          <a:prstGeom prst="rect">
            <a:avLst/>
          </a:prstGeom>
          <a:noFill/>
          <a:ln>
            <a:noFill/>
          </a:ln>
        </p:spPr>
        <p:style>
          <a:lnRef idx="0"/>
          <a:fillRef idx="0"/>
          <a:effectRef idx="0"/>
          <a:fontRef idx="minor"/>
        </p:style>
        <p:txBody>
          <a:bodyPr lIns="90000" rIns="90000" tIns="45000" bIns="45000"/>
          <a:p>
            <a:pPr marL="231840" indent="-229320">
              <a:lnSpc>
                <a:spcPct val="100000"/>
              </a:lnSpc>
              <a:buClr>
                <a:srgbClr val="006899"/>
              </a:buClr>
              <a:buFont typeface="Arial"/>
              <a:buChar char="•"/>
            </a:pPr>
            <a:r>
              <a:rPr b="0" lang="en-IN" sz="2000" spc="-1" strike="noStrike">
                <a:solidFill>
                  <a:srgbClr val="404040"/>
                </a:solidFill>
                <a:uFill>
                  <a:solidFill>
                    <a:srgbClr val="ffffff"/>
                  </a:solidFill>
                </a:uFill>
                <a:latin typeface="Calibri"/>
                <a:ea typeface="MS PGothic"/>
              </a:rPr>
              <a:t>Docker can build images automatically by reading the instructions from a Dockerfile.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Arial"/>
              <a:buChar char="•"/>
            </a:pPr>
            <a:r>
              <a:rPr b="0" lang="en-IN" sz="2000" spc="-1" strike="noStrike">
                <a:solidFill>
                  <a:srgbClr val="404040"/>
                </a:solidFill>
                <a:uFill>
                  <a:solidFill>
                    <a:srgbClr val="ffffff"/>
                  </a:solidFill>
                </a:uFill>
                <a:latin typeface="Calibri"/>
                <a:ea typeface="MS PGothic"/>
              </a:rPr>
              <a:t>By calling docker build from terminal, we can build docker image. Docker build  execute Dockerfile  step by step and create image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Arial"/>
              <a:buChar char="•"/>
            </a:pPr>
            <a:r>
              <a:rPr b="0" lang="en-IN" sz="2000" spc="-1" strike="noStrike">
                <a:solidFill>
                  <a:srgbClr val="404040"/>
                </a:solidFill>
                <a:uFill>
                  <a:solidFill>
                    <a:srgbClr val="ffffff"/>
                  </a:solidFill>
                </a:uFill>
                <a:latin typeface="Calibri"/>
                <a:ea typeface="MS PGothic"/>
              </a:rPr>
              <a:t>To create a Docker image from a Dockerfile</a:t>
            </a:r>
            <a:endParaRPr b="0" lang="en-IN" sz="1800" spc="-1" strike="noStrike">
              <a:solidFill>
                <a:srgbClr val="000000"/>
              </a:solidFill>
              <a:uFill>
                <a:solidFill>
                  <a:srgbClr val="ffffff"/>
                </a:solidFill>
              </a:uFill>
              <a:latin typeface="Arial"/>
            </a:endParaRPr>
          </a:p>
          <a:p>
            <a:pPr lvl="1" marL="509760" indent="-219600">
              <a:buClr>
                <a:srgbClr val="8dc63f"/>
              </a:buClr>
              <a:buFont typeface="Wingdings 2" charset="2"/>
              <a:buChar char=""/>
            </a:pPr>
            <a:r>
              <a:rPr b="0" lang="en-IN" sz="1800" spc="-1" strike="noStrike">
                <a:solidFill>
                  <a:srgbClr val="404040"/>
                </a:solidFill>
                <a:uFill>
                  <a:solidFill>
                    <a:srgbClr val="ffffff"/>
                  </a:solidFill>
                </a:uFill>
                <a:latin typeface="Calibri"/>
                <a:ea typeface="MS PGothic"/>
              </a:rPr>
              <a:t>Make</a:t>
            </a:r>
            <a:r>
              <a:rPr b="0" lang="en-IN" sz="1800" spc="-1" strike="noStrike">
                <a:solidFill>
                  <a:srgbClr val="404040"/>
                </a:solidFill>
                <a:uFill>
                  <a:solidFill>
                    <a:srgbClr val="ffffff"/>
                  </a:solidFill>
                </a:uFill>
                <a:latin typeface="Calibri"/>
                <a:ea typeface="MS PGothic"/>
              </a:rPr>
              <a:t> a directory where you can create the Dockerfile, for example:</a:t>
            </a:r>
            <a:endParaRPr b="0" lang="en-IN" sz="1800" spc="-1" strike="noStrike">
              <a:solidFill>
                <a:srgbClr val="000000"/>
              </a:solidFill>
              <a:uFill>
                <a:solidFill>
                  <a:srgbClr val="ffffff"/>
                </a:solidFill>
              </a:uFill>
              <a:latin typeface="Arial"/>
            </a:endParaRPr>
          </a:p>
          <a:p>
            <a:pPr lvl="1" marL="509760" indent="-219600">
              <a:buClr>
                <a:srgbClr val="8dc63f"/>
              </a:buClr>
              <a:buFont typeface="Wingdings 2" charset="2"/>
              <a:buChar char=""/>
            </a:pPr>
            <a:r>
              <a:rPr b="0" lang="en-IN" sz="1800" spc="-1" strike="noStrike">
                <a:solidFill>
                  <a:srgbClr val="404040"/>
                </a:solidFill>
                <a:uFill>
                  <a:solidFill>
                    <a:srgbClr val="ffffff"/>
                  </a:solidFill>
                </a:uFill>
                <a:latin typeface="Calibri"/>
                <a:ea typeface="MS PGothic"/>
              </a:rPr>
              <a:t>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ourier New"/>
                <a:ea typeface="MS PGothic"/>
              </a:rPr>
              <a:t>	</a:t>
            </a:r>
            <a:r>
              <a:rPr b="0" lang="en-IN" sz="1600" spc="-1" strike="noStrike">
                <a:solidFill>
                  <a:srgbClr val="404040"/>
                </a:solidFill>
                <a:uFill>
                  <a:solidFill>
                    <a:srgbClr val="ffffff"/>
                  </a:solidFill>
                </a:uFill>
                <a:latin typeface="Courier New"/>
                <a:ea typeface="MS PGothic"/>
              </a:rPr>
              <a:t>mkdir –p /var/demo</a:t>
            </a:r>
            <a:endParaRPr b="0" lang="en-IN" sz="1800" spc="-1" strike="noStrike">
              <a:solidFill>
                <a:srgbClr val="000000"/>
              </a:solidFill>
              <a:uFill>
                <a:solidFill>
                  <a:srgbClr val="ffffff"/>
                </a:solidFill>
              </a:uFill>
              <a:latin typeface="Arial"/>
            </a:endParaRPr>
          </a:p>
          <a:p>
            <a:pPr lvl="1" marL="509760" indent="-219600">
              <a:lnSpc>
                <a:spcPct val="100000"/>
              </a:lnSpc>
              <a:buClr>
                <a:srgbClr val="8dc63f"/>
              </a:buClr>
              <a:buFont typeface="Wingdings 2" charset="2"/>
              <a:buChar char=""/>
            </a:pPr>
            <a:r>
              <a:rPr b="0" lang="en-IN" sz="1800" spc="-1" strike="noStrike">
                <a:solidFill>
                  <a:srgbClr val="404040"/>
                </a:solidFill>
                <a:uFill>
                  <a:solidFill>
                    <a:srgbClr val="ffffff"/>
                  </a:solidFill>
                </a:uFill>
                <a:latin typeface="Calibri"/>
                <a:ea typeface="MS PGothic"/>
              </a:rPr>
              <a:t> </a:t>
            </a:r>
            <a:endParaRPr b="0" lang="en-IN" sz="1800" spc="-1" strike="noStrike">
              <a:solidFill>
                <a:srgbClr val="000000"/>
              </a:solidFill>
              <a:uFill>
                <a:solidFill>
                  <a:srgbClr val="ffffff"/>
                </a:solidFill>
              </a:uFill>
              <a:latin typeface="Arial"/>
            </a:endParaRPr>
          </a:p>
          <a:p>
            <a:pPr lvl="1" marL="509760" indent="-219600">
              <a:lnSpc>
                <a:spcPct val="100000"/>
              </a:lnSpc>
              <a:buClr>
                <a:srgbClr val="8dc63f"/>
              </a:buClr>
              <a:buFont typeface="Wingdings 2" charset="2"/>
              <a:buChar char=""/>
            </a:pPr>
            <a:r>
              <a:rPr b="0" lang="en-IN" sz="1800" spc="-1" strike="noStrike">
                <a:solidFill>
                  <a:srgbClr val="404040"/>
                </a:solidFill>
                <a:uFill>
                  <a:solidFill>
                    <a:srgbClr val="ffffff"/>
                  </a:solidFill>
                </a:uFill>
                <a:latin typeface="Calibri"/>
                <a:ea typeface="MS PGothic"/>
              </a:rPr>
              <a:t>Write the Dockerfile </a:t>
            </a:r>
            <a:endParaRPr b="0" lang="en-IN" sz="1800" spc="-1" strike="noStrike">
              <a:solidFill>
                <a:srgbClr val="000000"/>
              </a:solidFill>
              <a:uFill>
                <a:solidFill>
                  <a:srgbClr val="ffffff"/>
                </a:solidFill>
              </a:uFill>
              <a:latin typeface="Arial"/>
            </a:endParaRPr>
          </a:p>
          <a:p>
            <a:pPr lvl="1" marL="509760" indent="-219600">
              <a:lnSpc>
                <a:spcPct val="100000"/>
              </a:lnSpc>
              <a:buClr>
                <a:srgbClr val="8dc63f"/>
              </a:buClr>
              <a:buFont typeface="Wingdings 2" charset="2"/>
              <a:buChar char=""/>
            </a:pPr>
            <a:r>
              <a:rPr b="0" lang="en-IN" sz="1800" spc="-1" strike="noStrike">
                <a:solidFill>
                  <a:srgbClr val="404040"/>
                </a:solidFill>
                <a:uFill>
                  <a:solidFill>
                    <a:srgbClr val="ffffff"/>
                  </a:solidFill>
                </a:uFill>
                <a:latin typeface="Calibri"/>
                <a:ea typeface="MS PGothic"/>
              </a:rPr>
              <a:t>Use the docker build command to create the image</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ourier New"/>
                <a:ea typeface="MS PGothic"/>
              </a:rPr>
              <a:t>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ourier New"/>
                <a:ea typeface="MS PGothic"/>
              </a:rPr>
              <a:t>	</a:t>
            </a:r>
            <a:r>
              <a:rPr b="0" lang="en-IN" sz="1600" spc="-1" strike="noStrike">
                <a:solidFill>
                  <a:srgbClr val="404040"/>
                </a:solidFill>
                <a:uFill>
                  <a:solidFill>
                    <a:srgbClr val="ffffff"/>
                  </a:solidFill>
                </a:uFill>
                <a:latin typeface="Courier New"/>
                <a:ea typeface="MS PGothic"/>
              </a:rPr>
              <a:t>docker build -t test/image /var/demo</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ourier New"/>
                <a:ea typeface="MS PGothic"/>
              </a:rPr>
              <a:t>	</a:t>
            </a:r>
            <a:r>
              <a:rPr b="0" lang="en-IN" sz="1600" spc="-1" strike="noStrike">
                <a:solidFill>
                  <a:srgbClr val="404040"/>
                </a:solidFill>
                <a:uFill>
                  <a:solidFill>
                    <a:srgbClr val="ffffff"/>
                  </a:solidFill>
                </a:uFill>
                <a:latin typeface="Courier New"/>
                <a:ea typeface="MS PGothic"/>
              </a:rPr>
              <a:t>docker images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31840" indent="-229320">
              <a:lnSpc>
                <a:spcPct val="100000"/>
              </a:lnSpc>
              <a:buClr>
                <a:srgbClr val="006899"/>
              </a:buClr>
              <a:buFont typeface="Arial"/>
              <a:buChar char="•"/>
            </a:pPr>
            <a:r>
              <a:rPr b="0" lang="en-IN" sz="2000" spc="-1" strike="noStrike">
                <a:solidFill>
                  <a:srgbClr val="404040"/>
                </a:solidFill>
                <a:uFill>
                  <a:solidFill>
                    <a:srgbClr val="ffffff"/>
                  </a:solidFill>
                </a:uFill>
                <a:latin typeface="Calibri"/>
                <a:ea typeface="MS PGothic"/>
              </a:rPr>
              <a:t>Having built the image, we can test it by creating a container instance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ourier New"/>
                <a:ea typeface="MS PGothic"/>
              </a:rPr>
              <a:t>	</a:t>
            </a:r>
            <a:r>
              <a:rPr b="0" lang="en-IN" sz="1600" spc="-1" strike="noStrike">
                <a:solidFill>
                  <a:srgbClr val="404040"/>
                </a:solidFill>
                <a:uFill>
                  <a:solidFill>
                    <a:srgbClr val="ffffff"/>
                  </a:solidFill>
                </a:uFill>
                <a:latin typeface="Courier New"/>
                <a:ea typeface="MS PGothic"/>
              </a:rPr>
              <a:t>docker run -d -P test/image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88" name="CustomShape 2"/>
          <p:cNvSpPr/>
          <p:nvPr/>
        </p:nvSpPr>
        <p:spPr>
          <a:xfrm>
            <a:off x="366840" y="76320"/>
            <a:ext cx="7327080" cy="911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2800" spc="-1" strike="noStrike">
                <a:solidFill>
                  <a:srgbClr val="006899"/>
                </a:solidFill>
                <a:uFill>
                  <a:solidFill>
                    <a:srgbClr val="ffffff"/>
                  </a:solidFill>
                </a:uFill>
                <a:latin typeface="Calibri"/>
                <a:ea typeface="MS PGothic"/>
              </a:rPr>
              <a:t>DockerFile – Build Docker Image</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Persistent PPT Template 2013 VF</Template>
  <TotalTime>4927</TotalTime>
  <Application>LibreOffice/5.0.6.2$Linux_X86_64 LibreOffice_project/00$Build-2</Application>
  <Paragraphs>222</Paragraphs>
  <Company>Dell Inc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2013-02-06T09:39:23Z</dcterms:created>
  <dc:creator>Manoj Gangwani</dc:creator>
  <dc:language>en-IN</dc:language>
  <cp:lastModifiedBy>Rajendra Mhetre</cp:lastModifiedBy>
  <dcterms:modified xsi:type="dcterms:W3CDTF">2018-01-16T13:05:13Z</dcterms:modified>
  <cp:revision>473</cp:revision>
  <dc:title>PSL TWS Investments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Dell Inc</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15</vt:i4>
  </property>
</Properties>
</file>