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147471375" r:id="rId2"/>
    <p:sldId id="2147471377" r:id="rId3"/>
    <p:sldId id="2147471378" r:id="rId4"/>
    <p:sldId id="214747137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6379C-3B0D-4C30-B0FD-D288E89DACBC}" v="211" dt="2023-06-27T22:03:52.985"/>
    <p1510:client id="{48FB9868-346D-4E28-8908-C2D60C14A2C7}" v="427" dt="2023-07-10T19:26:39.912"/>
    <p1510:client id="{74588CC8-1BD5-4D15-9FDE-1875350833D6}" v="2" dt="2023-06-27T22:25:49.288"/>
    <p1510:client id="{75D4CB06-0B60-4C26-85F6-76075444EB44}" v="40" dt="2023-07-10T19:29:28.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528A-F7D3-CFE3-17F7-8CDF81020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2ED46-9E75-665E-1BA8-D46EAE155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08F708-B05C-661E-F01D-5670CF77ED21}"/>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768570AF-94E4-09A1-31CA-390F15EB7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0E8E3-D1A1-AC41-D713-F35F799E47C9}"/>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137511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4905-6038-331F-4439-8A19F0BAF1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F9494-2845-973B-C8C4-FF9916F1D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1A7AA-7956-40D7-8FDC-D335304C2E34}"/>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717A96B1-5397-4BA2-F9DD-8D3F1B529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23295-F1C8-2FAF-BEB7-7D0F667EE8CF}"/>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403768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2F2D9-F640-19DE-24EF-9704FDAB6B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2CDC90-CCCB-BCF6-A265-87C6FE9CE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ED219-65D8-B28E-F2BA-FE4B4FABF613}"/>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DE487C51-709D-656B-B6BC-18A5321A1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06BC9-6A0D-A85D-06F0-E537A52F543C}"/>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60526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8" name="Title 1">
            <a:extLst>
              <a:ext uri="{FF2B5EF4-FFF2-40B4-BE49-F238E27FC236}">
                <a16:creationId xmlns:a16="http://schemas.microsoft.com/office/drawing/2014/main" id="{4325DF76-6B8C-6247-8C8E-B05912AFEDBF}"/>
              </a:ext>
            </a:extLst>
          </p:cNvPr>
          <p:cNvSpPr>
            <a:spLocks noGrp="1"/>
          </p:cNvSpPr>
          <p:nvPr>
            <p:ph type="title" hasCustomPrompt="1"/>
          </p:nvPr>
        </p:nvSpPr>
        <p:spPr>
          <a:xfrm>
            <a:off x="228599" y="266131"/>
            <a:ext cx="10439401"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a:t>Add heading here</a:t>
            </a:r>
          </a:p>
        </p:txBody>
      </p:sp>
      <p:sp>
        <p:nvSpPr>
          <p:cNvPr id="9" name="Text Placeholder 57">
            <a:extLst>
              <a:ext uri="{FF2B5EF4-FFF2-40B4-BE49-F238E27FC236}">
                <a16:creationId xmlns:a16="http://schemas.microsoft.com/office/drawing/2014/main" id="{233F615F-B089-8848-84F7-5A58B66697EE}"/>
              </a:ext>
            </a:extLst>
          </p:cNvPr>
          <p:cNvSpPr>
            <a:spLocks noGrp="1"/>
          </p:cNvSpPr>
          <p:nvPr>
            <p:ph type="body" sz="quarter" idx="28" hasCustomPrompt="1"/>
          </p:nvPr>
        </p:nvSpPr>
        <p:spPr>
          <a:xfrm>
            <a:off x="228600" y="705999"/>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0" name="Text Placeholder 2">
            <a:extLst>
              <a:ext uri="{FF2B5EF4-FFF2-40B4-BE49-F238E27FC236}">
                <a16:creationId xmlns:a16="http://schemas.microsoft.com/office/drawing/2014/main" id="{F4380F95-3918-BA4C-BC4D-ADCD96FB2932}"/>
              </a:ext>
            </a:extLst>
          </p:cNvPr>
          <p:cNvSpPr>
            <a:spLocks noGrp="1"/>
          </p:cNvSpPr>
          <p:nvPr>
            <p:ph type="body" sz="quarter" idx="43" hasCustomPrompt="1"/>
          </p:nvPr>
        </p:nvSpPr>
        <p:spPr>
          <a:xfrm>
            <a:off x="228599" y="1669343"/>
            <a:ext cx="5638799" cy="3512255"/>
          </a:xfrm>
        </p:spPr>
        <p:txBody>
          <a:bodyPr/>
          <a:lstStyle>
            <a:lvl1pPr>
              <a:defRPr sz="1600">
                <a:solidFill>
                  <a:srgbClr val="3D3C3C"/>
                </a:solidFill>
              </a:defRPr>
            </a:lvl1pPr>
            <a:lvl2pPr>
              <a:defRPr sz="1600">
                <a:solidFill>
                  <a:srgbClr val="3D3C3C"/>
                </a:solidFill>
              </a:defRPr>
            </a:lvl2pPr>
            <a:lvl3pPr marL="698500" indent="-171450">
              <a:defRPr lang="en-US" sz="1600" b="0" i="0" kern="1200" dirty="0">
                <a:solidFill>
                  <a:srgbClr val="3D3C3C"/>
                </a:solidFill>
                <a:latin typeface="Arial" panose="020B0604020202020204" pitchFamily="34" charset="0"/>
                <a:ea typeface="Arial" panose="020B0604020202020204" pitchFamily="34" charset="0"/>
                <a:cs typeface="Arial" panose="020B0604020202020204" pitchFamily="34" charset="0"/>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0776CF1F-CA46-624F-8E63-CB9A17D019FB}"/>
              </a:ext>
            </a:extLst>
          </p:cNvPr>
          <p:cNvSpPr>
            <a:spLocks noGrp="1"/>
          </p:cNvSpPr>
          <p:nvPr>
            <p:ph type="body" sz="quarter" idx="44" hasCustomPrompt="1"/>
          </p:nvPr>
        </p:nvSpPr>
        <p:spPr>
          <a:xfrm>
            <a:off x="6324599" y="1669343"/>
            <a:ext cx="5638799" cy="3512255"/>
          </a:xfrm>
        </p:spPr>
        <p:txBody>
          <a:bodyPr/>
          <a:lstStyle>
            <a:lvl1pPr>
              <a:defRPr sz="1600">
                <a:solidFill>
                  <a:srgbClr val="3D3C3C"/>
                </a:solidFill>
              </a:defRPr>
            </a:lvl1pPr>
            <a:lvl2pPr>
              <a:defRPr sz="1600">
                <a:solidFill>
                  <a:srgbClr val="3D3C3C"/>
                </a:solidFill>
              </a:defRPr>
            </a:lvl2pPr>
            <a:lvl3pPr marL="698500" indent="-171450">
              <a:defRPr lang="en-US" sz="1600" b="0" i="0" kern="1200" dirty="0">
                <a:solidFill>
                  <a:srgbClr val="3D3C3C"/>
                </a:solidFill>
                <a:latin typeface="Arial" panose="020B0604020202020204" pitchFamily="34" charset="0"/>
                <a:ea typeface="Arial" panose="020B0604020202020204" pitchFamily="34" charset="0"/>
                <a:cs typeface="Arial" panose="020B0604020202020204" pitchFamily="34" charset="0"/>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68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F951-B432-254F-0AB8-71DB3EA0E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AEAAC-3F49-70B8-9DC2-E95F846B8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45A63-5D46-FC0E-8428-9919E64183F6}"/>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D70E3479-63BE-474F-93CB-49D41E646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A1709-5FB2-DB0D-275D-238EE900252F}"/>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291129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45EC-BF0F-9A18-7214-F7E2F861B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285B6-1163-DCF7-7DAD-97A849E7D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33AEB-47CD-6642-9906-F9EC11CE3E5C}"/>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E2F1B94E-A0DC-1C5E-CFB3-CA319C975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83FBD-D3DC-82CD-7F7C-60F713F551F3}"/>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80974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C609-F1D8-9DC8-EE17-22720E46F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90283-0E9F-AF51-A1AD-225AF0166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41F8D9-493E-4B18-7EFE-C5DBD4009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286E11-F02F-5F1F-F945-105A678A4A20}"/>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6" name="Footer Placeholder 5">
            <a:extLst>
              <a:ext uri="{FF2B5EF4-FFF2-40B4-BE49-F238E27FC236}">
                <a16:creationId xmlns:a16="http://schemas.microsoft.com/office/drawing/2014/main" id="{2EA784A1-334E-E728-E562-6331D7677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10BEE-B4FD-9922-690B-C60CFA7654AE}"/>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56747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C812-78CF-5151-F0D1-73C31B1B1C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261E91-7ED5-BE12-A7D8-4BE176DC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A413A-5E47-B4CF-5F2A-BC267587F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3C2DB8-CE2C-9688-2B80-5AC7DFA68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91F78-A65A-9AD1-CA4C-696FBE490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72C7C4-41D0-524F-F91D-12F443007875}"/>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8" name="Footer Placeholder 7">
            <a:extLst>
              <a:ext uri="{FF2B5EF4-FFF2-40B4-BE49-F238E27FC236}">
                <a16:creationId xmlns:a16="http://schemas.microsoft.com/office/drawing/2014/main" id="{67648BCD-F139-6798-7B03-2ADB6EBAAC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801D5-8FDA-3634-A9FF-1D156DC6529C}"/>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129842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E510-0BA5-1B9E-47AA-25DC0B483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12C1F-65DC-5E0C-D9B8-3629DEFC78D3}"/>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4" name="Footer Placeholder 3">
            <a:extLst>
              <a:ext uri="{FF2B5EF4-FFF2-40B4-BE49-F238E27FC236}">
                <a16:creationId xmlns:a16="http://schemas.microsoft.com/office/drawing/2014/main" id="{6DB6FEC3-042C-99F8-6EC4-CE1DF9CDA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79EE8-FC69-6E74-0E87-874D3CBA3E47}"/>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115548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4F02E-18C0-664F-0364-AB67C07E8DD8}"/>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3" name="Footer Placeholder 2">
            <a:extLst>
              <a:ext uri="{FF2B5EF4-FFF2-40B4-BE49-F238E27FC236}">
                <a16:creationId xmlns:a16="http://schemas.microsoft.com/office/drawing/2014/main" id="{1CB396CC-BE59-43F8-012C-8265060107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6F19D1-66F6-9DA2-7D0F-4E31B19704C5}"/>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95928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A15-A62C-8CA4-F062-4CD82D64A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CA887-0B95-1541-D2AE-B1430AF46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BD7BC7-18FF-4ED5-9B62-5E30ECCC7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E3DDC-1569-CEC3-A986-22B07D654F64}"/>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6" name="Footer Placeholder 5">
            <a:extLst>
              <a:ext uri="{FF2B5EF4-FFF2-40B4-BE49-F238E27FC236}">
                <a16:creationId xmlns:a16="http://schemas.microsoft.com/office/drawing/2014/main" id="{9333A655-B4FC-754D-04CC-9955120EF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A5CE7-0ABC-77FB-7338-AB9FAD8A5661}"/>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370219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888E-1382-8A19-6032-95F1C9322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98986-E49A-84BC-FAEC-2D473F304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1DE50D-8F04-DE0B-05DB-2FF34E90D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8375B-43D2-B0F8-4512-0747315ED5A8}"/>
              </a:ext>
            </a:extLst>
          </p:cNvPr>
          <p:cNvSpPr>
            <a:spLocks noGrp="1"/>
          </p:cNvSpPr>
          <p:nvPr>
            <p:ph type="dt" sz="half" idx="10"/>
          </p:nvPr>
        </p:nvSpPr>
        <p:spPr/>
        <p:txBody>
          <a:bodyPr/>
          <a:lstStyle/>
          <a:p>
            <a:fld id="{ACE8C3A8-F18A-3745-8A9D-43CA1929D6DB}" type="datetimeFigureOut">
              <a:rPr lang="en-US" smtClean="0"/>
              <a:t>9/21/2023</a:t>
            </a:fld>
            <a:endParaRPr lang="en-US"/>
          </a:p>
        </p:txBody>
      </p:sp>
      <p:sp>
        <p:nvSpPr>
          <p:cNvPr id="6" name="Footer Placeholder 5">
            <a:extLst>
              <a:ext uri="{FF2B5EF4-FFF2-40B4-BE49-F238E27FC236}">
                <a16:creationId xmlns:a16="http://schemas.microsoft.com/office/drawing/2014/main" id="{E518AB13-5406-4F0A-25E0-8049BDBE0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A9AF0-FB9E-4E9F-667D-789605334EF7}"/>
              </a:ext>
            </a:extLst>
          </p:cNvPr>
          <p:cNvSpPr>
            <a:spLocks noGrp="1"/>
          </p:cNvSpPr>
          <p:nvPr>
            <p:ph type="sldNum" sz="quarter" idx="12"/>
          </p:nvPr>
        </p:nvSpPr>
        <p:spPr/>
        <p:txBody>
          <a:bodyPr/>
          <a:lstStyle/>
          <a:p>
            <a:fld id="{E92ED789-9F73-BE4D-8C4E-9A1DC4FCB7EA}" type="slidenum">
              <a:rPr lang="en-US" smtClean="0"/>
              <a:t>‹#›</a:t>
            </a:fld>
            <a:endParaRPr lang="en-US"/>
          </a:p>
        </p:txBody>
      </p:sp>
    </p:spTree>
    <p:extLst>
      <p:ext uri="{BB962C8B-B14F-4D97-AF65-F5344CB8AC3E}">
        <p14:creationId xmlns:p14="http://schemas.microsoft.com/office/powerpoint/2010/main" val="408594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C6385-7C2C-3D37-B211-A62962116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CE3B-6BC7-DC2D-798C-65756EA53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2667F-9A3D-96E6-39BB-5F970EBA8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8C3A8-F18A-3745-8A9D-43CA1929D6DB}" type="datetimeFigureOut">
              <a:rPr lang="en-US" smtClean="0"/>
              <a:t>9/21/2023</a:t>
            </a:fld>
            <a:endParaRPr lang="en-US"/>
          </a:p>
        </p:txBody>
      </p:sp>
      <p:sp>
        <p:nvSpPr>
          <p:cNvPr id="5" name="Footer Placeholder 4">
            <a:extLst>
              <a:ext uri="{FF2B5EF4-FFF2-40B4-BE49-F238E27FC236}">
                <a16:creationId xmlns:a16="http://schemas.microsoft.com/office/drawing/2014/main" id="{BB71B6F5-EF49-D0BF-E062-1270BC243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B2C815-BD92-BE52-9C86-D2BFFB10B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ED789-9F73-BE4D-8C4E-9A1DC4FCB7EA}" type="slidenum">
              <a:rPr lang="en-US" smtClean="0"/>
              <a:t>‹#›</a:t>
            </a:fld>
            <a:endParaRPr lang="en-US"/>
          </a:p>
        </p:txBody>
      </p:sp>
    </p:spTree>
    <p:extLst>
      <p:ext uri="{BB962C8B-B14F-4D97-AF65-F5344CB8AC3E}">
        <p14:creationId xmlns:p14="http://schemas.microsoft.com/office/powerpoint/2010/main" val="23004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AF2A-1DB0-91E8-EEBD-E69DCE9BDFB4}"/>
              </a:ext>
            </a:extLst>
          </p:cNvPr>
          <p:cNvSpPr>
            <a:spLocks noGrp="1"/>
          </p:cNvSpPr>
          <p:nvPr>
            <p:ph type="title"/>
          </p:nvPr>
        </p:nvSpPr>
        <p:spPr/>
        <p:txBody>
          <a:bodyPr/>
          <a:lstStyle/>
          <a:p>
            <a:r>
              <a:rPr lang="en-US" dirty="0"/>
              <a:t>Pipeline Architecture</a:t>
            </a:r>
            <a:endParaRPr lang="en-IN" dirty="0"/>
          </a:p>
        </p:txBody>
      </p:sp>
      <p:pic>
        <p:nvPicPr>
          <p:cNvPr id="7" name="Picture 6">
            <a:extLst>
              <a:ext uri="{FF2B5EF4-FFF2-40B4-BE49-F238E27FC236}">
                <a16:creationId xmlns:a16="http://schemas.microsoft.com/office/drawing/2014/main" id="{D576F904-C343-1892-FB3E-4610BD9C2E39}"/>
              </a:ext>
            </a:extLst>
          </p:cNvPr>
          <p:cNvPicPr>
            <a:picLocks noChangeAspect="1"/>
          </p:cNvPicPr>
          <p:nvPr/>
        </p:nvPicPr>
        <p:blipFill>
          <a:blip r:embed="rId2"/>
          <a:stretch>
            <a:fillRect/>
          </a:stretch>
        </p:blipFill>
        <p:spPr>
          <a:xfrm>
            <a:off x="433827" y="984738"/>
            <a:ext cx="9765250" cy="5167263"/>
          </a:xfrm>
          <a:prstGeom prst="rect">
            <a:avLst/>
          </a:prstGeom>
        </p:spPr>
      </p:pic>
    </p:spTree>
    <p:extLst>
      <p:ext uri="{BB962C8B-B14F-4D97-AF65-F5344CB8AC3E}">
        <p14:creationId xmlns:p14="http://schemas.microsoft.com/office/powerpoint/2010/main" val="60130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80A4-C8A4-CF8F-AA6A-94D5E8BC3B76}"/>
              </a:ext>
            </a:extLst>
          </p:cNvPr>
          <p:cNvSpPr>
            <a:spLocks noGrp="1"/>
          </p:cNvSpPr>
          <p:nvPr>
            <p:ph type="title"/>
          </p:nvPr>
        </p:nvSpPr>
        <p:spPr/>
        <p:txBody>
          <a:bodyPr/>
          <a:lstStyle/>
          <a:p>
            <a:r>
              <a:rPr lang="en-US" sz="2400" b="1" dirty="0"/>
              <a:t>Architecture Overview</a:t>
            </a:r>
            <a:endParaRPr lang="en-IN" dirty="0"/>
          </a:p>
        </p:txBody>
      </p:sp>
      <p:sp>
        <p:nvSpPr>
          <p:cNvPr id="4" name="Text Placeholder 3">
            <a:extLst>
              <a:ext uri="{FF2B5EF4-FFF2-40B4-BE49-F238E27FC236}">
                <a16:creationId xmlns:a16="http://schemas.microsoft.com/office/drawing/2014/main" id="{7364C59D-CEAE-7007-9D9A-FF73B261B9DF}"/>
              </a:ext>
            </a:extLst>
          </p:cNvPr>
          <p:cNvSpPr>
            <a:spLocks noGrp="1"/>
          </p:cNvSpPr>
          <p:nvPr>
            <p:ph type="body" sz="quarter" idx="43"/>
          </p:nvPr>
        </p:nvSpPr>
        <p:spPr>
          <a:xfrm>
            <a:off x="228599" y="1125415"/>
            <a:ext cx="10167426" cy="4056183"/>
          </a:xfrm>
        </p:spPr>
        <p:txBody>
          <a:bodyPr>
            <a:normAutofit lnSpcReduction="10000"/>
          </a:bodyPr>
          <a:lstStyle/>
          <a:p>
            <a:pPr marL="457200" indent="-457200">
              <a:buFont typeface="+mj-lt"/>
              <a:buAutoNum type="arabicPeriod"/>
            </a:pPr>
            <a:r>
              <a:rPr lang="en-US" sz="2000" dirty="0"/>
              <a:t>Developer makes code changes and commits code to the local git </a:t>
            </a:r>
            <a:r>
              <a:rPr lang="en-US" sz="2000" dirty="0" err="1"/>
              <a:t>repo.After</a:t>
            </a:r>
            <a:r>
              <a:rPr lang="en-US" sz="2000" dirty="0"/>
              <a:t> a review, code changes are pushed  into the “pre-release” branch where a trigger has been set up to kick off an automated build.</a:t>
            </a:r>
          </a:p>
          <a:p>
            <a:pPr marL="457200" indent="-457200">
              <a:buFont typeface="+mj-lt"/>
              <a:buAutoNum type="arabicPeriod"/>
            </a:pPr>
            <a:r>
              <a:rPr lang="en-US" sz="2000" dirty="0"/>
              <a:t>Unit tests are executed during the build procedure. Static code analysis is also performed to pass the source code quality gate. Build artifacts are published into an artifact repository. </a:t>
            </a:r>
          </a:p>
          <a:p>
            <a:pPr marL="457200" indent="-457200">
              <a:buFont typeface="+mj-lt"/>
              <a:buAutoNum type="arabicPeriod"/>
            </a:pPr>
            <a:r>
              <a:rPr lang="en-US" sz="2000" dirty="0"/>
              <a:t>If Unit tests are passed, then pipeline continues with next stages. Build image is pushed to image repo. </a:t>
            </a:r>
          </a:p>
          <a:p>
            <a:pPr marL="457200" indent="-457200">
              <a:buFont typeface="+mj-lt"/>
              <a:buAutoNum type="arabicPeriod"/>
            </a:pPr>
            <a:r>
              <a:rPr lang="en-US" sz="2000" dirty="0"/>
              <a:t>Jenkins/Any other tool deploys the image to “Dev” namespace (called “Project” in OpenShift) where API and Sanity test cases are kicked off. Developers are also able to perform manual/ad-hoc testing as well (teams often use tools such as postman)If test cases pass, image is tagged with release name and Jenkins promotes (deploys tagged image) to the Test project (i.e. namespace) for functional and e2e testing.</a:t>
            </a:r>
          </a:p>
          <a:p>
            <a:pPr marL="457200" indent="-457200">
              <a:buFont typeface="+mj-lt"/>
              <a:buAutoNum type="arabicPeriod"/>
            </a:pPr>
            <a:r>
              <a:rPr lang="en-US" sz="2000" dirty="0"/>
              <a:t>If e2e tests pass, image is tagged again and publish into a production image repository for deployment to staging or pre-prod/prod.</a:t>
            </a:r>
            <a:endParaRPr lang="en-IN" sz="2000" dirty="0"/>
          </a:p>
          <a:p>
            <a:endParaRPr lang="en-IN" dirty="0"/>
          </a:p>
        </p:txBody>
      </p:sp>
    </p:spTree>
    <p:extLst>
      <p:ext uri="{BB962C8B-B14F-4D97-AF65-F5344CB8AC3E}">
        <p14:creationId xmlns:p14="http://schemas.microsoft.com/office/powerpoint/2010/main" val="312064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a:extLst>
              <a:ext uri="{FF2B5EF4-FFF2-40B4-BE49-F238E27FC236}">
                <a16:creationId xmlns:a16="http://schemas.microsoft.com/office/drawing/2014/main" id="{AF134D30-F675-CF58-E77D-B70E99790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09538"/>
            <a:ext cx="11153775"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3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4502-0064-531C-D30D-A702A08D6A3D}"/>
              </a:ext>
            </a:extLst>
          </p:cNvPr>
          <p:cNvSpPr>
            <a:spLocks noGrp="1"/>
          </p:cNvSpPr>
          <p:nvPr>
            <p:ph type="title"/>
          </p:nvPr>
        </p:nvSpPr>
        <p:spPr/>
        <p:txBody>
          <a:bodyPr/>
          <a:lstStyle/>
          <a:p>
            <a:r>
              <a:rPr lang="en-US" dirty="0"/>
              <a:t>Test Automation Framework Overview</a:t>
            </a:r>
            <a:endParaRPr lang="en-IN" dirty="0"/>
          </a:p>
        </p:txBody>
      </p:sp>
      <p:sp>
        <p:nvSpPr>
          <p:cNvPr id="4" name="Text Placeholder 3">
            <a:extLst>
              <a:ext uri="{FF2B5EF4-FFF2-40B4-BE49-F238E27FC236}">
                <a16:creationId xmlns:a16="http://schemas.microsoft.com/office/drawing/2014/main" id="{1FB4B0C8-9118-7E4A-C8E3-800C73DEE4A8}"/>
              </a:ext>
            </a:extLst>
          </p:cNvPr>
          <p:cNvSpPr>
            <a:spLocks noGrp="1"/>
          </p:cNvSpPr>
          <p:nvPr>
            <p:ph type="body" sz="quarter" idx="43"/>
          </p:nvPr>
        </p:nvSpPr>
        <p:spPr>
          <a:xfrm>
            <a:off x="228599" y="905659"/>
            <a:ext cx="11388384" cy="5396667"/>
          </a:xfrm>
        </p:spPr>
        <p:txBody>
          <a:bodyPr>
            <a:normAutofit lnSpcReduction="10000"/>
          </a:bodyPr>
          <a:lstStyle/>
          <a:p>
            <a:r>
              <a:rPr lang="en-US" sz="1300" b="1" dirty="0">
                <a:latin typeface="Arial" panose="020B0604020202020204" pitchFamily="34" charset="0"/>
                <a:cs typeface="Arial" panose="020B0604020202020204" pitchFamily="34" charset="0"/>
              </a:rPr>
              <a:t>Main Driver - </a:t>
            </a:r>
            <a:r>
              <a:rPr lang="en-US" sz="1300" dirty="0">
                <a:latin typeface="Arial" panose="020B0604020202020204" pitchFamily="34" charset="0"/>
                <a:cs typeface="Arial" panose="020B0604020202020204" pitchFamily="34" charset="0"/>
              </a:rPr>
              <a:t>It is the starting point of the framework. It consist of the tasks for setting up the Environment, initializing test suites and test data, logging, html reporting, setting up global objects, invoking browser drivers etc. Main Driver script uses config file that contains test run configuration like environment, user credentials, browser type and other parameters controlled by user. Depending on test types(UI/API), tests utilizes core framework.</a:t>
            </a:r>
          </a:p>
          <a:p>
            <a:r>
              <a:rPr lang="en-US" sz="1300" b="1" dirty="0">
                <a:latin typeface="Arial" panose="020B0604020202020204" pitchFamily="34" charset="0"/>
                <a:cs typeface="Arial" panose="020B0604020202020204" pitchFamily="34" charset="0"/>
              </a:rPr>
              <a:t>Core framework </a:t>
            </a:r>
            <a:r>
              <a:rPr lang="en-US" sz="1300" dirty="0">
                <a:latin typeface="Arial" panose="020B0604020202020204" pitchFamily="34" charset="0"/>
                <a:cs typeface="Arial" panose="020B0604020202020204" pitchFamily="34" charset="0"/>
              </a:rPr>
              <a:t>has </a:t>
            </a:r>
          </a:p>
          <a:p>
            <a:pPr lvl="1"/>
            <a:r>
              <a:rPr lang="en-US" sz="1300" b="1" dirty="0">
                <a:latin typeface="Arial" panose="020B0604020202020204" pitchFamily="34" charset="0"/>
                <a:cs typeface="Arial" panose="020B0604020202020204" pitchFamily="34" charset="0"/>
              </a:rPr>
              <a:t>Helpers</a:t>
            </a:r>
            <a:r>
              <a:rPr lang="en-US" sz="1300" dirty="0">
                <a:latin typeface="Arial" panose="020B0604020202020204" pitchFamily="34" charset="0"/>
                <a:cs typeface="Arial" panose="020B0604020202020204" pitchFamily="34" charset="0"/>
              </a:rPr>
              <a:t> </a:t>
            </a:r>
          </a:p>
          <a:p>
            <a:pPr lvl="2"/>
            <a:r>
              <a:rPr lang="en-US" sz="1300" b="1" dirty="0" err="1"/>
              <a:t>ApiUtil</a:t>
            </a:r>
            <a:r>
              <a:rPr lang="en-US" sz="1300" dirty="0"/>
              <a:t> - Common functions for crud operations like GET,POST,PUT,PATCH,DLETE using http/request library.</a:t>
            </a:r>
          </a:p>
          <a:p>
            <a:pPr lvl="2"/>
            <a:r>
              <a:rPr lang="en-US" sz="1300" b="1" dirty="0" err="1"/>
              <a:t>CommonUtil</a:t>
            </a:r>
            <a:r>
              <a:rPr lang="en-US" sz="1300" dirty="0"/>
              <a:t> – Utility functions to be used across framework</a:t>
            </a:r>
          </a:p>
          <a:p>
            <a:pPr lvl="2"/>
            <a:r>
              <a:rPr lang="en-US" sz="1300" b="1" dirty="0"/>
              <a:t>Resources</a:t>
            </a:r>
            <a:r>
              <a:rPr lang="en-US" sz="1300" dirty="0"/>
              <a:t> -  Test environment configuration with user credentials in </a:t>
            </a:r>
            <a:r>
              <a:rPr lang="en-US" sz="1300" dirty="0" err="1"/>
              <a:t>json</a:t>
            </a:r>
            <a:r>
              <a:rPr lang="en-US" sz="1300" dirty="0"/>
              <a:t>/</a:t>
            </a:r>
            <a:r>
              <a:rPr lang="en-US" sz="1300" dirty="0" err="1"/>
              <a:t>yml</a:t>
            </a:r>
            <a:r>
              <a:rPr lang="en-US" sz="1300" dirty="0"/>
              <a:t> format.</a:t>
            </a:r>
          </a:p>
          <a:p>
            <a:pPr lvl="2"/>
            <a:r>
              <a:rPr lang="en-US" sz="1300" b="1" dirty="0"/>
              <a:t>UI Library </a:t>
            </a:r>
            <a:r>
              <a:rPr lang="en-US" sz="1300" dirty="0"/>
              <a:t>-  Functions on top of underlying automation tool. This involves custom functions for click, select, type etc. events</a:t>
            </a:r>
            <a:endParaRPr lang="en-IN" sz="1300" dirty="0"/>
          </a:p>
          <a:p>
            <a:r>
              <a:rPr lang="en-IN" sz="1300" b="1" dirty="0">
                <a:latin typeface="Arial" panose="020B0604020202020204" pitchFamily="34" charset="0"/>
                <a:cs typeface="Arial" panose="020B0604020202020204" pitchFamily="34" charset="0"/>
              </a:rPr>
              <a:t>UI</a:t>
            </a:r>
            <a:r>
              <a:rPr lang="en-IN" sz="1300" dirty="0">
                <a:latin typeface="Arial" panose="020B0604020202020204" pitchFamily="34" charset="0"/>
                <a:cs typeface="Arial" panose="020B0604020202020204" pitchFamily="34" charset="0"/>
              </a:rPr>
              <a:t> </a:t>
            </a:r>
          </a:p>
          <a:p>
            <a:pPr lvl="1"/>
            <a:r>
              <a:rPr lang="en-IN" sz="1300" b="1" dirty="0">
                <a:latin typeface="Arial" panose="020B0604020202020204" pitchFamily="34" charset="0"/>
                <a:cs typeface="Arial" panose="020B0604020202020204" pitchFamily="34" charset="0"/>
              </a:rPr>
              <a:t>Test Data </a:t>
            </a:r>
            <a:r>
              <a:rPr lang="en-IN" sz="1300" dirty="0">
                <a:latin typeface="Arial" panose="020B0604020202020204" pitchFamily="34" charset="0"/>
                <a:cs typeface="Arial" panose="020B0604020202020204" pitchFamily="34" charset="0"/>
              </a:rPr>
              <a:t>- Generic test data that can be used across different test cases and test specific data.</a:t>
            </a:r>
          </a:p>
          <a:p>
            <a:pPr lvl="1"/>
            <a:r>
              <a:rPr lang="en-IN" sz="1300" b="1" dirty="0">
                <a:latin typeface="Arial" panose="020B0604020202020204" pitchFamily="34" charset="0"/>
                <a:cs typeface="Arial" panose="020B0604020202020204" pitchFamily="34" charset="0"/>
              </a:rPr>
              <a:t>Locators</a:t>
            </a:r>
            <a:r>
              <a:rPr lang="en-IN" sz="1300" dirty="0">
                <a:latin typeface="Arial" panose="020B0604020202020204" pitchFamily="34" charset="0"/>
                <a:cs typeface="Arial" panose="020B0604020202020204" pitchFamily="34" charset="0"/>
              </a:rPr>
              <a:t> - Element locators defined by </a:t>
            </a:r>
            <a:r>
              <a:rPr lang="en-IN" sz="1300" dirty="0" err="1">
                <a:latin typeface="Arial" panose="020B0604020202020204" pitchFamily="34" charset="0"/>
                <a:cs typeface="Arial" panose="020B0604020202020204" pitchFamily="34" charset="0"/>
              </a:rPr>
              <a:t>css</a:t>
            </a:r>
            <a:r>
              <a:rPr lang="en-IN" sz="1300" dirty="0">
                <a:latin typeface="Arial" panose="020B0604020202020204" pitchFamily="34" charset="0"/>
                <a:cs typeface="Arial" panose="020B0604020202020204" pitchFamily="34" charset="0"/>
              </a:rPr>
              <a:t>, </a:t>
            </a:r>
            <a:r>
              <a:rPr lang="en-IN" sz="1300" dirty="0" err="1">
                <a:latin typeface="Arial" panose="020B0604020202020204" pitchFamily="34" charset="0"/>
                <a:cs typeface="Arial" panose="020B0604020202020204" pitchFamily="34" charset="0"/>
              </a:rPr>
              <a:t>xpath</a:t>
            </a:r>
            <a:r>
              <a:rPr lang="en-IN" sz="1300" dirty="0">
                <a:latin typeface="Arial" panose="020B0604020202020204" pitchFamily="34" charset="0"/>
                <a:cs typeface="Arial" panose="020B0604020202020204" pitchFamily="34" charset="0"/>
              </a:rPr>
              <a:t> and other attributes.</a:t>
            </a:r>
          </a:p>
          <a:p>
            <a:pPr lvl="1"/>
            <a:r>
              <a:rPr lang="en-IN" sz="1300" b="1" dirty="0">
                <a:latin typeface="Arial" panose="020B0604020202020204" pitchFamily="34" charset="0"/>
                <a:cs typeface="Arial" panose="020B0604020202020204" pitchFamily="34" charset="0"/>
              </a:rPr>
              <a:t>Page Object </a:t>
            </a:r>
            <a:r>
              <a:rPr lang="en-IN" sz="1300" dirty="0">
                <a:latin typeface="Arial" panose="020B0604020202020204" pitchFamily="34" charset="0"/>
                <a:cs typeface="Arial" panose="020B0604020202020204" pitchFamily="34" charset="0"/>
              </a:rPr>
              <a:t>-  Object representing application page. It contains method for each element on page depending on its type and uses locators defined. </a:t>
            </a:r>
          </a:p>
          <a:p>
            <a:pPr lvl="1"/>
            <a:r>
              <a:rPr lang="en-IN" sz="1300" b="1" dirty="0">
                <a:latin typeface="Arial" panose="020B0604020202020204" pitchFamily="34" charset="0"/>
                <a:cs typeface="Arial" panose="020B0604020202020204" pitchFamily="34" charset="0"/>
              </a:rPr>
              <a:t>Tests</a:t>
            </a:r>
            <a:r>
              <a:rPr lang="en-IN" sz="1300" dirty="0">
                <a:latin typeface="Arial" panose="020B0604020202020204" pitchFamily="34" charset="0"/>
                <a:cs typeface="Arial" panose="020B0604020202020204" pitchFamily="34" charset="0"/>
              </a:rPr>
              <a:t> - Test scripts developed using functions defined in page objects, these page object functions represent a test step and validations/assertions  are implemented in test itself.</a:t>
            </a:r>
          </a:p>
          <a:p>
            <a:pPr lvl="1"/>
            <a:r>
              <a:rPr lang="en-IN" sz="1300" b="1" dirty="0">
                <a:latin typeface="Arial" panose="020B0604020202020204" pitchFamily="34" charset="0"/>
                <a:cs typeface="Arial" panose="020B0604020202020204" pitchFamily="34" charset="0"/>
              </a:rPr>
              <a:t>UI Test Suite Config </a:t>
            </a:r>
            <a:r>
              <a:rPr lang="en-IN" sz="1300" dirty="0">
                <a:latin typeface="Arial" panose="020B0604020202020204" pitchFamily="34" charset="0"/>
                <a:cs typeface="Arial" panose="020B0604020202020204" pitchFamily="34" charset="0"/>
              </a:rPr>
              <a:t>- YML/JSON file that contains mapping of test cases with test suites. These test suites are then used for sequential and parallel runs in CI/CD.</a:t>
            </a:r>
          </a:p>
          <a:p>
            <a:r>
              <a:rPr lang="en-IN" sz="1300" b="1" dirty="0">
                <a:latin typeface="Arial" panose="020B0604020202020204" pitchFamily="34" charset="0"/>
                <a:cs typeface="Arial" panose="020B0604020202020204" pitchFamily="34" charset="0"/>
              </a:rPr>
              <a:t>API</a:t>
            </a:r>
          </a:p>
          <a:p>
            <a:pPr lvl="1"/>
            <a:r>
              <a:rPr lang="en-IN" sz="1300" dirty="0">
                <a:latin typeface="Arial" panose="020B0604020202020204" pitchFamily="34" charset="0"/>
                <a:cs typeface="Arial" panose="020B0604020202020204" pitchFamily="34" charset="0"/>
              </a:rPr>
              <a:t>Test Data - It contains </a:t>
            </a:r>
            <a:r>
              <a:rPr lang="en-IN" sz="1300" dirty="0" err="1">
                <a:latin typeface="Arial" panose="020B0604020202020204" pitchFamily="34" charset="0"/>
                <a:cs typeface="Arial" panose="020B0604020202020204" pitchFamily="34" charset="0"/>
              </a:rPr>
              <a:t>json</a:t>
            </a:r>
            <a:r>
              <a:rPr lang="en-IN" sz="1300" dirty="0">
                <a:latin typeface="Arial" panose="020B0604020202020204" pitchFamily="34" charset="0"/>
                <a:cs typeface="Arial" panose="020B0604020202020204" pitchFamily="34" charset="0"/>
              </a:rPr>
              <a:t>/xml files which is used as a payload for API.</a:t>
            </a:r>
          </a:p>
          <a:p>
            <a:pPr lvl="1"/>
            <a:r>
              <a:rPr lang="en-IN" sz="1300" dirty="0">
                <a:latin typeface="Arial" panose="020B0604020202020204" pitchFamily="34" charset="0"/>
                <a:cs typeface="Arial" panose="020B0604020202020204" pitchFamily="34" charset="0"/>
              </a:rPr>
              <a:t>API URI’s  - URL for payload</a:t>
            </a:r>
          </a:p>
          <a:p>
            <a:pPr lvl="1"/>
            <a:r>
              <a:rPr lang="en-IN" sz="1300" dirty="0">
                <a:latin typeface="Arial" panose="020B0604020202020204" pitchFamily="34" charset="0"/>
                <a:cs typeface="Arial" panose="020B0604020202020204" pitchFamily="34" charset="0"/>
              </a:rPr>
              <a:t>Tests – End to end test developed using </a:t>
            </a:r>
            <a:r>
              <a:rPr lang="en-IN" sz="1300" dirty="0" err="1">
                <a:latin typeface="Arial" panose="020B0604020202020204" pitchFamily="34" charset="0"/>
                <a:cs typeface="Arial" panose="020B0604020202020204" pitchFamily="34" charset="0"/>
              </a:rPr>
              <a:t>ApiUtl</a:t>
            </a:r>
            <a:r>
              <a:rPr lang="en-IN" sz="1300" dirty="0">
                <a:latin typeface="Arial" panose="020B0604020202020204" pitchFamily="34" charset="0"/>
                <a:cs typeface="Arial" panose="020B0604020202020204" pitchFamily="34" charset="0"/>
              </a:rPr>
              <a:t>, test data and URL. Validations are done on response object and code.</a:t>
            </a:r>
          </a:p>
          <a:p>
            <a:r>
              <a:rPr lang="en-IN" sz="1300" b="1" dirty="0">
                <a:latin typeface="Arial" panose="020B0604020202020204" pitchFamily="34" charset="0"/>
                <a:cs typeface="Arial" panose="020B0604020202020204" pitchFamily="34" charset="0"/>
              </a:rPr>
              <a:t>Test Artifacts </a:t>
            </a:r>
            <a:r>
              <a:rPr lang="en-IN" sz="1300" dirty="0">
                <a:latin typeface="Arial" panose="020B0604020202020204" pitchFamily="34" charset="0"/>
                <a:cs typeface="Arial" panose="020B0604020202020204" pitchFamily="34" charset="0"/>
              </a:rPr>
              <a:t>– The output of test execution is a collection of logs, html report, </a:t>
            </a:r>
            <a:r>
              <a:rPr lang="en-IN" sz="1300" dirty="0" err="1">
                <a:latin typeface="Arial" panose="020B0604020202020204" pitchFamily="34" charset="0"/>
                <a:cs typeface="Arial" panose="020B0604020202020204" pitchFamily="34" charset="0"/>
              </a:rPr>
              <a:t>har</a:t>
            </a:r>
            <a:r>
              <a:rPr lang="en-IN" sz="1300" dirty="0">
                <a:latin typeface="Arial" panose="020B0604020202020204" pitchFamily="34" charset="0"/>
                <a:cs typeface="Arial" panose="020B0604020202020204" pitchFamily="34" charset="0"/>
              </a:rPr>
              <a:t>, video and screenshot of failed tests. Artifacts are used by testers to measure the performance of test run, code quality, identify application issues.</a:t>
            </a:r>
          </a:p>
          <a:p>
            <a:pPr marL="527050" lvl="2" indent="0">
              <a:buNone/>
            </a:pPr>
            <a:endParaRPr lang="en-IN" dirty="0"/>
          </a:p>
        </p:txBody>
      </p:sp>
    </p:spTree>
    <p:extLst>
      <p:ext uri="{BB962C8B-B14F-4D97-AF65-F5344CB8AC3E}">
        <p14:creationId xmlns:p14="http://schemas.microsoft.com/office/powerpoint/2010/main" val="90964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5612</TotalTime>
  <Words>592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Pipeline Architecture</vt:lpstr>
      <vt:lpstr>Architecture Overview</vt:lpstr>
      <vt:lpstr>PowerPoint Presentation</vt:lpstr>
      <vt:lpstr>Test Automation Framework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Murali Tanniru</dc:creator>
  <cp:lastModifiedBy>Mahendra Selukar</cp:lastModifiedBy>
  <cp:revision>148</cp:revision>
  <dcterms:created xsi:type="dcterms:W3CDTF">2023-06-27T21:45:10Z</dcterms:created>
  <dcterms:modified xsi:type="dcterms:W3CDTF">2023-09-25T07:58:32Z</dcterms:modified>
</cp:coreProperties>
</file>